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5" r:id="rId2"/>
    <p:sldId id="279" r:id="rId3"/>
    <p:sldId id="290" r:id="rId4"/>
    <p:sldId id="289" r:id="rId5"/>
    <p:sldId id="28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winkl" pitchFamily="2" charset="0"/>
      <p:regular r:id="rId13"/>
      <p:bold r:id="rId14"/>
    </p:embeddedFont>
    <p:embeddedFont>
      <p:font typeface="Cambria Math" panose="02040503050406030204" pitchFamily="18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8F7F4"/>
    <a:srgbClr val="EFBCD8"/>
    <a:srgbClr val="FFEDA7"/>
    <a:srgbClr val="F8BC92"/>
    <a:srgbClr val="EE7E12"/>
    <a:srgbClr val="BEDEC2"/>
    <a:srgbClr val="FAB001"/>
    <a:srgbClr val="E5526C"/>
    <a:srgbClr val="007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37"/>
        <p:guide pos="2880"/>
        <p:guide pos="340"/>
        <p:guide orient="horz" pos="3952"/>
        <p:guide pos="5465"/>
        <p:guide orient="horz" pos="346"/>
        <p:guide pos="476"/>
        <p:guide orient="horz" pos="504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4-white-rose-maths-resources-key-stage-1-year-1-year-2/spring-block-3-fractions-year-4-white-rose-maths-supporting-resource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twinkl.co.uk/resource/tp2-m-208-planit-y4-fractions-equivalent-fractions-1-lesson-pac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hyperlink" Target="https://www.twinkl.co.uk/resource/tp2-m-208-planit-y4-fractions-equivalent-fractions-1-lesson-pac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hyperlink" Target="https://www.twinkl.co.uk/resource/tp2-m-208-planit-y4-fractions-equivalent-fractions-1-lesson-pac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/tp2-m-208-planit-y4-fractions-equivalent-fractions-1-lesson-pack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63550" y="5829300"/>
            <a:ext cx="869950" cy="571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6075941" y="2187355"/>
            <a:ext cx="2320925" cy="1489163"/>
            <a:chOff x="6067425" y="2184732"/>
            <a:chExt cx="2320925" cy="14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67425" y="2184732"/>
                  <a:ext cx="2320925" cy="148916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lIns="108000" tIns="108000" rIns="108000" bIns="108000" rtlCol="0">
                  <a:spAutoFit/>
                </a:bodyPr>
                <a:lstStyle/>
                <a:p>
                  <a:r>
                    <a:rPr lang="en-GB" dirty="0"/>
                    <a:t>One third is equivalent to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:br>
                    <a:rPr lang="en-GB" dirty="0">
                      <a:solidFill>
                        <a:srgbClr val="00B050"/>
                      </a:solidFill>
                    </a:rPr>
                  </a:br>
                  <a:r>
                    <a:rPr lang="en-GB" dirty="0">
                      <a:solidFill>
                        <a:srgbClr val="00B050"/>
                      </a:solidFill>
                    </a:rPr>
                    <a:t>two sixths</a:t>
                  </a:r>
                  <a:r>
                    <a:rPr lang="en-GB" dirty="0"/>
                    <a:t>.</a:t>
                  </a:r>
                  <a:endParaRPr lang="en-GB" sz="2800" dirty="0"/>
                </a:p>
                <a:p>
                  <a:pPr algn="r"/>
                  <a:r>
                    <a:rPr lang="en-GB" dirty="0"/>
                    <a:t>=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>
                              <a:solidFill>
                                <a:schemeClr val="bg1"/>
                              </a:solidFill>
                            </a:rPr>
                            <m:t>6</m:t>
                          </m:r>
                        </m:den>
                      </m:f>
                    </m:oMath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425" y="2184732"/>
                  <a:ext cx="2320925" cy="1489163"/>
                </a:xfrm>
                <a:prstGeom prst="rect">
                  <a:avLst/>
                </a:prstGeom>
                <a:blipFill>
                  <a:blip r:embed="rId2"/>
                  <a:stretch>
                    <a:fillRect l="-1039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Group 122"/>
            <p:cNvGrpSpPr/>
            <p:nvPr/>
          </p:nvGrpSpPr>
          <p:grpSpPr>
            <a:xfrm>
              <a:off x="7747071" y="3110628"/>
              <a:ext cx="123673" cy="492443"/>
              <a:chOff x="1555585" y="2299655"/>
              <a:chExt cx="123673" cy="492443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25" name="Straight Connector 124"/>
              <p:cNvCxnSpPr>
                <a:stCxn id="124" idx="1"/>
                <a:endCxn id="124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8162422" y="3114691"/>
              <a:ext cx="123673" cy="492443"/>
              <a:chOff x="1555585" y="2299655"/>
              <a:chExt cx="123673" cy="492443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2</a:t>
                </a:r>
              </a:p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6</a:t>
                </a:r>
              </a:p>
            </p:txBody>
          </p:sp>
          <p:cxnSp>
            <p:nvCxnSpPr>
              <p:cNvPr id="128" name="Straight Connector 127"/>
              <p:cNvCxnSpPr>
                <a:stCxn id="127" idx="1"/>
                <a:endCxn id="127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ectangle 96"/>
          <p:cNvSpPr/>
          <p:nvPr/>
        </p:nvSpPr>
        <p:spPr>
          <a:xfrm>
            <a:off x="302959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582072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Fractions (1)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02959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5644" y="1216609"/>
            <a:ext cx="6203421" cy="495108"/>
          </a:xfrm>
          <a:prstGeom prst="rect">
            <a:avLst/>
          </a:prstGeom>
          <a:solidFill>
            <a:srgbClr val="AFDEF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Label the fractions and identify the equivalents for a third.</a:t>
            </a:r>
            <a:endParaRPr lang="en-GB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59674"/>
              </p:ext>
            </p:extLst>
          </p:nvPr>
        </p:nvGraphicFramePr>
        <p:xfrm>
          <a:off x="755650" y="2168515"/>
          <a:ext cx="5111754" cy="150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959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851959">
                  <a:extLst>
                    <a:ext uri="{9D8B030D-6E8A-4147-A177-3AD203B41FA5}">
                      <a16:colId xmlns:a16="http://schemas.microsoft.com/office/drawing/2014/main" val="3544772255"/>
                    </a:ext>
                  </a:extLst>
                </a:gridCol>
                <a:gridCol w="851959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851959">
                  <a:extLst>
                    <a:ext uri="{9D8B030D-6E8A-4147-A177-3AD203B41FA5}">
                      <a16:colId xmlns:a16="http://schemas.microsoft.com/office/drawing/2014/main" val="770018431"/>
                    </a:ext>
                  </a:extLst>
                </a:gridCol>
                <a:gridCol w="851959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  <a:gridCol w="851959">
                  <a:extLst>
                    <a:ext uri="{9D8B030D-6E8A-4147-A177-3AD203B41FA5}">
                      <a16:colId xmlns:a16="http://schemas.microsoft.com/office/drawing/2014/main" val="1825289699"/>
                    </a:ext>
                  </a:extLst>
                </a:gridCol>
              </a:tblGrid>
              <a:tr h="754724">
                <a:tc grid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75472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9306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1753"/>
              </p:ext>
            </p:extLst>
          </p:nvPr>
        </p:nvGraphicFramePr>
        <p:xfrm>
          <a:off x="755650" y="4446895"/>
          <a:ext cx="5111760" cy="150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980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2253771336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3544772255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2645409835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2386724688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770018431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3206800440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3091105222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1825289699"/>
                    </a:ext>
                  </a:extLst>
                </a:gridCol>
                <a:gridCol w="425980">
                  <a:extLst>
                    <a:ext uri="{9D8B030D-6E8A-4147-A177-3AD203B41FA5}">
                      <a16:colId xmlns:a16="http://schemas.microsoft.com/office/drawing/2014/main" val="3868034350"/>
                    </a:ext>
                  </a:extLst>
                </a:gridCol>
              </a:tblGrid>
              <a:tr h="754724">
                <a:tc gridSpan="4"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75472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993066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91647"/>
              </p:ext>
            </p:extLst>
          </p:nvPr>
        </p:nvGraphicFramePr>
        <p:xfrm>
          <a:off x="755650" y="2168512"/>
          <a:ext cx="5111754" cy="75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8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1703918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1703918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</a:tblGrid>
              <a:tr h="75472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535970"/>
              </p:ext>
            </p:extLst>
          </p:nvPr>
        </p:nvGraphicFramePr>
        <p:xfrm>
          <a:off x="751935" y="4440351"/>
          <a:ext cx="5111754" cy="75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918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1703918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1703918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</a:tblGrid>
              <a:tr h="754724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/>
                    </a:p>
                  </a:txBody>
                  <a:tcPr marL="116066" marR="116066" marT="58033" marB="580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</a:tbl>
          </a:graphicData>
        </a:graphic>
      </p:graphicFrame>
      <p:sp>
        <p:nvSpPr>
          <p:cNvPr id="18" name="Rectangle 17">
            <a:hlinkClick r:id="rId4"/>
          </p:cNvPr>
          <p:cNvSpPr/>
          <p:nvPr/>
        </p:nvSpPr>
        <p:spPr>
          <a:xfrm>
            <a:off x="8581389" y="6667500"/>
            <a:ext cx="539751" cy="190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8" name="Group 147"/>
          <p:cNvGrpSpPr/>
          <p:nvPr/>
        </p:nvGrpSpPr>
        <p:grpSpPr>
          <a:xfrm>
            <a:off x="1555585" y="2299651"/>
            <a:ext cx="3517038" cy="492444"/>
            <a:chOff x="1555585" y="2299654"/>
            <a:chExt cx="3517038" cy="492444"/>
          </a:xfrm>
        </p:grpSpPr>
        <p:grpSp>
          <p:nvGrpSpPr>
            <p:cNvPr id="24" name="Group 23"/>
            <p:cNvGrpSpPr/>
            <p:nvPr/>
          </p:nvGrpSpPr>
          <p:grpSpPr>
            <a:xfrm>
              <a:off x="1555585" y="2299655"/>
              <a:ext cx="123673" cy="492443"/>
              <a:chOff x="1555585" y="2299655"/>
              <a:chExt cx="123673" cy="49244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6" name="Straight Connector 5"/>
              <p:cNvCxnSpPr>
                <a:stCxn id="3" idx="1"/>
                <a:endCxn id="3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32" name="Straight Connector 31"/>
              <p:cNvCxnSpPr>
                <a:stCxn id="31" idx="1"/>
                <a:endCxn id="31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35" name="Straight Connector 34"/>
              <p:cNvCxnSpPr>
                <a:stCxn id="34" idx="1"/>
                <a:endCxn id="34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/>
          <p:cNvGrpSpPr/>
          <p:nvPr/>
        </p:nvGrpSpPr>
        <p:grpSpPr>
          <a:xfrm>
            <a:off x="1128865" y="3047831"/>
            <a:ext cx="4360947" cy="513715"/>
            <a:chOff x="1128865" y="3047831"/>
            <a:chExt cx="4360947" cy="513715"/>
          </a:xfrm>
        </p:grpSpPr>
        <p:grpSp>
          <p:nvGrpSpPr>
            <p:cNvPr id="36" name="Group 35"/>
            <p:cNvGrpSpPr/>
            <p:nvPr/>
          </p:nvGrpSpPr>
          <p:grpSpPr>
            <a:xfrm>
              <a:off x="1128865" y="3054379"/>
              <a:ext cx="123673" cy="492443"/>
              <a:chOff x="1555585" y="2299655"/>
              <a:chExt cx="123673" cy="492443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38" name="Straight Connector 37"/>
              <p:cNvCxnSpPr>
                <a:stCxn id="37" idx="1"/>
                <a:endCxn id="37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976320" y="3054379"/>
              <a:ext cx="123673" cy="492443"/>
              <a:chOff x="1555585" y="2299655"/>
              <a:chExt cx="123673" cy="492443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49" name="Straight Connector 48"/>
              <p:cNvCxnSpPr>
                <a:stCxn id="48" idx="1"/>
                <a:endCxn id="4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>
              <a:off x="2823775" y="3047831"/>
              <a:ext cx="123673" cy="492443"/>
              <a:chOff x="1555585" y="2299655"/>
              <a:chExt cx="123673" cy="492443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52" name="Straight Connector 51"/>
              <p:cNvCxnSpPr>
                <a:stCxn id="51" idx="1"/>
                <a:endCxn id="51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671230" y="3061483"/>
              <a:ext cx="123673" cy="492443"/>
              <a:chOff x="1555585" y="2299655"/>
              <a:chExt cx="123673" cy="492443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55" name="Straight Connector 54"/>
              <p:cNvCxnSpPr>
                <a:stCxn id="54" idx="1"/>
                <a:endCxn id="54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/>
            <p:cNvGrpSpPr/>
            <p:nvPr/>
          </p:nvGrpSpPr>
          <p:grpSpPr>
            <a:xfrm>
              <a:off x="4518685" y="3069103"/>
              <a:ext cx="123673" cy="492443"/>
              <a:chOff x="1555585" y="2299655"/>
              <a:chExt cx="123673" cy="492443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58" name="Straight Connector 57"/>
              <p:cNvCxnSpPr>
                <a:stCxn id="57" idx="1"/>
                <a:endCxn id="57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5366139" y="3054378"/>
              <a:ext cx="123673" cy="492443"/>
              <a:chOff x="1555585" y="2299655"/>
              <a:chExt cx="123673" cy="492443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6</a:t>
                </a:r>
              </a:p>
            </p:txBody>
          </p:sp>
          <p:cxnSp>
            <p:nvCxnSpPr>
              <p:cNvPr id="61" name="Straight Connector 60"/>
              <p:cNvCxnSpPr>
                <a:stCxn id="60" idx="1"/>
                <a:endCxn id="60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7" name="Group 146"/>
          <p:cNvGrpSpPr/>
          <p:nvPr/>
        </p:nvGrpSpPr>
        <p:grpSpPr>
          <a:xfrm>
            <a:off x="1549293" y="4564943"/>
            <a:ext cx="3517038" cy="492444"/>
            <a:chOff x="1570825" y="4571487"/>
            <a:chExt cx="3517038" cy="492444"/>
          </a:xfrm>
        </p:grpSpPr>
        <p:grpSp>
          <p:nvGrpSpPr>
            <p:cNvPr id="62" name="Group 61"/>
            <p:cNvGrpSpPr/>
            <p:nvPr/>
          </p:nvGrpSpPr>
          <p:grpSpPr>
            <a:xfrm>
              <a:off x="1570825" y="4571488"/>
              <a:ext cx="123673" cy="492443"/>
              <a:chOff x="1555585" y="2299655"/>
              <a:chExt cx="123673" cy="49244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64" name="Straight Connector 63"/>
              <p:cNvCxnSpPr>
                <a:stCxn id="63" idx="1"/>
                <a:endCxn id="63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/>
            <p:cNvGrpSpPr/>
            <p:nvPr/>
          </p:nvGrpSpPr>
          <p:grpSpPr>
            <a:xfrm>
              <a:off x="3264930" y="4571488"/>
              <a:ext cx="123673" cy="492443"/>
              <a:chOff x="1555585" y="2299655"/>
              <a:chExt cx="123673" cy="492443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67" name="Straight Connector 66"/>
              <p:cNvCxnSpPr>
                <a:stCxn id="66" idx="1"/>
                <a:endCxn id="6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4964190" y="4571487"/>
              <a:ext cx="123673" cy="492443"/>
              <a:chOff x="1555585" y="2299655"/>
              <a:chExt cx="123673" cy="492443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70" name="Straight Connector 69"/>
              <p:cNvCxnSpPr>
                <a:stCxn id="69" idx="1"/>
                <a:endCxn id="69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6" name="Group 145"/>
          <p:cNvGrpSpPr/>
          <p:nvPr/>
        </p:nvGrpSpPr>
        <p:grpSpPr>
          <a:xfrm>
            <a:off x="851370" y="5329972"/>
            <a:ext cx="4920881" cy="509241"/>
            <a:chOff x="851370" y="5329972"/>
            <a:chExt cx="4920881" cy="509241"/>
          </a:xfrm>
        </p:grpSpPr>
        <p:grpSp>
          <p:nvGrpSpPr>
            <p:cNvPr id="71" name="Group 70"/>
            <p:cNvGrpSpPr/>
            <p:nvPr/>
          </p:nvGrpSpPr>
          <p:grpSpPr>
            <a:xfrm>
              <a:off x="851370" y="5329972"/>
              <a:ext cx="236220" cy="509241"/>
              <a:chOff x="1555585" y="2299655"/>
              <a:chExt cx="123673" cy="73866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73" name="Straight Connector 72"/>
              <p:cNvCxnSpPr>
                <a:stCxn id="72" idx="1"/>
                <a:endCxn id="72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1277248" y="5329972"/>
              <a:ext cx="236220" cy="509241"/>
              <a:chOff x="1555585" y="2299655"/>
              <a:chExt cx="123673" cy="738664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76" name="Straight Connector 75"/>
              <p:cNvCxnSpPr>
                <a:stCxn id="75" idx="1"/>
                <a:endCxn id="75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1703126" y="5329972"/>
              <a:ext cx="236220" cy="509241"/>
              <a:chOff x="1555585" y="2299655"/>
              <a:chExt cx="123673" cy="738664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79" name="Straight Connector 78"/>
              <p:cNvCxnSpPr>
                <a:stCxn id="78" idx="1"/>
                <a:endCxn id="78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/>
            <p:cNvGrpSpPr/>
            <p:nvPr/>
          </p:nvGrpSpPr>
          <p:grpSpPr>
            <a:xfrm>
              <a:off x="2129004" y="5329972"/>
              <a:ext cx="236220" cy="509241"/>
              <a:chOff x="1555585" y="2299655"/>
              <a:chExt cx="123673" cy="738664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82" name="Straight Connector 81"/>
              <p:cNvCxnSpPr>
                <a:stCxn id="81" idx="1"/>
                <a:endCxn id="81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2554882" y="5329972"/>
              <a:ext cx="236220" cy="509241"/>
              <a:chOff x="1555585" y="2299655"/>
              <a:chExt cx="123673" cy="738664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85" name="Straight Connector 84"/>
              <p:cNvCxnSpPr>
                <a:stCxn id="84" idx="1"/>
                <a:endCxn id="84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2980760" y="5329972"/>
              <a:ext cx="236220" cy="509241"/>
              <a:chOff x="1555585" y="2299655"/>
              <a:chExt cx="123673" cy="738664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88" name="Straight Connector 87"/>
              <p:cNvCxnSpPr>
                <a:stCxn id="87" idx="1"/>
                <a:endCxn id="87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>
              <a:off x="3406638" y="5329972"/>
              <a:ext cx="236220" cy="509241"/>
              <a:chOff x="1555585" y="2299655"/>
              <a:chExt cx="123673" cy="738664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91" name="Straight Connector 90"/>
              <p:cNvCxnSpPr>
                <a:stCxn id="90" idx="1"/>
                <a:endCxn id="90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3832516" y="5329972"/>
              <a:ext cx="236220" cy="509241"/>
              <a:chOff x="1555585" y="2299655"/>
              <a:chExt cx="123673" cy="738664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94" name="Straight Connector 93"/>
              <p:cNvCxnSpPr>
                <a:stCxn id="93" idx="1"/>
                <a:endCxn id="93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/>
            <p:cNvGrpSpPr/>
            <p:nvPr/>
          </p:nvGrpSpPr>
          <p:grpSpPr>
            <a:xfrm>
              <a:off x="4258394" y="5329972"/>
              <a:ext cx="236220" cy="509241"/>
              <a:chOff x="1555585" y="2299655"/>
              <a:chExt cx="123673" cy="738664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99" name="Straight Connector 98"/>
              <p:cNvCxnSpPr>
                <a:stCxn id="98" idx="1"/>
                <a:endCxn id="98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4684272" y="5329972"/>
              <a:ext cx="236220" cy="509241"/>
              <a:chOff x="1555585" y="2299655"/>
              <a:chExt cx="123673" cy="738664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102" name="Straight Connector 101"/>
              <p:cNvCxnSpPr>
                <a:stCxn id="101" idx="1"/>
                <a:endCxn id="101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5110150" y="5329972"/>
              <a:ext cx="236220" cy="509241"/>
              <a:chOff x="1555585" y="2299655"/>
              <a:chExt cx="123673" cy="738664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106" name="Straight Connector 105"/>
              <p:cNvCxnSpPr>
                <a:stCxn id="105" idx="1"/>
                <a:endCxn id="105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5536031" y="5329972"/>
              <a:ext cx="236220" cy="509241"/>
              <a:chOff x="1555585" y="2299655"/>
              <a:chExt cx="123673" cy="738664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1555585" y="2299655"/>
                <a:ext cx="123673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109" name="Straight Connector 108"/>
              <p:cNvCxnSpPr>
                <a:stCxn id="108" idx="1"/>
                <a:endCxn id="108" idx="3"/>
              </p:cNvCxnSpPr>
              <p:nvPr/>
            </p:nvCxnSpPr>
            <p:spPr>
              <a:xfrm>
                <a:off x="1555585" y="266898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Group 141"/>
          <p:cNvGrpSpPr/>
          <p:nvPr/>
        </p:nvGrpSpPr>
        <p:grpSpPr>
          <a:xfrm>
            <a:off x="6075941" y="2187355"/>
            <a:ext cx="2320925" cy="1489163"/>
            <a:chOff x="6067418" y="646865"/>
            <a:chExt cx="2320925" cy="14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067418" y="646865"/>
                  <a:ext cx="2320925" cy="148916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lIns="108000" tIns="108000" rIns="108000" bIns="108000" rtlCol="0">
                  <a:spAutoFit/>
                </a:bodyPr>
                <a:lstStyle/>
                <a:p>
                  <a:r>
                    <a:rPr lang="en-GB" dirty="0"/>
                    <a:t>One third is equivalent to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:br>
                    <a:rPr lang="en-GB" dirty="0">
                      <a:solidFill>
                        <a:srgbClr val="00B050"/>
                      </a:solidFill>
                    </a:rPr>
                  </a:br>
                  <a:r>
                    <a:rPr lang="en-GB" u="sng" dirty="0"/>
                    <a:t>              </a:t>
                  </a:r>
                  <a:r>
                    <a:rPr lang="en-GB" dirty="0"/>
                    <a:t>.</a:t>
                  </a:r>
                  <a:endParaRPr lang="en-GB" sz="2800" dirty="0"/>
                </a:p>
                <a:p>
                  <a:pPr algn="r"/>
                  <a:r>
                    <a:rPr lang="en-GB" dirty="0"/>
                    <a:t>=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>
                              <a:solidFill>
                                <a:schemeClr val="bg1"/>
                              </a:solidFill>
                            </a:rPr>
                            <m:t>6</m:t>
                          </m:r>
                        </m:den>
                      </m:f>
                    </m:oMath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418" y="646865"/>
                  <a:ext cx="2320925" cy="1489163"/>
                </a:xfrm>
                <a:prstGeom prst="rect">
                  <a:avLst/>
                </a:prstGeom>
                <a:blipFill>
                  <a:blip r:embed="rId5"/>
                  <a:stretch>
                    <a:fillRect l="-1039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0" name="Group 109"/>
            <p:cNvGrpSpPr/>
            <p:nvPr/>
          </p:nvGrpSpPr>
          <p:grpSpPr>
            <a:xfrm>
              <a:off x="7747071" y="1574177"/>
              <a:ext cx="123673" cy="492443"/>
              <a:chOff x="1555585" y="2299655"/>
              <a:chExt cx="123673" cy="492443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12" name="Straight Connector 111"/>
              <p:cNvCxnSpPr>
                <a:stCxn id="111" idx="1"/>
                <a:endCxn id="111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4" name="Group 143"/>
          <p:cNvGrpSpPr/>
          <p:nvPr/>
        </p:nvGrpSpPr>
        <p:grpSpPr>
          <a:xfrm>
            <a:off x="6057062" y="4446895"/>
            <a:ext cx="2320925" cy="1489163"/>
            <a:chOff x="6067425" y="4467180"/>
            <a:chExt cx="2320925" cy="14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067425" y="4467180"/>
                  <a:ext cx="2320925" cy="148916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lIns="108000" tIns="108000" rIns="108000" bIns="108000" rtlCol="0">
                  <a:spAutoFit/>
                </a:bodyPr>
                <a:lstStyle/>
                <a:p>
                  <a:r>
                    <a:rPr lang="en-GB" dirty="0"/>
                    <a:t>One third is equivalent to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:br>
                    <a:rPr lang="en-GB" dirty="0">
                      <a:solidFill>
                        <a:srgbClr val="00B050"/>
                      </a:solidFill>
                    </a:rPr>
                  </a:br>
                  <a:r>
                    <a:rPr lang="en-GB" dirty="0">
                      <a:solidFill>
                        <a:srgbClr val="00B050"/>
                      </a:solidFill>
                    </a:rPr>
                    <a:t>four twelfths</a:t>
                  </a:r>
                  <a:r>
                    <a:rPr lang="en-GB" dirty="0"/>
                    <a:t>.</a:t>
                  </a:r>
                  <a:endParaRPr lang="en-GB" sz="2800" dirty="0"/>
                </a:p>
                <a:p>
                  <a:pPr algn="r"/>
                  <a:r>
                    <a:rPr lang="en-GB" dirty="0"/>
                    <a:t>=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8F7F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F8F7F4"/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rgbClr val="F8F7F4"/>
                              </a:solidFill>
                            </a:rPr>
                            <m:t>12</m:t>
                          </m:r>
                        </m:den>
                      </m:f>
                    </m:oMath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425" y="4467180"/>
                  <a:ext cx="2320925" cy="1489163"/>
                </a:xfrm>
                <a:prstGeom prst="rect">
                  <a:avLst/>
                </a:prstGeom>
                <a:blipFill>
                  <a:blip r:embed="rId6"/>
                  <a:stretch>
                    <a:fillRect l="-1039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0" name="Group 129"/>
            <p:cNvGrpSpPr/>
            <p:nvPr/>
          </p:nvGrpSpPr>
          <p:grpSpPr>
            <a:xfrm>
              <a:off x="7662374" y="5389977"/>
              <a:ext cx="123673" cy="492443"/>
              <a:chOff x="1555585" y="2299655"/>
              <a:chExt cx="123673" cy="492443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32" name="Straight Connector 131"/>
              <p:cNvCxnSpPr>
                <a:stCxn id="131" idx="1"/>
                <a:endCxn id="131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8077725" y="5394040"/>
              <a:ext cx="208370" cy="492443"/>
              <a:chOff x="1555585" y="2299655"/>
              <a:chExt cx="208370" cy="492443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1555585" y="2299655"/>
                <a:ext cx="20837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4</a:t>
                </a:r>
              </a:p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12</a:t>
                </a:r>
              </a:p>
            </p:txBody>
          </p:sp>
          <p:cxnSp>
            <p:nvCxnSpPr>
              <p:cNvPr id="135" name="Straight Connector 134"/>
              <p:cNvCxnSpPr>
                <a:stCxn id="134" idx="1"/>
                <a:endCxn id="134" idx="3"/>
              </p:cNvCxnSpPr>
              <p:nvPr/>
            </p:nvCxnSpPr>
            <p:spPr>
              <a:xfrm>
                <a:off x="1555585" y="2545877"/>
                <a:ext cx="20837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" name="Group 142"/>
          <p:cNvGrpSpPr/>
          <p:nvPr/>
        </p:nvGrpSpPr>
        <p:grpSpPr>
          <a:xfrm>
            <a:off x="6053341" y="4440351"/>
            <a:ext cx="2320925" cy="1489163"/>
            <a:chOff x="6067419" y="3673895"/>
            <a:chExt cx="2320925" cy="14891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067419" y="3673895"/>
                  <a:ext cx="2320925" cy="1489163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lIns="108000" tIns="108000" rIns="108000" bIns="108000" rtlCol="0">
                  <a:spAutoFit/>
                </a:bodyPr>
                <a:lstStyle/>
                <a:p>
                  <a:r>
                    <a:rPr lang="en-GB" dirty="0"/>
                    <a:t>One third is equivalent to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:br>
                    <a:rPr lang="en-GB" dirty="0">
                      <a:solidFill>
                        <a:srgbClr val="00B050"/>
                      </a:solidFill>
                    </a:rPr>
                  </a:br>
                  <a:r>
                    <a:rPr lang="en-GB" u="sng" dirty="0"/>
                    <a:t>              </a:t>
                  </a:r>
                  <a:r>
                    <a:rPr lang="en-GB" dirty="0"/>
                    <a:t>.</a:t>
                  </a:r>
                  <a:endParaRPr lang="en-GB" sz="2800" dirty="0"/>
                </a:p>
                <a:p>
                  <a:pPr algn="r"/>
                  <a:r>
                    <a:rPr lang="en-GB" dirty="0"/>
                    <a:t>=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solidFill>
                                <a:srgbClr val="F8F7F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F8F7F4"/>
                              </a:solidFill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F8F7F4"/>
                              </a:solidFill>
                            </a:rPr>
                            <m:t>12</m:t>
                          </m:r>
                        </m:den>
                      </m:f>
                    </m:oMath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7419" y="3673895"/>
                  <a:ext cx="2320925" cy="1489163"/>
                </a:xfrm>
                <a:prstGeom prst="rect">
                  <a:avLst/>
                </a:prstGeom>
                <a:blipFill>
                  <a:blip r:embed="rId7"/>
                  <a:stretch>
                    <a:fillRect l="-1036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5" name="Group 114"/>
            <p:cNvGrpSpPr/>
            <p:nvPr/>
          </p:nvGrpSpPr>
          <p:grpSpPr>
            <a:xfrm>
              <a:off x="7670872" y="4593587"/>
              <a:ext cx="123673" cy="492443"/>
              <a:chOff x="1479385" y="2299655"/>
              <a:chExt cx="123673" cy="492443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14793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17" name="Straight Connector 116"/>
              <p:cNvCxnSpPr>
                <a:stCxn id="116" idx="1"/>
                <a:endCxn id="116" idx="3"/>
              </p:cNvCxnSpPr>
              <p:nvPr/>
            </p:nvCxnSpPr>
            <p:spPr>
              <a:xfrm>
                <a:off x="14793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Group 148"/>
          <p:cNvGrpSpPr/>
          <p:nvPr/>
        </p:nvGrpSpPr>
        <p:grpSpPr>
          <a:xfrm>
            <a:off x="1558722" y="2304497"/>
            <a:ext cx="3517038" cy="492444"/>
            <a:chOff x="1555585" y="2299654"/>
            <a:chExt cx="3517038" cy="492444"/>
          </a:xfrm>
        </p:grpSpPr>
        <p:grpSp>
          <p:nvGrpSpPr>
            <p:cNvPr id="150" name="Group 149"/>
            <p:cNvGrpSpPr/>
            <p:nvPr/>
          </p:nvGrpSpPr>
          <p:grpSpPr>
            <a:xfrm>
              <a:off x="1555585" y="2299655"/>
              <a:ext cx="123673" cy="492443"/>
              <a:chOff x="1555585" y="2299655"/>
              <a:chExt cx="123673" cy="492443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58" name="Straight Connector 157"/>
              <p:cNvCxnSpPr>
                <a:stCxn id="157" idx="1"/>
                <a:endCxn id="157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3249690" y="2299655"/>
              <a:ext cx="123673" cy="492443"/>
              <a:chOff x="1555585" y="2299655"/>
              <a:chExt cx="123673" cy="492443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56" name="Straight Connector 155"/>
              <p:cNvCxnSpPr>
                <a:stCxn id="155" idx="1"/>
                <a:endCxn id="155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4948950" y="2299654"/>
              <a:ext cx="123673" cy="492443"/>
              <a:chOff x="1555585" y="2299655"/>
              <a:chExt cx="123673" cy="492443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54" name="Straight Connector 153"/>
              <p:cNvCxnSpPr>
                <a:stCxn id="153" idx="1"/>
                <a:endCxn id="153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Group 161"/>
          <p:cNvGrpSpPr/>
          <p:nvPr/>
        </p:nvGrpSpPr>
        <p:grpSpPr>
          <a:xfrm>
            <a:off x="1553011" y="4561040"/>
            <a:ext cx="3517038" cy="492444"/>
            <a:chOff x="1570825" y="4571487"/>
            <a:chExt cx="3517038" cy="492444"/>
          </a:xfrm>
        </p:grpSpPr>
        <p:grpSp>
          <p:nvGrpSpPr>
            <p:cNvPr id="163" name="Group 162"/>
            <p:cNvGrpSpPr/>
            <p:nvPr/>
          </p:nvGrpSpPr>
          <p:grpSpPr>
            <a:xfrm>
              <a:off x="1570825" y="4571488"/>
              <a:ext cx="123673" cy="492443"/>
              <a:chOff x="1555585" y="2299655"/>
              <a:chExt cx="123673" cy="492443"/>
            </a:xfrm>
          </p:grpSpPr>
          <p:sp>
            <p:nvSpPr>
              <p:cNvPr id="170" name="TextBox 169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71" name="Straight Connector 170"/>
              <p:cNvCxnSpPr>
                <a:stCxn id="170" idx="1"/>
                <a:endCxn id="170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3264930" y="4571488"/>
              <a:ext cx="123673" cy="492443"/>
              <a:chOff x="1555585" y="2299655"/>
              <a:chExt cx="123673" cy="492443"/>
            </a:xfrm>
          </p:grpSpPr>
          <p:sp>
            <p:nvSpPr>
              <p:cNvPr id="168" name="TextBox 167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69" name="Straight Connector 168"/>
              <p:cNvCxnSpPr>
                <a:stCxn id="168" idx="1"/>
                <a:endCxn id="168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4964190" y="4571487"/>
              <a:ext cx="123673" cy="492443"/>
              <a:chOff x="1555585" y="2299655"/>
              <a:chExt cx="123673" cy="492443"/>
            </a:xfrm>
          </p:grpSpPr>
          <p:sp>
            <p:nvSpPr>
              <p:cNvPr id="166" name="TextBox 165"/>
              <p:cNvSpPr txBox="1"/>
              <p:nvPr/>
            </p:nvSpPr>
            <p:spPr>
              <a:xfrm>
                <a:off x="1555585" y="2299655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3</a:t>
                </a:r>
              </a:p>
            </p:txBody>
          </p:sp>
          <p:cxnSp>
            <p:nvCxnSpPr>
              <p:cNvPr id="167" name="Straight Connector 166"/>
              <p:cNvCxnSpPr>
                <a:stCxn id="166" idx="1"/>
                <a:endCxn id="166" idx="3"/>
              </p:cNvCxnSpPr>
              <p:nvPr/>
            </p:nvCxnSpPr>
            <p:spPr>
              <a:xfrm>
                <a:off x="1555585" y="2545877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6416" y="1210747"/>
                <a:ext cx="3816350" cy="913428"/>
              </a:xfrm>
              <a:prstGeom prst="rect">
                <a:avLst/>
              </a:prstGeom>
              <a:solidFill>
                <a:srgbClr val="AFDEF9"/>
              </a:solidFill>
              <a:ln w="28575"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3263900" algn="ctr"/>
                  </a:tabLst>
                </a:pPr>
                <a:r>
                  <a:rPr lang="en-GB" dirty="0">
                    <a:latin typeface="Twinkl" pitchFamily="2" charset="0"/>
                  </a:rPr>
                  <a:t>Is the fraction equivalent to  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            </a:t>
                </a: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  <a:tabLst>
                    <a:tab pos="3263900" algn="ctr"/>
                  </a:tabLst>
                </a:pPr>
                <a:r>
                  <a:rPr lang="en-GB" dirty="0">
                    <a:latin typeface="Twinkl" pitchFamily="2" charset="0"/>
                  </a:rPr>
                  <a:t>Complete the table.</a:t>
                </a:r>
                <a:endPara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6" y="1210747"/>
                <a:ext cx="3816350" cy="913428"/>
              </a:xfrm>
              <a:prstGeom prst="rect">
                <a:avLst/>
              </a:prstGeom>
              <a:blipFill>
                <a:blip r:embed="rId3"/>
                <a:stretch>
                  <a:fillRect l="-958" b="-201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5907902"/>
                  </p:ext>
                </p:extLst>
              </p:nvPr>
            </p:nvGraphicFramePr>
            <p:xfrm>
              <a:off x="755650" y="2448879"/>
              <a:ext cx="5775780" cy="3853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7890">
                      <a:extLst>
                        <a:ext uri="{9D8B030D-6E8A-4147-A177-3AD203B41FA5}">
                          <a16:colId xmlns:a16="http://schemas.microsoft.com/office/drawing/2014/main" val="3719414666"/>
                        </a:ext>
                      </a:extLst>
                    </a:gridCol>
                    <a:gridCol w="2887890">
                      <a:extLst>
                        <a:ext uri="{9D8B030D-6E8A-4147-A177-3AD203B41FA5}">
                          <a16:colId xmlns:a16="http://schemas.microsoft.com/office/drawing/2014/main" val="805177972"/>
                        </a:ext>
                      </a:extLst>
                    </a:gridCol>
                  </a:tblGrid>
                  <a:tr h="57467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Fraction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7E1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/>
                            <a:t>Is it equivalent to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i="1" smtClean="0">
                                      <a:solidFill>
                                        <a:srgbClr val="EE7E1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1600" b="0" i="0">
                                      <a:solidFill>
                                        <a:srgbClr val="EE7E12"/>
                                      </a:solidFill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1600" b="0" i="0" smtClean="0">
                                      <a:solidFill>
                                        <a:srgbClr val="EE7E12"/>
                                      </a:solidFill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dirty="0"/>
                            <a:t> ?</a:t>
                          </a:r>
                          <a:r>
                            <a:rPr lang="en-GB" sz="1800" baseline="0" dirty="0"/>
                            <a:t>            </a:t>
                          </a:r>
                          <a:r>
                            <a:rPr lang="en-GB" sz="2000" dirty="0">
                              <a:sym typeface="Wingdings" panose="05000000000000000000" pitchFamily="2" charset="2"/>
                            </a:rPr>
                            <a:t></a:t>
                          </a:r>
                          <a:r>
                            <a:rPr lang="en-GB" sz="1800" dirty="0"/>
                            <a:t> or </a:t>
                          </a:r>
                          <a:r>
                            <a:rPr lang="en-GB" sz="2000" dirty="0">
                              <a:sym typeface="Wingdings" panose="05000000000000000000" pitchFamily="2" charset="2"/>
                            </a:rPr>
                            <a:t></a:t>
                          </a:r>
                          <a:endParaRPr lang="en-GB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7E1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8415309"/>
                      </a:ext>
                    </a:extLst>
                  </a:tr>
                  <a:tr h="1241953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B001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2593379"/>
                      </a:ext>
                    </a:extLst>
                  </a:tr>
                  <a:tr h="8128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B001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88328"/>
                      </a:ext>
                    </a:extLst>
                  </a:tr>
                  <a:tr h="1017058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B001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31679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5907902"/>
                  </p:ext>
                </p:extLst>
              </p:nvPr>
            </p:nvGraphicFramePr>
            <p:xfrm>
              <a:off x="755650" y="2448879"/>
              <a:ext cx="5775780" cy="3853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87890">
                      <a:extLst>
                        <a:ext uri="{9D8B030D-6E8A-4147-A177-3AD203B41FA5}">
                          <a16:colId xmlns:a16="http://schemas.microsoft.com/office/drawing/2014/main" val="3719414666"/>
                        </a:ext>
                      </a:extLst>
                    </a:gridCol>
                    <a:gridCol w="2887890">
                      <a:extLst>
                        <a:ext uri="{9D8B030D-6E8A-4147-A177-3AD203B41FA5}">
                          <a16:colId xmlns:a16="http://schemas.microsoft.com/office/drawing/2014/main" val="805177972"/>
                        </a:ext>
                      </a:extLst>
                    </a:gridCol>
                  </a:tblGrid>
                  <a:tr h="7817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/>
                            <a:t>Fraction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E7E1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422" t="-781" r="-422" b="-396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8415309"/>
                      </a:ext>
                    </a:extLst>
                  </a:tr>
                  <a:tr h="1241953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B001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2593379"/>
                      </a:ext>
                    </a:extLst>
                  </a:tr>
                  <a:tr h="812800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B001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988328"/>
                      </a:ext>
                    </a:extLst>
                  </a:tr>
                  <a:tr h="1017058"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B001">
                            <a:alpha val="5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3167970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13805"/>
              </p:ext>
            </p:extLst>
          </p:nvPr>
        </p:nvGraphicFramePr>
        <p:xfrm>
          <a:off x="1684952" y="3332496"/>
          <a:ext cx="1030128" cy="951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32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257532">
                  <a:extLst>
                    <a:ext uri="{9D8B030D-6E8A-4147-A177-3AD203B41FA5}">
                      <a16:colId xmlns:a16="http://schemas.microsoft.com/office/drawing/2014/main" val="1274859347"/>
                    </a:ext>
                  </a:extLst>
                </a:gridCol>
                <a:gridCol w="257532">
                  <a:extLst>
                    <a:ext uri="{9D8B030D-6E8A-4147-A177-3AD203B41FA5}">
                      <a16:colId xmlns:a16="http://schemas.microsoft.com/office/drawing/2014/main" val="815297491"/>
                    </a:ext>
                  </a:extLst>
                </a:gridCol>
                <a:gridCol w="257532">
                  <a:extLst>
                    <a:ext uri="{9D8B030D-6E8A-4147-A177-3AD203B41FA5}">
                      <a16:colId xmlns:a16="http://schemas.microsoft.com/office/drawing/2014/main" val="2276616193"/>
                    </a:ext>
                  </a:extLst>
                </a:gridCol>
              </a:tblGrid>
              <a:tr h="18996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18996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631547"/>
                  </a:ext>
                </a:extLst>
              </a:tr>
              <a:tr h="18996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90360"/>
                  </a:ext>
                </a:extLst>
              </a:tr>
              <a:tr h="189969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386974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12279" y="4700119"/>
            <a:ext cx="2603671" cy="317500"/>
            <a:chOff x="912279" y="4700119"/>
            <a:chExt cx="2603671" cy="317500"/>
          </a:xfrm>
        </p:grpSpPr>
        <p:sp>
          <p:nvSpPr>
            <p:cNvPr id="7" name="Heart 6"/>
            <p:cNvSpPr/>
            <p:nvPr/>
          </p:nvSpPr>
          <p:spPr>
            <a:xfrm>
              <a:off x="912279" y="4700119"/>
              <a:ext cx="346734" cy="317500"/>
            </a:xfrm>
            <a:prstGeom prst="heart">
              <a:avLst/>
            </a:prstGeom>
            <a:solidFill>
              <a:srgbClr val="E5526C"/>
            </a:solidFill>
            <a:ln>
              <a:solidFill>
                <a:srgbClr val="EFBC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Heart 13"/>
            <p:cNvSpPr/>
            <p:nvPr/>
          </p:nvSpPr>
          <p:spPr>
            <a:xfrm>
              <a:off x="1363666" y="4700119"/>
              <a:ext cx="346734" cy="317500"/>
            </a:xfrm>
            <a:prstGeom prst="heart">
              <a:avLst/>
            </a:prstGeom>
            <a:solidFill>
              <a:srgbClr val="E5526C"/>
            </a:solidFill>
            <a:ln>
              <a:solidFill>
                <a:srgbClr val="EFBC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Heart 14"/>
            <p:cNvSpPr/>
            <p:nvPr/>
          </p:nvSpPr>
          <p:spPr>
            <a:xfrm>
              <a:off x="1815053" y="4700119"/>
              <a:ext cx="346734" cy="317500"/>
            </a:xfrm>
            <a:prstGeom prst="heart">
              <a:avLst/>
            </a:prstGeom>
            <a:solidFill>
              <a:srgbClr val="E5526C"/>
            </a:solidFill>
            <a:ln>
              <a:solidFill>
                <a:srgbClr val="EFBC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Heart 15"/>
            <p:cNvSpPr/>
            <p:nvPr/>
          </p:nvSpPr>
          <p:spPr>
            <a:xfrm>
              <a:off x="2266440" y="4700119"/>
              <a:ext cx="346734" cy="317500"/>
            </a:xfrm>
            <a:prstGeom prst="heart">
              <a:avLst/>
            </a:prstGeom>
            <a:solidFill>
              <a:srgbClr val="E5526C"/>
            </a:solidFill>
            <a:ln>
              <a:solidFill>
                <a:srgbClr val="EFBC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art 16"/>
            <p:cNvSpPr/>
            <p:nvPr/>
          </p:nvSpPr>
          <p:spPr>
            <a:xfrm>
              <a:off x="2717827" y="4700119"/>
              <a:ext cx="346734" cy="317500"/>
            </a:xfrm>
            <a:prstGeom prst="heart">
              <a:avLst/>
            </a:prstGeom>
            <a:solidFill>
              <a:schemeClr val="bg1"/>
            </a:solidFill>
            <a:ln>
              <a:solidFill>
                <a:srgbClr val="EFBC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art 17"/>
            <p:cNvSpPr/>
            <p:nvPr/>
          </p:nvSpPr>
          <p:spPr>
            <a:xfrm>
              <a:off x="3169216" y="4700119"/>
              <a:ext cx="346734" cy="317500"/>
            </a:xfrm>
            <a:prstGeom prst="heart">
              <a:avLst/>
            </a:prstGeom>
            <a:solidFill>
              <a:schemeClr val="bg1"/>
            </a:solidFill>
            <a:ln>
              <a:solidFill>
                <a:srgbClr val="EFBC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60662" y="5330581"/>
            <a:ext cx="802249" cy="799876"/>
            <a:chOff x="1329334" y="4212835"/>
            <a:chExt cx="975214" cy="972329"/>
          </a:xfrm>
        </p:grpSpPr>
        <p:sp>
          <p:nvSpPr>
            <p:cNvPr id="20" name="Rectangle 19"/>
            <p:cNvSpPr/>
            <p:nvPr/>
          </p:nvSpPr>
          <p:spPr>
            <a:xfrm>
              <a:off x="1329334" y="4212835"/>
              <a:ext cx="975214" cy="9723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334" y="4212835"/>
              <a:ext cx="975214" cy="972329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4056449" y="4674203"/>
            <a:ext cx="1990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50"/>
                </a:solidFill>
                <a:sym typeface="Wingdings" panose="05000000000000000000" pitchFamily="2" charset="2"/>
              </a:rPr>
              <a:t>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3"/>
          <a:stretch/>
        </p:blipFill>
        <p:spPr>
          <a:xfrm>
            <a:off x="6816749" y="3623803"/>
            <a:ext cx="1966878" cy="3356118"/>
          </a:xfrm>
          <a:prstGeom prst="rect">
            <a:avLst/>
          </a:prstGeom>
        </p:spPr>
      </p:pic>
      <p:sp>
        <p:nvSpPr>
          <p:cNvPr id="25" name="Rectangle 24">
            <a:hlinkClick r:id="rId7"/>
          </p:cNvPr>
          <p:cNvSpPr/>
          <p:nvPr/>
        </p:nvSpPr>
        <p:spPr>
          <a:xfrm>
            <a:off x="8581389" y="6667500"/>
            <a:ext cx="539751" cy="190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302959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7429" y="670981"/>
            <a:ext cx="2582072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Fractions (1)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02959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750014" y="1236037"/>
            <a:ext cx="123673" cy="492443"/>
            <a:chOff x="3750014" y="1236037"/>
            <a:chExt cx="123673" cy="492443"/>
          </a:xfrm>
        </p:grpSpPr>
        <p:sp>
          <p:nvSpPr>
            <p:cNvPr id="32" name="TextBox 31"/>
            <p:cNvSpPr txBox="1"/>
            <p:nvPr/>
          </p:nvSpPr>
          <p:spPr>
            <a:xfrm>
              <a:off x="3750014" y="1236037"/>
              <a:ext cx="1236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/>
                <a:t>1</a:t>
              </a:r>
            </a:p>
            <a:p>
              <a:pPr algn="ctr"/>
              <a:r>
                <a:rPr lang="en-GB" sz="1600" dirty="0"/>
                <a:t>2</a:t>
              </a:r>
            </a:p>
          </p:txBody>
        </p:sp>
        <p:cxnSp>
          <p:nvCxnSpPr>
            <p:cNvPr id="33" name="Straight Connector 32"/>
            <p:cNvCxnSpPr>
              <a:stCxn id="32" idx="1"/>
              <a:endCxn id="32" idx="3"/>
            </p:cNvCxnSpPr>
            <p:nvPr/>
          </p:nvCxnSpPr>
          <p:spPr>
            <a:xfrm>
              <a:off x="3750014" y="1482259"/>
              <a:ext cx="1236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98101" y="2531197"/>
            <a:ext cx="123673" cy="492443"/>
            <a:chOff x="3750014" y="1236037"/>
            <a:chExt cx="123673" cy="492443"/>
          </a:xfrm>
        </p:grpSpPr>
        <p:sp>
          <p:nvSpPr>
            <p:cNvPr id="36" name="TextBox 35"/>
            <p:cNvSpPr txBox="1"/>
            <p:nvPr/>
          </p:nvSpPr>
          <p:spPr>
            <a:xfrm>
              <a:off x="3750014" y="1236037"/>
              <a:ext cx="123673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1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37" name="Straight Connector 36"/>
            <p:cNvCxnSpPr>
              <a:stCxn id="36" idx="1"/>
              <a:endCxn id="36" idx="3"/>
            </p:cNvCxnSpPr>
            <p:nvPr/>
          </p:nvCxnSpPr>
          <p:spPr>
            <a:xfrm>
              <a:off x="3750014" y="1482259"/>
              <a:ext cx="123673" cy="0"/>
            </a:xfrm>
            <a:prstGeom prst="line">
              <a:avLst/>
            </a:prstGeom>
            <a:ln w="19050">
              <a:solidFill>
                <a:srgbClr val="F8F7F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56449" y="3623802"/>
            <a:ext cx="1990725" cy="552464"/>
            <a:chOff x="4056449" y="3623802"/>
            <a:chExt cx="1990725" cy="552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056449" y="3623802"/>
                  <a:ext cx="1990725" cy="532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00B050"/>
                      </a:solidFill>
                      <a:sym typeface="Wingdings" panose="05000000000000000000" pitchFamily="2" charset="2"/>
                    </a:rPr>
                    <a:t>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16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rgbClr val="00B050"/>
                      </a:solidFill>
                    </a:rPr>
                    <a:t> =</a:t>
                  </a:r>
                  <a:r>
                    <a:rPr lang="en-GB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den>
                      </m:f>
                    </m:oMath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449" y="3623802"/>
                  <a:ext cx="1990725" cy="532390"/>
                </a:xfrm>
                <a:prstGeom prst="rect">
                  <a:avLst/>
                </a:prstGeom>
                <a:blipFill>
                  <a:blip r:embed="rId8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/>
            <p:cNvGrpSpPr/>
            <p:nvPr/>
          </p:nvGrpSpPr>
          <p:grpSpPr>
            <a:xfrm>
              <a:off x="4839425" y="3678329"/>
              <a:ext cx="235246" cy="492443"/>
              <a:chOff x="3750014" y="1236037"/>
              <a:chExt cx="235246" cy="492443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750014" y="1236037"/>
                <a:ext cx="2352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8</a:t>
                </a:r>
              </a:p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16</a:t>
                </a:r>
              </a:p>
            </p:txBody>
          </p:sp>
          <p:cxnSp>
            <p:nvCxnSpPr>
              <p:cNvPr id="40" name="Straight Connector 39"/>
              <p:cNvCxnSpPr>
                <a:stCxn id="39" idx="1"/>
                <a:endCxn id="39" idx="3"/>
              </p:cNvCxnSpPr>
              <p:nvPr/>
            </p:nvCxnSpPr>
            <p:spPr>
              <a:xfrm>
                <a:off x="3750014" y="1482259"/>
                <a:ext cx="235246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390874" y="3683823"/>
              <a:ext cx="123673" cy="492443"/>
              <a:chOff x="3750014" y="1236037"/>
              <a:chExt cx="123673" cy="492443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750014" y="1236037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1</a:t>
                </a:r>
              </a:p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cxnSp>
            <p:nvCxnSpPr>
              <p:cNvPr id="43" name="Straight Connector 42"/>
              <p:cNvCxnSpPr>
                <a:stCxn id="42" idx="1"/>
                <a:endCxn id="42" idx="3"/>
              </p:cNvCxnSpPr>
              <p:nvPr/>
            </p:nvCxnSpPr>
            <p:spPr>
              <a:xfrm>
                <a:off x="3750014" y="1482259"/>
                <a:ext cx="123673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/>
          <p:cNvGrpSpPr/>
          <p:nvPr/>
        </p:nvGrpSpPr>
        <p:grpSpPr>
          <a:xfrm>
            <a:off x="4031049" y="5454287"/>
            <a:ext cx="1990725" cy="552464"/>
            <a:chOff x="4056449" y="3623802"/>
            <a:chExt cx="1990725" cy="552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4056449" y="3623802"/>
                  <a:ext cx="1990725" cy="5323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>
                      <a:solidFill>
                        <a:srgbClr val="00B050"/>
                      </a:solidFill>
                      <a:sym typeface="Wingdings" panose="05000000000000000000" pitchFamily="2" charset="2"/>
                    </a:rPr>
                    <a:t></a:t>
                  </a:r>
                  <a:r>
                    <a:rPr lang="en-GB" dirty="0">
                      <a:solidFill>
                        <a:srgbClr val="00B050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16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rgbClr val="00B050"/>
                      </a:solidFill>
                    </a:rPr>
                    <a:t> =</a:t>
                  </a:r>
                  <a:r>
                    <a:rPr lang="en-GB" dirty="0">
                      <a:solidFill>
                        <a:schemeClr val="bg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den>
                      </m:f>
                    </m:oMath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6449" y="3623802"/>
                  <a:ext cx="1990725" cy="532390"/>
                </a:xfrm>
                <a:prstGeom prst="rect">
                  <a:avLst/>
                </a:prstGeom>
                <a:blipFill>
                  <a:blip r:embed="rId9"/>
                  <a:stretch>
                    <a:fillRect b="-804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/>
            <p:cNvGrpSpPr/>
            <p:nvPr/>
          </p:nvGrpSpPr>
          <p:grpSpPr>
            <a:xfrm>
              <a:off x="4839425" y="3678329"/>
              <a:ext cx="235246" cy="492443"/>
              <a:chOff x="3750014" y="1236037"/>
              <a:chExt cx="235246" cy="492443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3750014" y="1236037"/>
                <a:ext cx="2352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4</a:t>
                </a:r>
              </a:p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8</a:t>
                </a:r>
              </a:p>
            </p:txBody>
          </p:sp>
          <p:cxnSp>
            <p:nvCxnSpPr>
              <p:cNvPr id="59" name="Straight Connector 58"/>
              <p:cNvCxnSpPr>
                <a:stCxn id="58" idx="1"/>
                <a:endCxn id="58" idx="3"/>
              </p:cNvCxnSpPr>
              <p:nvPr/>
            </p:nvCxnSpPr>
            <p:spPr>
              <a:xfrm>
                <a:off x="3750014" y="1482259"/>
                <a:ext cx="235246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5390874" y="3683823"/>
              <a:ext cx="123673" cy="492443"/>
              <a:chOff x="3750014" y="1236037"/>
              <a:chExt cx="123673" cy="492443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3750014" y="1236037"/>
                <a:ext cx="1236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1</a:t>
                </a:r>
              </a:p>
              <a:p>
                <a:pPr algn="ctr"/>
                <a:r>
                  <a:rPr lang="en-GB" sz="1600" dirty="0">
                    <a:solidFill>
                      <a:srgbClr val="00B050"/>
                    </a:solidFill>
                  </a:rPr>
                  <a:t>2</a:t>
                </a:r>
              </a:p>
            </p:txBody>
          </p:sp>
          <p:cxnSp>
            <p:nvCxnSpPr>
              <p:cNvPr id="57" name="Straight Connector 56"/>
              <p:cNvCxnSpPr>
                <a:stCxn id="56" idx="1"/>
                <a:endCxn id="56" idx="3"/>
              </p:cNvCxnSpPr>
              <p:nvPr/>
            </p:nvCxnSpPr>
            <p:spPr>
              <a:xfrm>
                <a:off x="3750014" y="1482259"/>
                <a:ext cx="123673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151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416" y="1210991"/>
            <a:ext cx="3738209" cy="495108"/>
          </a:xfrm>
          <a:prstGeom prst="rect">
            <a:avLst/>
          </a:prstGeom>
          <a:solidFill>
            <a:srgbClr val="AFDEF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Mrs Venn baked a cake.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3"/>
          <a:srcRect l="49556" t="49760"/>
          <a:stretch/>
        </p:blipFill>
        <p:spPr>
          <a:xfrm>
            <a:off x="6519641" y="3601998"/>
            <a:ext cx="1743732" cy="17305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r="49942"/>
          <a:stretch/>
        </p:blipFill>
        <p:spPr>
          <a:xfrm>
            <a:off x="4792265" y="1887999"/>
            <a:ext cx="1730359" cy="3444539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5011123" y="3601998"/>
            <a:ext cx="1511501" cy="242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766660" y="3605807"/>
            <a:ext cx="755964" cy="130842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13411" y="3605807"/>
            <a:ext cx="1309214" cy="75474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214000" y="2848456"/>
            <a:ext cx="1306631" cy="75474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5767681" y="2092921"/>
            <a:ext cx="756126" cy="1510279"/>
            <a:chOff x="5772856" y="2011364"/>
            <a:chExt cx="756126" cy="1510279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6525217" y="2011364"/>
              <a:ext cx="3765" cy="1510279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772856" y="2213651"/>
              <a:ext cx="752950" cy="1307992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/>
          <p:cNvCxnSpPr/>
          <p:nvPr/>
        </p:nvCxnSpPr>
        <p:spPr>
          <a:xfrm flipH="1">
            <a:off x="6515876" y="3603200"/>
            <a:ext cx="3765" cy="1510279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/>
          <a:srcRect l="49890" r="1" b="50296"/>
          <a:stretch/>
        </p:blipFill>
        <p:spPr>
          <a:xfrm>
            <a:off x="6526097" y="1889920"/>
            <a:ext cx="1732131" cy="1712078"/>
          </a:xfrm>
          <a:prstGeom prst="rect">
            <a:avLst/>
          </a:prstGeom>
        </p:spPr>
      </p:pic>
      <p:grpSp>
        <p:nvGrpSpPr>
          <p:cNvPr id="100" name="Group 99"/>
          <p:cNvGrpSpPr/>
          <p:nvPr/>
        </p:nvGrpSpPr>
        <p:grpSpPr>
          <a:xfrm>
            <a:off x="6522074" y="2089338"/>
            <a:ext cx="756330" cy="1510482"/>
            <a:chOff x="-2978041" y="3242094"/>
            <a:chExt cx="756330" cy="1510482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-2978041" y="3242094"/>
              <a:ext cx="3765" cy="1510279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-2977675" y="3444152"/>
              <a:ext cx="755964" cy="130842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/>
          <p:cNvCxnSpPr/>
          <p:nvPr/>
        </p:nvCxnSpPr>
        <p:spPr>
          <a:xfrm flipH="1">
            <a:off x="6527311" y="2847254"/>
            <a:ext cx="1309214" cy="754744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6515876" y="3597620"/>
            <a:ext cx="1511501" cy="242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650" y="2073200"/>
                <a:ext cx="2880311" cy="562178"/>
              </a:xfrm>
              <a:prstGeom prst="rect">
                <a:avLst/>
              </a:prstGeom>
              <a:solidFill>
                <a:srgbClr val="F8BC92"/>
              </a:solidFill>
              <a:ln w="28575"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/>
              <a:p>
                <a:r>
                  <a:rPr lang="en-GB" dirty="0"/>
                  <a:t>Khem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solidFill>
                              <a:srgbClr val="F8BC9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 i="0">
                            <a:solidFill>
                              <a:srgbClr val="F8BC92"/>
                            </a:solidFill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 i="0">
                            <a:solidFill>
                              <a:srgbClr val="F8BC92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of the cake.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50" y="2073200"/>
                <a:ext cx="2880311" cy="562178"/>
              </a:xfrm>
              <a:prstGeom prst="rect">
                <a:avLst/>
              </a:prstGeom>
              <a:blipFill>
                <a:blip r:embed="rId4"/>
                <a:stretch>
                  <a:fillRect l="-127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4" name="Group 93"/>
          <p:cNvGrpSpPr/>
          <p:nvPr/>
        </p:nvGrpSpPr>
        <p:grpSpPr>
          <a:xfrm>
            <a:off x="3317848" y="1750379"/>
            <a:ext cx="1177136" cy="1204837"/>
            <a:chOff x="3635961" y="1974669"/>
            <a:chExt cx="1177136" cy="1204837"/>
          </a:xfrm>
        </p:grpSpPr>
        <p:sp>
          <p:nvSpPr>
            <p:cNvPr id="86" name="Oval 85"/>
            <p:cNvSpPr/>
            <p:nvPr/>
          </p:nvSpPr>
          <p:spPr>
            <a:xfrm>
              <a:off x="3635961" y="1990011"/>
              <a:ext cx="1177136" cy="1177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A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3640557" y="1974669"/>
              <a:ext cx="605662" cy="1204837"/>
              <a:chOff x="6416163" y="1008081"/>
              <a:chExt cx="1731542" cy="3444539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/>
              <a:srcRect r="49942"/>
              <a:stretch/>
            </p:blipFill>
            <p:spPr>
              <a:xfrm>
                <a:off x="6416163" y="1008081"/>
                <a:ext cx="1730359" cy="3444539"/>
              </a:xfrm>
              <a:prstGeom prst="rect">
                <a:avLst/>
              </a:prstGeom>
            </p:spPr>
          </p:pic>
          <p:cxnSp>
            <p:nvCxnSpPr>
              <p:cNvPr id="70" name="Straight Connector 69"/>
              <p:cNvCxnSpPr/>
              <p:nvPr/>
            </p:nvCxnSpPr>
            <p:spPr>
              <a:xfrm flipV="1">
                <a:off x="6635021" y="2713810"/>
                <a:ext cx="1511501" cy="2426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7390558" y="2717619"/>
                <a:ext cx="755964" cy="130842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6837309" y="2717619"/>
                <a:ext cx="1309214" cy="75474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837898" y="1960268"/>
                <a:ext cx="1306631" cy="75474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4" name="Group 73"/>
              <p:cNvGrpSpPr/>
              <p:nvPr/>
            </p:nvGrpSpPr>
            <p:grpSpPr>
              <a:xfrm>
                <a:off x="7391579" y="1204733"/>
                <a:ext cx="756126" cy="1510279"/>
                <a:chOff x="5772856" y="2011364"/>
                <a:chExt cx="756126" cy="1510279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H="1">
                  <a:off x="6525217" y="2011364"/>
                  <a:ext cx="3765" cy="1510279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5772856" y="2213651"/>
                  <a:ext cx="752950" cy="1307992"/>
                </a:xfrm>
                <a:prstGeom prst="line">
                  <a:avLst/>
                </a:prstGeom>
                <a:ln w="95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Straight Connector 76"/>
              <p:cNvCxnSpPr/>
              <p:nvPr/>
            </p:nvCxnSpPr>
            <p:spPr>
              <a:xfrm flipH="1">
                <a:off x="8139774" y="2715012"/>
                <a:ext cx="3765" cy="1510279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71677" y="3389369"/>
                <a:ext cx="2969941" cy="559421"/>
              </a:xfrm>
              <a:prstGeom prst="rect">
                <a:avLst/>
              </a:prstGeom>
              <a:solidFill>
                <a:srgbClr val="FFEDA7"/>
              </a:solidFill>
              <a:ln w="28575"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/>
              <a:p>
                <a:r>
                  <a:rPr lang="en-GB" dirty="0"/>
                  <a:t>Carly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solidFill>
                              <a:srgbClr val="FFEDA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>
                            <a:solidFill>
                              <a:srgbClr val="FFEDA7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>
                            <a:solidFill>
                              <a:srgbClr val="FFEDA7"/>
                            </a:solidFill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 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77" y="3389369"/>
                <a:ext cx="2969941" cy="559421"/>
              </a:xfrm>
              <a:prstGeom prst="rect">
                <a:avLst/>
              </a:prstGeom>
              <a:blipFill>
                <a:blip r:embed="rId5"/>
                <a:stretch>
                  <a:fillRect l="-123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6416" y="4680821"/>
                <a:ext cx="2964229" cy="561986"/>
              </a:xfrm>
              <a:prstGeom prst="rect">
                <a:avLst/>
              </a:prstGeom>
              <a:solidFill>
                <a:srgbClr val="EFBCD8"/>
              </a:solidFill>
              <a:ln w="28575">
                <a:noFill/>
              </a:ln>
            </p:spPr>
            <p:txBody>
              <a:bodyPr wrap="square" lIns="108000" tIns="108000" rIns="108000" bIns="108000" rtlCol="0">
                <a:spAutoFit/>
              </a:bodyPr>
              <a:lstStyle/>
              <a:p>
                <a:r>
                  <a:rPr lang="en-GB" dirty="0"/>
                  <a:t>Anya 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1" i="1" smtClean="0">
                            <a:solidFill>
                              <a:srgbClr val="EFBCD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1400" b="1">
                            <a:solidFill>
                              <a:srgbClr val="EFBCD8"/>
                            </a:solidFill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1400" b="1">
                            <a:solidFill>
                              <a:srgbClr val="EFBCD8"/>
                            </a:solidFill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dirty="0"/>
                  <a:t> of the cake.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16" y="4680821"/>
                <a:ext cx="2964229" cy="561986"/>
              </a:xfrm>
              <a:prstGeom prst="rect">
                <a:avLst/>
              </a:prstGeom>
              <a:blipFill>
                <a:blip r:embed="rId6"/>
                <a:stretch>
                  <a:fillRect l="-123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3328821" y="3080511"/>
            <a:ext cx="1177136" cy="1177136"/>
            <a:chOff x="3635961" y="3293774"/>
            <a:chExt cx="1177136" cy="1177136"/>
          </a:xfrm>
        </p:grpSpPr>
        <p:sp>
          <p:nvSpPr>
            <p:cNvPr id="91" name="Oval 90"/>
            <p:cNvSpPr/>
            <p:nvPr/>
          </p:nvSpPr>
          <p:spPr>
            <a:xfrm>
              <a:off x="3635961" y="3293774"/>
              <a:ext cx="1177136" cy="11771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A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3"/>
            <a:srcRect l="49556" t="49760"/>
            <a:stretch/>
          </p:blipFill>
          <p:spPr>
            <a:xfrm>
              <a:off x="4043458" y="3692315"/>
              <a:ext cx="605065" cy="600488"/>
            </a:xfrm>
            <a:prstGeom prst="rect">
              <a:avLst/>
            </a:prstGeom>
          </p:spPr>
        </p:pic>
      </p:grpSp>
      <p:grpSp>
        <p:nvGrpSpPr>
          <p:cNvPr id="111" name="Group 110"/>
          <p:cNvGrpSpPr/>
          <p:nvPr/>
        </p:nvGrpSpPr>
        <p:grpSpPr>
          <a:xfrm>
            <a:off x="3327489" y="4373246"/>
            <a:ext cx="1177136" cy="1177136"/>
            <a:chOff x="3616203" y="4597536"/>
            <a:chExt cx="1177136" cy="1177136"/>
          </a:xfrm>
        </p:grpSpPr>
        <p:grpSp>
          <p:nvGrpSpPr>
            <p:cNvPr id="102" name="Group 101"/>
            <p:cNvGrpSpPr/>
            <p:nvPr/>
          </p:nvGrpSpPr>
          <p:grpSpPr>
            <a:xfrm>
              <a:off x="3616203" y="4597536"/>
              <a:ext cx="1177136" cy="1177136"/>
              <a:chOff x="3616203" y="4597536"/>
              <a:chExt cx="1177136" cy="117713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3616203" y="4597536"/>
                <a:ext cx="1177136" cy="11771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A7E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5" name="Picture 104"/>
              <p:cNvPicPr>
                <a:picLocks noChangeAspect="1"/>
              </p:cNvPicPr>
              <p:nvPr/>
            </p:nvPicPr>
            <p:blipFill rotWithShape="1">
              <a:blip r:embed="rId3"/>
              <a:srcRect l="49890" r="1" b="50296"/>
              <a:stretch/>
            </p:blipFill>
            <p:spPr>
              <a:xfrm>
                <a:off x="4014403" y="4793725"/>
                <a:ext cx="611566" cy="604486"/>
              </a:xfrm>
              <a:prstGeom prst="rect">
                <a:avLst/>
              </a:prstGeom>
            </p:spPr>
          </p:pic>
        </p:grpSp>
        <p:grpSp>
          <p:nvGrpSpPr>
            <p:cNvPr id="106" name="Group 105"/>
            <p:cNvGrpSpPr/>
            <p:nvPr/>
          </p:nvGrpSpPr>
          <p:grpSpPr>
            <a:xfrm>
              <a:off x="4012982" y="4864134"/>
              <a:ext cx="267039" cy="533308"/>
              <a:chOff x="-2978041" y="3242094"/>
              <a:chExt cx="756330" cy="1510482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-2978041" y="3242094"/>
                <a:ext cx="3765" cy="1510279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H="1">
                <a:off x="-2977675" y="3444152"/>
                <a:ext cx="755964" cy="1308424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/>
            <p:nvPr/>
          </p:nvCxnSpPr>
          <p:spPr>
            <a:xfrm flipH="1">
              <a:off x="4014831" y="5131732"/>
              <a:ext cx="462246" cy="266479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4010794" y="5396665"/>
              <a:ext cx="533668" cy="857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4608643" y="1208952"/>
            <a:ext cx="2190750" cy="495108"/>
          </a:xfrm>
          <a:prstGeom prst="rect">
            <a:avLst/>
          </a:prstGeom>
          <a:solidFill>
            <a:srgbClr val="AFDEF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dirty="0"/>
              <a:t>Who ate the most?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hlinkClick r:id="rId7"/>
          </p:cNvPr>
          <p:cNvSpPr/>
          <p:nvPr/>
        </p:nvSpPr>
        <p:spPr>
          <a:xfrm>
            <a:off x="8581389" y="6667500"/>
            <a:ext cx="539751" cy="190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3029595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7429" y="670981"/>
            <a:ext cx="2582072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Fractions (1)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3029595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1856144" y="2120660"/>
            <a:ext cx="196575" cy="544101"/>
            <a:chOff x="3750014" y="1236037"/>
            <a:chExt cx="123673" cy="738664"/>
          </a:xfrm>
        </p:grpSpPr>
        <p:sp>
          <p:nvSpPr>
            <p:cNvPr id="61" name="TextBox 60"/>
            <p:cNvSpPr txBox="1"/>
            <p:nvPr/>
          </p:nvSpPr>
          <p:spPr>
            <a:xfrm>
              <a:off x="3750014" y="1236037"/>
              <a:ext cx="123673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/>
                <a:t>6</a:t>
              </a:r>
            </a:p>
            <a:p>
              <a:pPr algn="ctr"/>
              <a:r>
                <a:rPr lang="en-GB" sz="1600" dirty="0"/>
                <a:t>12</a:t>
              </a:r>
            </a:p>
          </p:txBody>
        </p:sp>
        <p:cxnSp>
          <p:nvCxnSpPr>
            <p:cNvPr id="63" name="Straight Connector 62"/>
            <p:cNvCxnSpPr>
              <a:stCxn id="61" idx="1"/>
              <a:endCxn id="61" idx="3"/>
            </p:cNvCxnSpPr>
            <p:nvPr/>
          </p:nvCxnSpPr>
          <p:spPr>
            <a:xfrm>
              <a:off x="3750014" y="1569787"/>
              <a:ext cx="1236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894245" y="3448689"/>
            <a:ext cx="148949" cy="492443"/>
            <a:chOff x="3750014" y="1236037"/>
            <a:chExt cx="123673" cy="668534"/>
          </a:xfrm>
        </p:grpSpPr>
        <p:sp>
          <p:nvSpPr>
            <p:cNvPr id="68" name="TextBox 67"/>
            <p:cNvSpPr txBox="1"/>
            <p:nvPr/>
          </p:nvSpPr>
          <p:spPr>
            <a:xfrm>
              <a:off x="3750014" y="1236037"/>
              <a:ext cx="123673" cy="6685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/>
                <a:t>1</a:t>
              </a:r>
            </a:p>
            <a:p>
              <a:pPr algn="ctr"/>
              <a:r>
                <a:rPr lang="en-GB" sz="1600" dirty="0"/>
                <a:t>4</a:t>
              </a:r>
            </a:p>
          </p:txBody>
        </p:sp>
        <p:cxnSp>
          <p:nvCxnSpPr>
            <p:cNvPr id="78" name="Straight Connector 77"/>
            <p:cNvCxnSpPr>
              <a:stCxn id="68" idx="1"/>
              <a:endCxn id="68" idx="3"/>
            </p:cNvCxnSpPr>
            <p:nvPr/>
          </p:nvCxnSpPr>
          <p:spPr>
            <a:xfrm>
              <a:off x="3750014" y="1570305"/>
              <a:ext cx="1236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1822736" y="4715592"/>
            <a:ext cx="229983" cy="492443"/>
            <a:chOff x="3750014" y="1236037"/>
            <a:chExt cx="123673" cy="668534"/>
          </a:xfrm>
        </p:grpSpPr>
        <p:sp>
          <p:nvSpPr>
            <p:cNvPr id="80" name="TextBox 79"/>
            <p:cNvSpPr txBox="1"/>
            <p:nvPr/>
          </p:nvSpPr>
          <p:spPr>
            <a:xfrm>
              <a:off x="3750014" y="1236037"/>
              <a:ext cx="123673" cy="6685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600" dirty="0"/>
                <a:t>3</a:t>
              </a:r>
            </a:p>
            <a:p>
              <a:pPr algn="ctr"/>
              <a:r>
                <a:rPr lang="en-GB" sz="1600" dirty="0"/>
                <a:t>12</a:t>
              </a:r>
            </a:p>
          </p:txBody>
        </p:sp>
        <p:cxnSp>
          <p:nvCxnSpPr>
            <p:cNvPr id="81" name="Straight Connector 80"/>
            <p:cNvCxnSpPr>
              <a:stCxn id="80" idx="1"/>
              <a:endCxn id="80" idx="3"/>
            </p:cNvCxnSpPr>
            <p:nvPr/>
          </p:nvCxnSpPr>
          <p:spPr>
            <a:xfrm>
              <a:off x="3750014" y="1570305"/>
              <a:ext cx="1236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10100" y="3400868"/>
            <a:ext cx="3774417" cy="2178326"/>
            <a:chOff x="4573805" y="3460562"/>
            <a:chExt cx="3774417" cy="2178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4573805" y="3460562"/>
                  <a:ext cx="3774417" cy="217832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lIns="108000" tIns="108000" rIns="108000" bIns="108000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GB" dirty="0"/>
                    <a:t>Khem ate the most because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b="1">
                              <a:solidFill>
                                <a:schemeClr val="bg1"/>
                              </a:solidFill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b="1">
                              <a:solidFill>
                                <a:schemeClr val="bg1"/>
                              </a:solidFill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GB" dirty="0"/>
                    <a:t> is equivalent to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b="1" i="0" smtClean="0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b="1" i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den>
                      </m:f>
                      <m:r>
                        <a:rPr lang="en-GB" sz="1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/>
                    <a:t> or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b="1" i="0" smtClean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b="1" i="0" smtClean="0">
                              <a:solidFill>
                                <a:schemeClr val="bg1"/>
                              </a:solidFill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GB" dirty="0"/>
                    <a:t> . Carly and Anya both ate the equivalent </a:t>
                  </a:r>
                  <a:br>
                    <a:rPr lang="en-GB" dirty="0"/>
                  </a:br>
                  <a:r>
                    <a:rPr lang="en-GB" dirty="0"/>
                    <a:t>of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b="1" i="0" smtClean="0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b="1" i="0" smtClean="0">
                              <a:solidFill>
                                <a:schemeClr val="bg1"/>
                              </a:solidFill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GB" dirty="0"/>
                    <a:t>  each. </a:t>
                  </a: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805" y="3460562"/>
                  <a:ext cx="3774417" cy="2178326"/>
                </a:xfrm>
                <a:prstGeom prst="rect">
                  <a:avLst/>
                </a:prstGeom>
                <a:blipFill>
                  <a:blip r:embed="rId8"/>
                  <a:stretch>
                    <a:fillRect l="-641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4" name="Group 113"/>
            <p:cNvGrpSpPr/>
            <p:nvPr/>
          </p:nvGrpSpPr>
          <p:grpSpPr>
            <a:xfrm>
              <a:off x="4974493" y="5087008"/>
              <a:ext cx="129369" cy="492443"/>
              <a:chOff x="3750014" y="1236037"/>
              <a:chExt cx="123673" cy="668534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3750014" y="1236037"/>
                <a:ext cx="123673" cy="668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4</a:t>
                </a:r>
              </a:p>
            </p:txBody>
          </p:sp>
          <p:cxnSp>
            <p:nvCxnSpPr>
              <p:cNvPr id="116" name="Straight Connector 115"/>
              <p:cNvCxnSpPr>
                <a:stCxn id="115" idx="1"/>
                <a:endCxn id="115" idx="3"/>
              </p:cNvCxnSpPr>
              <p:nvPr/>
            </p:nvCxnSpPr>
            <p:spPr>
              <a:xfrm>
                <a:off x="3750014" y="1570305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7466129" y="3640013"/>
              <a:ext cx="215829" cy="492443"/>
              <a:chOff x="3750009" y="1236037"/>
              <a:chExt cx="206326" cy="668534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3750009" y="1236037"/>
                <a:ext cx="206326" cy="668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6</a:t>
                </a:r>
              </a:p>
              <a:p>
                <a:pPr algn="ctr"/>
                <a:r>
                  <a:rPr lang="en-GB" sz="1600" dirty="0"/>
                  <a:t>12</a:t>
                </a:r>
              </a:p>
            </p:txBody>
          </p:sp>
          <p:cxnSp>
            <p:nvCxnSpPr>
              <p:cNvPr id="122" name="Straight Connector 121"/>
              <p:cNvCxnSpPr>
                <a:stCxn id="121" idx="1"/>
                <a:endCxn id="121" idx="3"/>
              </p:cNvCxnSpPr>
              <p:nvPr/>
            </p:nvCxnSpPr>
            <p:spPr>
              <a:xfrm>
                <a:off x="3750009" y="1570305"/>
                <a:ext cx="20632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6056136" y="4169328"/>
              <a:ext cx="129369" cy="492443"/>
              <a:chOff x="3750014" y="1236037"/>
              <a:chExt cx="123673" cy="668534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3750014" y="1236037"/>
                <a:ext cx="123673" cy="668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1</a:t>
                </a:r>
              </a:p>
              <a:p>
                <a:pPr algn="ctr"/>
                <a:r>
                  <a:rPr lang="en-GB" sz="1600" dirty="0"/>
                  <a:t>2</a:t>
                </a:r>
              </a:p>
            </p:txBody>
          </p:sp>
          <p:cxnSp>
            <p:nvCxnSpPr>
              <p:cNvPr id="125" name="Straight Connector 124"/>
              <p:cNvCxnSpPr>
                <a:stCxn id="124" idx="1"/>
                <a:endCxn id="124" idx="3"/>
              </p:cNvCxnSpPr>
              <p:nvPr/>
            </p:nvCxnSpPr>
            <p:spPr>
              <a:xfrm>
                <a:off x="3750014" y="1570305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6558440" y="4169328"/>
              <a:ext cx="129369" cy="492443"/>
              <a:chOff x="3750014" y="1236037"/>
              <a:chExt cx="123673" cy="668534"/>
            </a:xfrm>
          </p:grpSpPr>
          <p:sp>
            <p:nvSpPr>
              <p:cNvPr id="127" name="TextBox 126"/>
              <p:cNvSpPr txBox="1"/>
              <p:nvPr/>
            </p:nvSpPr>
            <p:spPr>
              <a:xfrm>
                <a:off x="3750014" y="1236037"/>
                <a:ext cx="123673" cy="6685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600" dirty="0"/>
                  <a:t>2</a:t>
                </a:r>
              </a:p>
              <a:p>
                <a:pPr algn="ctr"/>
                <a:r>
                  <a:rPr lang="en-GB" sz="1600" dirty="0"/>
                  <a:t>4</a:t>
                </a:r>
              </a:p>
            </p:txBody>
          </p:sp>
          <p:cxnSp>
            <p:nvCxnSpPr>
              <p:cNvPr id="128" name="Straight Connector 127"/>
              <p:cNvCxnSpPr>
                <a:stCxn id="127" idx="1"/>
                <a:endCxn id="127" idx="3"/>
              </p:cNvCxnSpPr>
              <p:nvPr/>
            </p:nvCxnSpPr>
            <p:spPr>
              <a:xfrm>
                <a:off x="3750014" y="1570305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845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582072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Equivalent Fractions (1)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10341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10341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415" y="1210991"/>
            <a:ext cx="4444213" cy="495108"/>
          </a:xfrm>
          <a:prstGeom prst="rect">
            <a:avLst/>
          </a:prstGeom>
          <a:solidFill>
            <a:srgbClr val="AFDEF9"/>
          </a:solidFill>
          <a:ln w="28575">
            <a:noFill/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Which one is the odd one out and why?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206276"/>
              </p:ext>
            </p:extLst>
          </p:nvPr>
        </p:nvGraphicFramePr>
        <p:xfrm>
          <a:off x="3810353" y="4419249"/>
          <a:ext cx="1752246" cy="141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1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1274859347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815297491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2276616193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122474667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1248498104"/>
                    </a:ext>
                  </a:extLst>
                </a:gridCol>
              </a:tblGrid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90360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4189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38891"/>
              </p:ext>
            </p:extLst>
          </p:nvPr>
        </p:nvGraphicFramePr>
        <p:xfrm>
          <a:off x="1290295" y="4419249"/>
          <a:ext cx="1752252" cy="141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2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1274859347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815297491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2276616193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122474667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1248498104"/>
                    </a:ext>
                  </a:extLst>
                </a:gridCol>
              </a:tblGrid>
              <a:tr h="70606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70606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4189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917776"/>
              </p:ext>
            </p:extLst>
          </p:nvPr>
        </p:nvGraphicFramePr>
        <p:xfrm>
          <a:off x="1290296" y="2156157"/>
          <a:ext cx="1752243" cy="141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81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584081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584081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</a:tblGrid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36514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9597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358694"/>
              </p:ext>
            </p:extLst>
          </p:nvPr>
        </p:nvGraphicFramePr>
        <p:xfrm>
          <a:off x="1290296" y="2156158"/>
          <a:ext cx="1752243" cy="141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81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584081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584081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</a:tblGrid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136514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49597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714811"/>
              </p:ext>
            </p:extLst>
          </p:nvPr>
        </p:nvGraphicFramePr>
        <p:xfrm>
          <a:off x="3810354" y="2156158"/>
          <a:ext cx="1752243" cy="141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081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584081">
                  <a:extLst>
                    <a:ext uri="{9D8B030D-6E8A-4147-A177-3AD203B41FA5}">
                      <a16:colId xmlns:a16="http://schemas.microsoft.com/office/drawing/2014/main" val="1689799201"/>
                    </a:ext>
                  </a:extLst>
                </a:gridCol>
                <a:gridCol w="584081">
                  <a:extLst>
                    <a:ext uri="{9D8B030D-6E8A-4147-A177-3AD203B41FA5}">
                      <a16:colId xmlns:a16="http://schemas.microsoft.com/office/drawing/2014/main" val="273932448"/>
                    </a:ext>
                  </a:extLst>
                </a:gridCol>
              </a:tblGrid>
              <a:tr h="141213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332304"/>
              </p:ext>
            </p:extLst>
          </p:nvPr>
        </p:nvGraphicFramePr>
        <p:xfrm>
          <a:off x="1290296" y="4425168"/>
          <a:ext cx="1752252" cy="141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2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1274859347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815297491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2276616193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122474667"/>
                    </a:ext>
                  </a:extLst>
                </a:gridCol>
                <a:gridCol w="292042">
                  <a:extLst>
                    <a:ext uri="{9D8B030D-6E8A-4147-A177-3AD203B41FA5}">
                      <a16:colId xmlns:a16="http://schemas.microsoft.com/office/drawing/2014/main" val="1248498104"/>
                    </a:ext>
                  </a:extLst>
                </a:gridCol>
              </a:tblGrid>
              <a:tr h="70606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706069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4189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21522"/>
              </p:ext>
            </p:extLst>
          </p:nvPr>
        </p:nvGraphicFramePr>
        <p:xfrm>
          <a:off x="3810354" y="4425167"/>
          <a:ext cx="1752246" cy="1412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1">
                  <a:extLst>
                    <a:ext uri="{9D8B030D-6E8A-4147-A177-3AD203B41FA5}">
                      <a16:colId xmlns:a16="http://schemas.microsoft.com/office/drawing/2014/main" val="3237735860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1274859347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815297491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2276616193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122474667"/>
                    </a:ext>
                  </a:extLst>
                </a:gridCol>
                <a:gridCol w="292041">
                  <a:extLst>
                    <a:ext uri="{9D8B030D-6E8A-4147-A177-3AD203B41FA5}">
                      <a16:colId xmlns:a16="http://schemas.microsoft.com/office/drawing/2014/main" val="1248498104"/>
                    </a:ext>
                  </a:extLst>
                </a:gridCol>
              </a:tblGrid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035156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90360"/>
                  </a:ext>
                </a:extLst>
              </a:tr>
              <a:tr h="470713"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300" dirty="0"/>
                    </a:p>
                  </a:txBody>
                  <a:tcPr marL="116066" marR="116066" marT="58033" marB="580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C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7418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766415" y="2156157"/>
            <a:ext cx="447675" cy="4476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7" name="Oval 16"/>
          <p:cNvSpPr/>
          <p:nvPr/>
        </p:nvSpPr>
        <p:spPr>
          <a:xfrm>
            <a:off x="3286473" y="2156157"/>
            <a:ext cx="447675" cy="4476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8" name="Oval 17"/>
          <p:cNvSpPr/>
          <p:nvPr/>
        </p:nvSpPr>
        <p:spPr>
          <a:xfrm>
            <a:off x="766419" y="4425167"/>
            <a:ext cx="447676" cy="4476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3286479" y="4425166"/>
            <a:ext cx="447675" cy="447675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0" name="Rectangle 19">
            <a:hlinkClick r:id="rId3"/>
          </p:cNvPr>
          <p:cNvSpPr/>
          <p:nvPr/>
        </p:nvSpPr>
        <p:spPr>
          <a:xfrm>
            <a:off x="8581389" y="6667500"/>
            <a:ext cx="539751" cy="190500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915025" y="2156157"/>
            <a:ext cx="2473325" cy="3613270"/>
            <a:chOff x="5915025" y="2156157"/>
            <a:chExt cx="2473325" cy="36132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5915025" y="2156157"/>
                  <a:ext cx="2473325" cy="361327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B050"/>
                  </a:solidFill>
                </a:ln>
              </p:spPr>
              <p:txBody>
                <a:bodyPr wrap="square" lIns="108000" tIns="108000" rIns="108000" bIns="108000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A shows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, B shows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b="0" i="0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b="0" i="0">
                              <a:solidFill>
                                <a:schemeClr val="bg1"/>
                              </a:solidFill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and D shows</a:t>
                  </a:r>
                  <a:r>
                    <a:rPr lang="en-GB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18</m:t>
                          </m:r>
                        </m:den>
                      </m:f>
                      <m:r>
                        <a:rPr lang="en-GB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. </a:t>
                  </a:r>
                </a:p>
                <a:p>
                  <a:endParaRPr lang="en-GB" dirty="0">
                    <a:solidFill>
                      <a:schemeClr val="tx1"/>
                    </a:solidFill>
                    <a:latin typeface="Twinkl" pitchFamily="2" charset="0"/>
                  </a:endParaRPr>
                </a:p>
                <a:p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All of these fractions are equivalent to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  <a:latin typeface="+mj-lt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. </a:t>
                  </a:r>
                  <a:b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</a:br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/>
                  </a:r>
                  <a:b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</a:br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C is the odd one out because it shows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12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 which is equivalent to</a:t>
                  </a:r>
                  <a:r>
                    <a:rPr lang="en-GB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400" i="0">
                              <a:solidFill>
                                <a:schemeClr val="bg1"/>
                              </a:solidFill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GB" dirty="0">
                      <a:solidFill>
                        <a:schemeClr val="tx1"/>
                      </a:solidFill>
                      <a:latin typeface="Twinkl" pitchFamily="2" charset="0"/>
                    </a:rPr>
                    <a:t> and greater than the rest.</a:t>
                  </a:r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025" y="2156157"/>
                  <a:ext cx="2473325" cy="3613270"/>
                </a:xfrm>
                <a:prstGeom prst="rect">
                  <a:avLst/>
                </a:prstGeom>
                <a:blipFill>
                  <a:blip r:embed="rId4"/>
                  <a:stretch>
                    <a:fillRect l="-730"/>
                  </a:stretch>
                </a:blipFill>
                <a:ln w="28575"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6932970" y="2231219"/>
              <a:ext cx="115530" cy="430887"/>
              <a:chOff x="3750014" y="1236037"/>
              <a:chExt cx="123673" cy="58496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750014" y="1236037"/>
                <a:ext cx="123673" cy="584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3</a:t>
                </a:r>
              </a:p>
              <a:p>
                <a:pPr algn="ctr"/>
                <a:r>
                  <a:rPr lang="en-GB" sz="1400" dirty="0"/>
                  <a:t>9</a:t>
                </a:r>
              </a:p>
            </p:txBody>
          </p:sp>
          <p:cxnSp>
            <p:nvCxnSpPr>
              <p:cNvPr id="27" name="Straight Connector 26"/>
              <p:cNvCxnSpPr>
                <a:stCxn id="26" idx="1"/>
                <a:endCxn id="26" idx="3"/>
              </p:cNvCxnSpPr>
              <p:nvPr/>
            </p:nvCxnSpPr>
            <p:spPr>
              <a:xfrm>
                <a:off x="3750014" y="1528521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137720" y="2226457"/>
              <a:ext cx="115530" cy="430887"/>
              <a:chOff x="3750014" y="1236037"/>
              <a:chExt cx="123673" cy="584966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750014" y="1236037"/>
                <a:ext cx="123673" cy="584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1</a:t>
                </a:r>
              </a:p>
              <a:p>
                <a:pPr algn="ctr"/>
                <a:r>
                  <a:rPr lang="en-GB" sz="1400" dirty="0"/>
                  <a:t>3</a:t>
                </a:r>
              </a:p>
            </p:txBody>
          </p:sp>
          <p:cxnSp>
            <p:nvCxnSpPr>
              <p:cNvPr id="30" name="Straight Connector 29"/>
              <p:cNvCxnSpPr>
                <a:stCxn id="29" idx="1"/>
                <a:endCxn id="29" idx="3"/>
              </p:cNvCxnSpPr>
              <p:nvPr/>
            </p:nvCxnSpPr>
            <p:spPr>
              <a:xfrm>
                <a:off x="3750014" y="1528521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7352070" y="2588592"/>
              <a:ext cx="210781" cy="467028"/>
              <a:chOff x="3750014" y="1236037"/>
              <a:chExt cx="123673" cy="87745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750014" y="1236037"/>
                <a:ext cx="123673" cy="8774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6</a:t>
                </a:r>
              </a:p>
              <a:p>
                <a:pPr algn="ctr"/>
                <a:r>
                  <a:rPr lang="en-GB" sz="1400" dirty="0"/>
                  <a:t>18</a:t>
                </a:r>
              </a:p>
            </p:txBody>
          </p:sp>
          <p:cxnSp>
            <p:nvCxnSpPr>
              <p:cNvPr id="34" name="Straight Connector 33"/>
              <p:cNvCxnSpPr>
                <a:stCxn id="33" idx="1"/>
                <a:endCxn id="33" idx="3"/>
              </p:cNvCxnSpPr>
              <p:nvPr/>
            </p:nvCxnSpPr>
            <p:spPr>
              <a:xfrm>
                <a:off x="3750014" y="1646129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7786720" y="3476444"/>
              <a:ext cx="115530" cy="430887"/>
              <a:chOff x="3750014" y="1236037"/>
              <a:chExt cx="123673" cy="584966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750014" y="1236037"/>
                <a:ext cx="123673" cy="584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1</a:t>
                </a:r>
              </a:p>
              <a:p>
                <a:pPr algn="ctr"/>
                <a:r>
                  <a:rPr lang="en-GB" sz="1400" dirty="0"/>
                  <a:t>3</a:t>
                </a:r>
              </a:p>
            </p:txBody>
          </p:sp>
          <p:cxnSp>
            <p:nvCxnSpPr>
              <p:cNvPr id="41" name="Straight Connector 40"/>
              <p:cNvCxnSpPr>
                <a:stCxn id="40" idx="1"/>
                <a:endCxn id="40" idx="3"/>
              </p:cNvCxnSpPr>
              <p:nvPr/>
            </p:nvCxnSpPr>
            <p:spPr>
              <a:xfrm>
                <a:off x="3750014" y="1528521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7796859" y="4353619"/>
              <a:ext cx="210781" cy="430887"/>
              <a:chOff x="3750014" y="1236037"/>
              <a:chExt cx="123673" cy="894565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750014" y="1236037"/>
                <a:ext cx="123673" cy="894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6</a:t>
                </a:r>
              </a:p>
              <a:p>
                <a:pPr algn="ctr"/>
                <a:r>
                  <a:rPr lang="en-GB" sz="1400" dirty="0"/>
                  <a:t>12</a:t>
                </a:r>
              </a:p>
            </p:txBody>
          </p:sp>
          <p:cxnSp>
            <p:nvCxnSpPr>
              <p:cNvPr id="44" name="Straight Connector 43"/>
              <p:cNvCxnSpPr>
                <a:stCxn id="43" idx="1"/>
                <a:endCxn id="43" idx="3"/>
              </p:cNvCxnSpPr>
              <p:nvPr/>
            </p:nvCxnSpPr>
            <p:spPr>
              <a:xfrm>
                <a:off x="3750014" y="1683321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6024565" y="4956987"/>
              <a:ext cx="115530" cy="430887"/>
              <a:chOff x="3750014" y="1236037"/>
              <a:chExt cx="123673" cy="584966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3750014" y="1236037"/>
                <a:ext cx="123673" cy="584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1</a:t>
                </a:r>
              </a:p>
              <a:p>
                <a:pPr algn="ctr"/>
                <a:r>
                  <a:rPr lang="en-GB" sz="1400" dirty="0"/>
                  <a:t>2</a:t>
                </a:r>
              </a:p>
            </p:txBody>
          </p:sp>
          <p:cxnSp>
            <p:nvCxnSpPr>
              <p:cNvPr id="47" name="Straight Connector 46"/>
              <p:cNvCxnSpPr>
                <a:stCxn id="46" idx="1"/>
                <a:endCxn id="46" idx="3"/>
              </p:cNvCxnSpPr>
              <p:nvPr/>
            </p:nvCxnSpPr>
            <p:spPr>
              <a:xfrm>
                <a:off x="3750014" y="1528521"/>
                <a:ext cx="12367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893</TotalTime>
  <Words>221</Words>
  <Application>Microsoft Office PowerPoint</Application>
  <PresentationFormat>On-screen Show (4:3)</PresentationFormat>
  <Paragraphs>148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Times New Roman</vt:lpstr>
      <vt:lpstr>Arial</vt:lpstr>
      <vt:lpstr>Twinkl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Staff</cp:lastModifiedBy>
  <cp:revision>54</cp:revision>
  <dcterms:created xsi:type="dcterms:W3CDTF">2020-01-08T09:30:25Z</dcterms:created>
  <dcterms:modified xsi:type="dcterms:W3CDTF">2020-03-29T14:38:14Z</dcterms:modified>
</cp:coreProperties>
</file>