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0"/>
  </p:handoutMasterIdLst>
  <p:sldIdLst>
    <p:sldId id="260" r:id="rId2"/>
    <p:sldId id="261" r:id="rId3"/>
    <p:sldId id="262" r:id="rId4"/>
    <p:sldId id="323" r:id="rId5"/>
    <p:sldId id="325" r:id="rId6"/>
    <p:sldId id="327" r:id="rId7"/>
    <p:sldId id="329" r:id="rId8"/>
    <p:sldId id="332" r:id="rId9"/>
    <p:sldId id="333" r:id="rId10"/>
    <p:sldId id="335" r:id="rId11"/>
    <p:sldId id="272" r:id="rId12"/>
    <p:sldId id="275" r:id="rId13"/>
    <p:sldId id="337" r:id="rId14"/>
    <p:sldId id="349" r:id="rId15"/>
    <p:sldId id="350" r:id="rId16"/>
    <p:sldId id="353" r:id="rId17"/>
    <p:sldId id="354" r:id="rId18"/>
    <p:sldId id="357" r:id="rId19"/>
    <p:sldId id="339" r:id="rId20"/>
    <p:sldId id="360" r:id="rId21"/>
    <p:sldId id="361" r:id="rId22"/>
    <p:sldId id="364" r:id="rId23"/>
    <p:sldId id="365" r:id="rId24"/>
    <p:sldId id="368" r:id="rId25"/>
    <p:sldId id="369" r:id="rId26"/>
    <p:sldId id="370" r:id="rId27"/>
    <p:sldId id="322" r:id="rId28"/>
    <p:sldId id="264" r:id="rId29"/>
  </p:sldIdLst>
  <p:sldSz cx="9144000" cy="6858000" type="screen4x3"/>
  <p:notesSz cx="6858000" cy="9144000"/>
  <p:embeddedFontLst>
    <p:embeddedFont>
      <p:font typeface="Sassoon Infant Rg" panose="02000503030000020003" charset="0"/>
      <p:regular r:id="rId31"/>
      <p:bold r:id="rId32"/>
    </p:embeddedFont>
    <p:embeddedFont>
      <p:font typeface="Twinkl" panose="020B0604020202020204" charset="0"/>
      <p:regular r:id="rId33"/>
      <p:bold r:id="rId34"/>
    </p:embeddedFont>
    <p:embeddedFont>
      <p:font typeface="Twinkl SemiBold" charset="0"/>
      <p:bold r:id="rId35"/>
    </p:embeddedFont>
    <p:embeddedFont>
      <p:font typeface="Tuffy" panose="020B0603060100000000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assoon Infant Md" panose="02000603050000020003" charset="0"/>
      <p:regular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90"/>
    <a:srgbClr val="F87A0B"/>
    <a:srgbClr val="FFA14D"/>
    <a:srgbClr val="64C1C8"/>
    <a:srgbClr val="F5DD75"/>
    <a:srgbClr val="F6988F"/>
    <a:srgbClr val="C68E57"/>
    <a:srgbClr val="EB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908E4E-EDEE-4865-AEA5-D46966E96904}" type="datetimeFigureOut">
              <a:rPr lang="en-GB"/>
              <a:pPr>
                <a:defRPr/>
              </a:pPr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E570D7-9BB3-4B4B-840B-4C9EF3047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7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0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66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3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07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46283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34214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63683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1040947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79321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58761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6110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2648106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Starter Title</a:t>
            </a:r>
          </a:p>
        </p:txBody>
      </p:sp>
    </p:spTree>
    <p:extLst>
      <p:ext uri="{BB962C8B-B14F-4D97-AF65-F5344CB8AC3E}">
        <p14:creationId xmlns:p14="http://schemas.microsoft.com/office/powerpoint/2010/main" val="36392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76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0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2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9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16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1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03" r:id="rId10"/>
    <p:sldLayoutId id="2147484004" r:id="rId11"/>
    <p:sldLayoutId id="2147484014" r:id="rId12"/>
    <p:sldLayoutId id="2147484015" r:id="rId13"/>
    <p:sldLayoutId id="2147484016" r:id="rId14"/>
    <p:sldLayoutId id="2147484017" r:id="rId15"/>
    <p:sldLayoutId id="2147484019" r:id="rId16"/>
    <p:sldLayoutId id="2147484021" r:id="rId17"/>
    <p:sldLayoutId id="2147484023" r:id="rId18"/>
    <p:sldLayoutId id="2147484026" r:id="rId19"/>
    <p:sldLayoutId id="2147484027" r:id="rId20"/>
    <p:sldLayoutId id="2147484029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Multiplication and Division | Solve Multiplication and Division Facts | Lesson 2 of 5: Dividing by 2</a:t>
            </a:r>
          </a:p>
        </p:txBody>
      </p:sp>
      <p:sp>
        <p:nvSpPr>
          <p:cNvPr id="29703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Multiplication and Division</a:t>
            </a:r>
          </a:p>
        </p:txBody>
      </p:sp>
      <p:pic>
        <p:nvPicPr>
          <p:cNvPr id="2970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0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0</a:t>
            </a:r>
            <a:r>
              <a:rPr lang="en-GB" dirty="0">
                <a:solidFill>
                  <a:schemeClr val="tx1"/>
                </a:solidFill>
              </a:rPr>
              <a:t> groups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403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475038" y="2327275"/>
            <a:ext cx="2193925" cy="1579563"/>
          </a:xfrm>
          <a:prstGeom prst="roundRect">
            <a:avLst/>
          </a:prstGeom>
          <a:noFill/>
          <a:ln w="38100">
            <a:solidFill>
              <a:srgbClr val="31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90296-1618-418B-9532-D5D9B33E3445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/>
          <a:stretch>
            <a:fillRect/>
          </a:stretch>
        </p:blipFill>
        <p:spPr bwMode="auto">
          <a:xfrm>
            <a:off x="755650" y="1479550"/>
            <a:ext cx="76327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68810" y="765175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pic>
        <p:nvPicPr>
          <p:cNvPr id="4608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1573213"/>
            <a:ext cx="3844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1428750" y="2859088"/>
            <a:ext cx="2528888" cy="1558925"/>
          </a:xfrm>
          <a:prstGeom prst="wedgeRoundRectCallout">
            <a:avLst>
              <a:gd name="adj1" fmla="val 49967"/>
              <a:gd name="adj2" fmla="val -7338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Welcome to Shelby’s shoes. Can you see anything you like? </a:t>
            </a:r>
          </a:p>
        </p:txBody>
      </p:sp>
      <p:pic>
        <p:nvPicPr>
          <p:cNvPr id="46086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200525"/>
            <a:ext cx="1390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573213"/>
            <a:ext cx="11207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47108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2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4711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47109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4918075"/>
            <a:ext cx="157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64925" y="429418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774950"/>
            <a:ext cx="11985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689539" y="4314740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2673 0.0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51 0.089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pic>
        <p:nvPicPr>
          <p:cNvPr id="48131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44600" y="4548188"/>
            <a:ext cx="14986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8160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28713" y="5491163"/>
            <a:ext cx="6862762" cy="566737"/>
            <a:chOff x="1129324" y="5491944"/>
            <a:chExt cx="6862885" cy="565951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1291252" y="6057895"/>
              <a:ext cx="6502517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29125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8916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19339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842695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49358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4469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793768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4" name="Rectangle 130"/>
            <p:cNvSpPr>
              <a:spLocks noChangeArrowheads="1"/>
            </p:cNvSpPr>
            <p:nvPr/>
          </p:nvSpPr>
          <p:spPr bwMode="auto">
            <a:xfrm>
              <a:off x="1129324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940551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59143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423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542510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49" name="Rectangle 137"/>
            <p:cNvSpPr>
              <a:spLocks noChangeArrowheads="1"/>
            </p:cNvSpPr>
            <p:nvPr/>
          </p:nvSpPr>
          <p:spPr bwMode="auto">
            <a:xfrm>
              <a:off x="1806363" y="5491944"/>
              <a:ext cx="272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150" name="Rectangle 138"/>
            <p:cNvSpPr>
              <a:spLocks noChangeArrowheads="1"/>
            </p:cNvSpPr>
            <p:nvPr/>
          </p:nvSpPr>
          <p:spPr bwMode="auto">
            <a:xfrm>
              <a:off x="2438519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8151" name="Rectangle 139"/>
            <p:cNvSpPr>
              <a:spLocks noChangeArrowheads="1"/>
            </p:cNvSpPr>
            <p:nvPr/>
          </p:nvSpPr>
          <p:spPr bwMode="auto">
            <a:xfrm>
              <a:off x="3089910" y="549194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152" name="Rectangle 140"/>
            <p:cNvSpPr>
              <a:spLocks noChangeArrowheads="1"/>
            </p:cNvSpPr>
            <p:nvPr/>
          </p:nvSpPr>
          <p:spPr bwMode="auto">
            <a:xfrm>
              <a:off x="3732485" y="5491944"/>
              <a:ext cx="3145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8153" name="Rectangle 141"/>
            <p:cNvSpPr>
              <a:spLocks noChangeArrowheads="1"/>
            </p:cNvSpPr>
            <p:nvPr/>
          </p:nvSpPr>
          <p:spPr bwMode="auto">
            <a:xfrm>
              <a:off x="4385480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154" name="Rectangle 142"/>
            <p:cNvSpPr>
              <a:spLocks noChangeArrowheads="1"/>
            </p:cNvSpPr>
            <p:nvPr/>
          </p:nvSpPr>
          <p:spPr bwMode="auto">
            <a:xfrm>
              <a:off x="5032864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155" name="Rectangle 143"/>
            <p:cNvSpPr>
              <a:spLocks noChangeArrowheads="1"/>
            </p:cNvSpPr>
            <p:nvPr/>
          </p:nvSpPr>
          <p:spPr bwMode="auto">
            <a:xfrm>
              <a:off x="5689064" y="5491944"/>
              <a:ext cx="2952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8156" name="Rectangle 144"/>
            <p:cNvSpPr>
              <a:spLocks noChangeArrowheads="1"/>
            </p:cNvSpPr>
            <p:nvPr/>
          </p:nvSpPr>
          <p:spPr bwMode="auto">
            <a:xfrm>
              <a:off x="6321220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8157" name="Rectangle 145"/>
            <p:cNvSpPr>
              <a:spLocks noChangeArrowheads="1"/>
            </p:cNvSpPr>
            <p:nvPr/>
          </p:nvSpPr>
          <p:spPr bwMode="auto">
            <a:xfrm>
              <a:off x="6979825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8158" name="Rectangle 146"/>
            <p:cNvSpPr>
              <a:spLocks noChangeArrowheads="1"/>
            </p:cNvSpPr>
            <p:nvPr/>
          </p:nvSpPr>
          <p:spPr bwMode="auto">
            <a:xfrm>
              <a:off x="7575107" y="5491944"/>
              <a:ext cx="417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48134" name="Rectangle 25"/>
          <p:cNvSpPr>
            <a:spLocks noChangeArrowheads="1"/>
          </p:cNvSpPr>
          <p:nvPr/>
        </p:nvSpPr>
        <p:spPr bwMode="auto">
          <a:xfrm>
            <a:off x="1209675" y="1479550"/>
            <a:ext cx="68135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238890"/>
                </a:solidFill>
              </a:rPr>
              <a:t>There is 1 group of 2 in 2                        2 is 1 group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238890"/>
                </a:solidFill>
              </a:rPr>
              <a:t>2 divided by 2 is 1                        2 ÷ 2 = 1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2!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one jump of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49156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4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491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49157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4918075"/>
            <a:ext cx="157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924425"/>
            <a:ext cx="157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517775"/>
            <a:ext cx="1216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64925" y="429418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689539" y="4314740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299139" y="4273636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823753" y="429418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2673 0.07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7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51 0.089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8455 0.076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381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8316 0.0879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pic>
        <p:nvPicPr>
          <p:cNvPr id="50179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44600" y="4548188"/>
            <a:ext cx="14986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211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28713" y="5491163"/>
            <a:ext cx="6862762" cy="566737"/>
            <a:chOff x="1129324" y="5491944"/>
            <a:chExt cx="6862885" cy="565951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1291252" y="6057895"/>
              <a:ext cx="6502517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29125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8916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19339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842695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49358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4469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793768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95" name="Rectangle 130"/>
            <p:cNvSpPr>
              <a:spLocks noChangeArrowheads="1"/>
            </p:cNvSpPr>
            <p:nvPr/>
          </p:nvSpPr>
          <p:spPr bwMode="auto">
            <a:xfrm>
              <a:off x="1129324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940551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59143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423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542510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200" name="Rectangle 137"/>
            <p:cNvSpPr>
              <a:spLocks noChangeArrowheads="1"/>
            </p:cNvSpPr>
            <p:nvPr/>
          </p:nvSpPr>
          <p:spPr bwMode="auto">
            <a:xfrm>
              <a:off x="1806363" y="5491944"/>
              <a:ext cx="272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201" name="Rectangle 138"/>
            <p:cNvSpPr>
              <a:spLocks noChangeArrowheads="1"/>
            </p:cNvSpPr>
            <p:nvPr/>
          </p:nvSpPr>
          <p:spPr bwMode="auto">
            <a:xfrm>
              <a:off x="2438519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202" name="Rectangle 139"/>
            <p:cNvSpPr>
              <a:spLocks noChangeArrowheads="1"/>
            </p:cNvSpPr>
            <p:nvPr/>
          </p:nvSpPr>
          <p:spPr bwMode="auto">
            <a:xfrm>
              <a:off x="3089910" y="549194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203" name="Rectangle 140"/>
            <p:cNvSpPr>
              <a:spLocks noChangeArrowheads="1"/>
            </p:cNvSpPr>
            <p:nvPr/>
          </p:nvSpPr>
          <p:spPr bwMode="auto">
            <a:xfrm>
              <a:off x="3732485" y="5491944"/>
              <a:ext cx="3145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204" name="Rectangle 141"/>
            <p:cNvSpPr>
              <a:spLocks noChangeArrowheads="1"/>
            </p:cNvSpPr>
            <p:nvPr/>
          </p:nvSpPr>
          <p:spPr bwMode="auto">
            <a:xfrm>
              <a:off x="4385480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205" name="Rectangle 142"/>
            <p:cNvSpPr>
              <a:spLocks noChangeArrowheads="1"/>
            </p:cNvSpPr>
            <p:nvPr/>
          </p:nvSpPr>
          <p:spPr bwMode="auto">
            <a:xfrm>
              <a:off x="5032864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0206" name="Rectangle 143"/>
            <p:cNvSpPr>
              <a:spLocks noChangeArrowheads="1"/>
            </p:cNvSpPr>
            <p:nvPr/>
          </p:nvSpPr>
          <p:spPr bwMode="auto">
            <a:xfrm>
              <a:off x="5689064" y="5491944"/>
              <a:ext cx="2952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0207" name="Rectangle 144"/>
            <p:cNvSpPr>
              <a:spLocks noChangeArrowheads="1"/>
            </p:cNvSpPr>
            <p:nvPr/>
          </p:nvSpPr>
          <p:spPr bwMode="auto">
            <a:xfrm>
              <a:off x="6321220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208" name="Rectangle 145"/>
            <p:cNvSpPr>
              <a:spLocks noChangeArrowheads="1"/>
            </p:cNvSpPr>
            <p:nvPr/>
          </p:nvSpPr>
          <p:spPr bwMode="auto">
            <a:xfrm>
              <a:off x="6979825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209" name="Rectangle 146"/>
            <p:cNvSpPr>
              <a:spLocks noChangeArrowheads="1"/>
            </p:cNvSpPr>
            <p:nvPr/>
          </p:nvSpPr>
          <p:spPr bwMode="auto">
            <a:xfrm>
              <a:off x="7575107" y="5491944"/>
              <a:ext cx="417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50182" name="Rectangle 25"/>
          <p:cNvSpPr>
            <a:spLocks noChangeArrowheads="1"/>
          </p:cNvSpPr>
          <p:nvPr/>
        </p:nvSpPr>
        <p:spPr bwMode="auto">
          <a:xfrm>
            <a:off x="1144588" y="1479550"/>
            <a:ext cx="69437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2 groups of 2 in 4			4 is 2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4 divided by 2 is 2				4 ÷ 2 =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4!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2 jumps.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560638" y="4532313"/>
            <a:ext cx="1498600" cy="950912"/>
            <a:chOff x="1244334" y="4421838"/>
            <a:chExt cx="1499076" cy="951025"/>
          </a:xfrm>
        </p:grpSpPr>
        <p:sp>
          <p:nvSpPr>
            <p:cNvPr id="34" name="Curved Down Arrow 3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186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53252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8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532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53253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5237163"/>
            <a:ext cx="13192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199063"/>
            <a:ext cx="13192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5214938"/>
            <a:ext cx="1320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5237163"/>
            <a:ext cx="1319213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346325"/>
            <a:ext cx="1000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871735" y="440437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396349" y="4424930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005949" y="4383826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530563" y="440437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14744" y="4416757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639358" y="4437309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212740" y="4404378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737354" y="4424930"/>
            <a:ext cx="72377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5781 0.089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4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05122 0.102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9097 0.090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453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8351 0.105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1893 0.08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428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1216 0.10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427 0.085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428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13907 0.102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pic>
        <p:nvPicPr>
          <p:cNvPr id="54275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44600" y="4548188"/>
            <a:ext cx="14986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313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28713" y="5491163"/>
            <a:ext cx="6862762" cy="566737"/>
            <a:chOff x="1129324" y="5491944"/>
            <a:chExt cx="6862885" cy="565951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1291252" y="6057895"/>
              <a:ext cx="6502517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29125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8916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19339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842695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493582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144469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793768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97" name="Rectangle 130"/>
            <p:cNvSpPr>
              <a:spLocks noChangeArrowheads="1"/>
            </p:cNvSpPr>
            <p:nvPr/>
          </p:nvSpPr>
          <p:spPr bwMode="auto">
            <a:xfrm>
              <a:off x="1129324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940551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591437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42324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542510" y="5839124"/>
              <a:ext cx="0" cy="218771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302" name="Rectangle 137"/>
            <p:cNvSpPr>
              <a:spLocks noChangeArrowheads="1"/>
            </p:cNvSpPr>
            <p:nvPr/>
          </p:nvSpPr>
          <p:spPr bwMode="auto">
            <a:xfrm>
              <a:off x="1806363" y="5491944"/>
              <a:ext cx="272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4303" name="Rectangle 138"/>
            <p:cNvSpPr>
              <a:spLocks noChangeArrowheads="1"/>
            </p:cNvSpPr>
            <p:nvPr/>
          </p:nvSpPr>
          <p:spPr bwMode="auto">
            <a:xfrm>
              <a:off x="2438519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304" name="Rectangle 139"/>
            <p:cNvSpPr>
              <a:spLocks noChangeArrowheads="1"/>
            </p:cNvSpPr>
            <p:nvPr/>
          </p:nvSpPr>
          <p:spPr bwMode="auto">
            <a:xfrm>
              <a:off x="3089910" y="549194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305" name="Rectangle 140"/>
            <p:cNvSpPr>
              <a:spLocks noChangeArrowheads="1"/>
            </p:cNvSpPr>
            <p:nvPr/>
          </p:nvSpPr>
          <p:spPr bwMode="auto">
            <a:xfrm>
              <a:off x="3732485" y="5491944"/>
              <a:ext cx="3145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4306" name="Rectangle 141"/>
            <p:cNvSpPr>
              <a:spLocks noChangeArrowheads="1"/>
            </p:cNvSpPr>
            <p:nvPr/>
          </p:nvSpPr>
          <p:spPr bwMode="auto">
            <a:xfrm>
              <a:off x="4385480" y="5491944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307" name="Rectangle 142"/>
            <p:cNvSpPr>
              <a:spLocks noChangeArrowheads="1"/>
            </p:cNvSpPr>
            <p:nvPr/>
          </p:nvSpPr>
          <p:spPr bwMode="auto">
            <a:xfrm>
              <a:off x="5032864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4308" name="Rectangle 143"/>
            <p:cNvSpPr>
              <a:spLocks noChangeArrowheads="1"/>
            </p:cNvSpPr>
            <p:nvPr/>
          </p:nvSpPr>
          <p:spPr bwMode="auto">
            <a:xfrm>
              <a:off x="5689064" y="5491944"/>
              <a:ext cx="2952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4309" name="Rectangle 144"/>
            <p:cNvSpPr>
              <a:spLocks noChangeArrowheads="1"/>
            </p:cNvSpPr>
            <p:nvPr/>
          </p:nvSpPr>
          <p:spPr bwMode="auto">
            <a:xfrm>
              <a:off x="6321220" y="5491944"/>
              <a:ext cx="328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4310" name="Rectangle 145"/>
            <p:cNvSpPr>
              <a:spLocks noChangeArrowheads="1"/>
            </p:cNvSpPr>
            <p:nvPr/>
          </p:nvSpPr>
          <p:spPr bwMode="auto">
            <a:xfrm>
              <a:off x="6979825" y="549194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4311" name="Rectangle 146"/>
            <p:cNvSpPr>
              <a:spLocks noChangeArrowheads="1"/>
            </p:cNvSpPr>
            <p:nvPr/>
          </p:nvSpPr>
          <p:spPr bwMode="auto">
            <a:xfrm>
              <a:off x="7575107" y="5491944"/>
              <a:ext cx="417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54278" name="Rectangle 25"/>
          <p:cNvSpPr>
            <a:spLocks noChangeArrowheads="1"/>
          </p:cNvSpPr>
          <p:nvPr/>
        </p:nvSpPr>
        <p:spPr bwMode="auto">
          <a:xfrm>
            <a:off x="1223963" y="1479550"/>
            <a:ext cx="67849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4 groups of 2 in 8		8 is 4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8 divided by 2 is 4 				8 ÷ 2 = 4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8!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4 jumps.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560638" y="4532313"/>
            <a:ext cx="1498600" cy="950912"/>
            <a:chOff x="1244334" y="4421838"/>
            <a:chExt cx="1499076" cy="951025"/>
          </a:xfrm>
        </p:grpSpPr>
        <p:sp>
          <p:nvSpPr>
            <p:cNvPr id="34" name="Curved Down Arrow 3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288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60800" y="4548188"/>
            <a:ext cx="1498600" cy="950912"/>
            <a:chOff x="1244334" y="4421838"/>
            <a:chExt cx="1499076" cy="951025"/>
          </a:xfrm>
        </p:grpSpPr>
        <p:sp>
          <p:nvSpPr>
            <p:cNvPr id="37" name="Curved Down Arrow 36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286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151438" y="4559300"/>
            <a:ext cx="1498600" cy="950913"/>
            <a:chOff x="1244334" y="4421838"/>
            <a:chExt cx="1499076" cy="951025"/>
          </a:xfrm>
        </p:grpSpPr>
        <p:sp>
          <p:nvSpPr>
            <p:cNvPr id="40" name="Curved Down Arrow 39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4284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12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573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57349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310188"/>
            <a:ext cx="11207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345113"/>
            <a:ext cx="11207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5345113"/>
            <a:ext cx="1122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5345113"/>
            <a:ext cx="1122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359400"/>
            <a:ext cx="1122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384800"/>
            <a:ext cx="11207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395538"/>
            <a:ext cx="8270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577919" y="4404379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964764" y="4424931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473605" y="4383827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851474" y="4404379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318254" y="4416758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713749" y="4437310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200904" y="4404379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579142" y="4424931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024784" y="4401590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401749" y="4422142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739196" y="4471900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116161" y="4492452"/>
            <a:ext cx="566945" cy="38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1597 0.1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851 0.112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2396 0.118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90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1875 0.12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5226 0.115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576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04497 0.121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8368 0.11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562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7222 0.125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11667 0.1199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99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0799 0.1298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15382 0.1152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576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5052 0.121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3881" y="696913"/>
            <a:ext cx="31162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Dividing by 2</a:t>
            </a:r>
            <a:endParaRPr lang="en-GB" sz="4000" b="1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09625" y="6057900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96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0558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797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908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020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131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9258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9" name="Rectangle 130"/>
          <p:cNvSpPr>
            <a:spLocks noChangeArrowheads="1"/>
          </p:cNvSpPr>
          <p:nvPr/>
        </p:nvSpPr>
        <p:spPr bwMode="auto">
          <a:xfrm>
            <a:off x="647700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3588" y="4548188"/>
            <a:ext cx="7874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42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11207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4335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446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669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5" name="Rectangle 137"/>
          <p:cNvSpPr>
            <a:spLocks noChangeArrowheads="1"/>
          </p:cNvSpPr>
          <p:nvPr/>
        </p:nvSpPr>
        <p:spPr bwMode="auto">
          <a:xfrm>
            <a:off x="992188" y="5491163"/>
            <a:ext cx="27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386" name="Rectangle 138"/>
          <p:cNvSpPr>
            <a:spLocks noChangeArrowheads="1"/>
          </p:cNvSpPr>
          <p:nvPr/>
        </p:nvSpPr>
        <p:spPr bwMode="auto">
          <a:xfrm>
            <a:off x="1281113" y="54911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8387" name="Rectangle 139"/>
          <p:cNvSpPr>
            <a:spLocks noChangeArrowheads="1"/>
          </p:cNvSpPr>
          <p:nvPr/>
        </p:nvSpPr>
        <p:spPr bwMode="auto">
          <a:xfrm>
            <a:off x="1600200" y="54911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8388" name="Rectangle 140"/>
          <p:cNvSpPr>
            <a:spLocks noChangeArrowheads="1"/>
          </p:cNvSpPr>
          <p:nvPr/>
        </p:nvSpPr>
        <p:spPr bwMode="auto">
          <a:xfrm>
            <a:off x="1889125" y="54911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8389" name="Rectangle 141"/>
          <p:cNvSpPr>
            <a:spLocks noChangeArrowheads="1"/>
          </p:cNvSpPr>
          <p:nvPr/>
        </p:nvSpPr>
        <p:spPr bwMode="auto">
          <a:xfrm>
            <a:off x="2220913" y="54911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8390" name="Rectangle 142"/>
          <p:cNvSpPr>
            <a:spLocks noChangeArrowheads="1"/>
          </p:cNvSpPr>
          <p:nvPr/>
        </p:nvSpPr>
        <p:spPr bwMode="auto">
          <a:xfrm>
            <a:off x="25241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8391" name="Rectangle 143"/>
          <p:cNvSpPr>
            <a:spLocks noChangeArrowheads="1"/>
          </p:cNvSpPr>
          <p:nvPr/>
        </p:nvSpPr>
        <p:spPr bwMode="auto">
          <a:xfrm>
            <a:off x="2847975" y="5491163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392" name="Rectangle 144"/>
          <p:cNvSpPr>
            <a:spLocks noChangeArrowheads="1"/>
          </p:cNvSpPr>
          <p:nvPr/>
        </p:nvSpPr>
        <p:spPr bwMode="auto">
          <a:xfrm>
            <a:off x="3144838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8393" name="Rectangle 145"/>
          <p:cNvSpPr>
            <a:spLocks noChangeArrowheads="1"/>
          </p:cNvSpPr>
          <p:nvPr/>
        </p:nvSpPr>
        <p:spPr bwMode="auto">
          <a:xfrm>
            <a:off x="34639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8394" name="Rectangle 146"/>
          <p:cNvSpPr>
            <a:spLocks noChangeArrowheads="1"/>
          </p:cNvSpPr>
          <p:nvPr/>
        </p:nvSpPr>
        <p:spPr bwMode="auto">
          <a:xfrm>
            <a:off x="3713163" y="54911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381125" y="4548188"/>
            <a:ext cx="811213" cy="950912"/>
            <a:chOff x="1244334" y="4421838"/>
            <a:chExt cx="1499076" cy="951025"/>
          </a:xfrm>
        </p:grpSpPr>
        <p:sp>
          <p:nvSpPr>
            <p:cNvPr id="43" name="Curved Down Arrow 4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40" name="Rectangle 43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2370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481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32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166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517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867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02" name="Rectangle 71"/>
          <p:cNvSpPr>
            <a:spLocks noChangeArrowheads="1"/>
          </p:cNvSpPr>
          <p:nvPr/>
        </p:nvSpPr>
        <p:spPr bwMode="auto">
          <a:xfrm>
            <a:off x="4059238" y="5491163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58403" name="Rectangle 72"/>
          <p:cNvSpPr>
            <a:spLocks noChangeArrowheads="1"/>
          </p:cNvSpPr>
          <p:nvPr/>
        </p:nvSpPr>
        <p:spPr bwMode="auto">
          <a:xfrm>
            <a:off x="43529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8404" name="Rectangle 73"/>
          <p:cNvSpPr>
            <a:spLocks noChangeArrowheads="1"/>
          </p:cNvSpPr>
          <p:nvPr/>
        </p:nvSpPr>
        <p:spPr bwMode="auto">
          <a:xfrm>
            <a:off x="4665663" y="54911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58405" name="Rectangle 74"/>
          <p:cNvSpPr>
            <a:spLocks noChangeArrowheads="1"/>
          </p:cNvSpPr>
          <p:nvPr/>
        </p:nvSpPr>
        <p:spPr bwMode="auto">
          <a:xfrm>
            <a:off x="4970463" y="549116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58406" name="Rectangle 75"/>
          <p:cNvSpPr>
            <a:spLocks noChangeArrowheads="1"/>
          </p:cNvSpPr>
          <p:nvPr/>
        </p:nvSpPr>
        <p:spPr bwMode="auto">
          <a:xfrm>
            <a:off x="52927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8407" name="Rectangle 76"/>
          <p:cNvSpPr>
            <a:spLocks noChangeArrowheads="1"/>
          </p:cNvSpPr>
          <p:nvPr/>
        </p:nvSpPr>
        <p:spPr bwMode="auto">
          <a:xfrm>
            <a:off x="5594350" y="549116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79756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628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05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294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055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943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704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593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16" name="Rectangle 101"/>
          <p:cNvSpPr>
            <a:spLocks noChangeArrowheads="1"/>
          </p:cNvSpPr>
          <p:nvPr/>
        </p:nvSpPr>
        <p:spPr bwMode="auto">
          <a:xfrm>
            <a:off x="5902325" y="549116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58417" name="Rectangle 102"/>
          <p:cNvSpPr>
            <a:spLocks noChangeArrowheads="1"/>
          </p:cNvSpPr>
          <p:nvPr/>
        </p:nvSpPr>
        <p:spPr bwMode="auto">
          <a:xfrm>
            <a:off x="6208713" y="5491163"/>
            <a:ext cx="40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8418" name="Rectangle 103"/>
          <p:cNvSpPr>
            <a:spLocks noChangeArrowheads="1"/>
          </p:cNvSpPr>
          <p:nvPr/>
        </p:nvSpPr>
        <p:spPr bwMode="auto">
          <a:xfrm>
            <a:off x="6529388" y="54911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58419" name="Rectangle 104"/>
          <p:cNvSpPr>
            <a:spLocks noChangeArrowheads="1"/>
          </p:cNvSpPr>
          <p:nvPr/>
        </p:nvSpPr>
        <p:spPr bwMode="auto">
          <a:xfrm>
            <a:off x="6819900" y="54911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8420" name="Rectangle 105"/>
          <p:cNvSpPr>
            <a:spLocks noChangeArrowheads="1"/>
          </p:cNvSpPr>
          <p:nvPr/>
        </p:nvSpPr>
        <p:spPr bwMode="auto">
          <a:xfrm>
            <a:off x="7148513" y="549116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58421" name="Rectangle 106"/>
          <p:cNvSpPr>
            <a:spLocks noChangeArrowheads="1"/>
          </p:cNvSpPr>
          <p:nvPr/>
        </p:nvSpPr>
        <p:spPr bwMode="auto">
          <a:xfrm>
            <a:off x="7431088" y="54911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58422" name="Rectangle 107"/>
          <p:cNvSpPr>
            <a:spLocks noChangeArrowheads="1"/>
          </p:cNvSpPr>
          <p:nvPr/>
        </p:nvSpPr>
        <p:spPr bwMode="auto">
          <a:xfrm>
            <a:off x="7750175" y="54911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8423" name="Rectangle 108"/>
          <p:cNvSpPr>
            <a:spLocks noChangeArrowheads="1"/>
          </p:cNvSpPr>
          <p:nvPr/>
        </p:nvSpPr>
        <p:spPr bwMode="auto">
          <a:xfrm>
            <a:off x="8061325" y="54911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5842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2028825" y="4548188"/>
            <a:ext cx="811213" cy="950912"/>
            <a:chOff x="1244334" y="4421838"/>
            <a:chExt cx="1499076" cy="951025"/>
          </a:xfrm>
        </p:grpSpPr>
        <p:sp>
          <p:nvSpPr>
            <p:cNvPr id="81" name="Curved Down Arrow 80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3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sp>
        <p:nvSpPr>
          <p:cNvPr id="58426" name="Rectangle 25"/>
          <p:cNvSpPr>
            <a:spLocks noChangeArrowheads="1"/>
          </p:cNvSpPr>
          <p:nvPr/>
        </p:nvSpPr>
        <p:spPr bwMode="auto">
          <a:xfrm>
            <a:off x="1184275" y="1479550"/>
            <a:ext cx="68643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6 groups of 2 in 12		12 is 6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12 divided by 2 is 6				12 ÷ 2 = 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12!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6 jumps.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643188" y="4548188"/>
            <a:ext cx="811212" cy="950912"/>
            <a:chOff x="1244334" y="4421838"/>
            <a:chExt cx="1499076" cy="951025"/>
          </a:xfrm>
        </p:grpSpPr>
        <p:sp>
          <p:nvSpPr>
            <p:cNvPr id="84" name="Curved Down Arrow 8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36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3255963" y="4548188"/>
            <a:ext cx="811212" cy="950912"/>
            <a:chOff x="1244334" y="4421838"/>
            <a:chExt cx="1499076" cy="951025"/>
          </a:xfrm>
        </p:grpSpPr>
        <p:sp>
          <p:nvSpPr>
            <p:cNvPr id="87" name="Curved Down Arrow 86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34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870325" y="4548188"/>
            <a:ext cx="811213" cy="950912"/>
            <a:chOff x="1244334" y="4421838"/>
            <a:chExt cx="1499076" cy="951025"/>
          </a:xfrm>
        </p:grpSpPr>
        <p:sp>
          <p:nvSpPr>
            <p:cNvPr id="96" name="Curved Down Arrow 9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843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61444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16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614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61445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5032375"/>
            <a:ext cx="9445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421313"/>
            <a:ext cx="9429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5175250"/>
            <a:ext cx="9445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480050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5311775"/>
            <a:ext cx="94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535613"/>
            <a:ext cx="9445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5316538"/>
            <a:ext cx="9429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5557838"/>
            <a:ext cx="9429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609850"/>
            <a:ext cx="817562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577919" y="4404379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886305" y="4424931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205308" y="4445483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521297" y="4437310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848411" y="4445483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162720" y="4445483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483403" y="4442645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829050" y="4444064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79928" y="4449895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535491" y="4436269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828119" y="4449895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155805" y="4463521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484960" y="4468856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775063" y="4486363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070351" y="4471539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360454" y="4489046"/>
            <a:ext cx="438231" cy="29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-0.02709 0.0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39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3993 0.08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4149 0.129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64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4722 0.1435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354 0.086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43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2153 0.093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382 0.137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89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1059 0.150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2708 0.1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01336 0.1222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5573 0.1402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701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4878 0.148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9011 0.1060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530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0835 0.115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12291 0.140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703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11892 0.1469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3881" y="696913"/>
            <a:ext cx="31162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Dividing by 2</a:t>
            </a:r>
            <a:endParaRPr lang="en-GB" sz="4000" b="1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09625" y="6057900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96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0558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797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908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020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131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9258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5" name="Rectangle 130"/>
          <p:cNvSpPr>
            <a:spLocks noChangeArrowheads="1"/>
          </p:cNvSpPr>
          <p:nvPr/>
        </p:nvSpPr>
        <p:spPr bwMode="auto">
          <a:xfrm>
            <a:off x="647700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3588" y="4548188"/>
            <a:ext cx="7874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44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11207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4335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446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669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1" name="Rectangle 137"/>
          <p:cNvSpPr>
            <a:spLocks noChangeArrowheads="1"/>
          </p:cNvSpPr>
          <p:nvPr/>
        </p:nvSpPr>
        <p:spPr bwMode="auto">
          <a:xfrm>
            <a:off x="992188" y="5491163"/>
            <a:ext cx="27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482" name="Rectangle 138"/>
          <p:cNvSpPr>
            <a:spLocks noChangeArrowheads="1"/>
          </p:cNvSpPr>
          <p:nvPr/>
        </p:nvSpPr>
        <p:spPr bwMode="auto">
          <a:xfrm>
            <a:off x="1281113" y="54911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2483" name="Rectangle 139"/>
          <p:cNvSpPr>
            <a:spLocks noChangeArrowheads="1"/>
          </p:cNvSpPr>
          <p:nvPr/>
        </p:nvSpPr>
        <p:spPr bwMode="auto">
          <a:xfrm>
            <a:off x="1600200" y="54911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2484" name="Rectangle 140"/>
          <p:cNvSpPr>
            <a:spLocks noChangeArrowheads="1"/>
          </p:cNvSpPr>
          <p:nvPr/>
        </p:nvSpPr>
        <p:spPr bwMode="auto">
          <a:xfrm>
            <a:off x="1889125" y="54911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485" name="Rectangle 141"/>
          <p:cNvSpPr>
            <a:spLocks noChangeArrowheads="1"/>
          </p:cNvSpPr>
          <p:nvPr/>
        </p:nvSpPr>
        <p:spPr bwMode="auto">
          <a:xfrm>
            <a:off x="2220913" y="54911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2486" name="Rectangle 142"/>
          <p:cNvSpPr>
            <a:spLocks noChangeArrowheads="1"/>
          </p:cNvSpPr>
          <p:nvPr/>
        </p:nvSpPr>
        <p:spPr bwMode="auto">
          <a:xfrm>
            <a:off x="25241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2487" name="Rectangle 143"/>
          <p:cNvSpPr>
            <a:spLocks noChangeArrowheads="1"/>
          </p:cNvSpPr>
          <p:nvPr/>
        </p:nvSpPr>
        <p:spPr bwMode="auto">
          <a:xfrm>
            <a:off x="2847975" y="5491163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488" name="Rectangle 144"/>
          <p:cNvSpPr>
            <a:spLocks noChangeArrowheads="1"/>
          </p:cNvSpPr>
          <p:nvPr/>
        </p:nvSpPr>
        <p:spPr bwMode="auto">
          <a:xfrm>
            <a:off x="3144838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489" name="Rectangle 145"/>
          <p:cNvSpPr>
            <a:spLocks noChangeArrowheads="1"/>
          </p:cNvSpPr>
          <p:nvPr/>
        </p:nvSpPr>
        <p:spPr bwMode="auto">
          <a:xfrm>
            <a:off x="34639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2490" name="Rectangle 146"/>
          <p:cNvSpPr>
            <a:spLocks noChangeArrowheads="1"/>
          </p:cNvSpPr>
          <p:nvPr/>
        </p:nvSpPr>
        <p:spPr bwMode="auto">
          <a:xfrm>
            <a:off x="3713163" y="54911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381125" y="4548188"/>
            <a:ext cx="811213" cy="950912"/>
            <a:chOff x="1244334" y="4421838"/>
            <a:chExt cx="1499076" cy="951025"/>
          </a:xfrm>
        </p:grpSpPr>
        <p:sp>
          <p:nvSpPr>
            <p:cNvPr id="43" name="Curved Down Arrow 4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42" name="Rectangle 43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2370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481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32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166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517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867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98" name="Rectangle 71"/>
          <p:cNvSpPr>
            <a:spLocks noChangeArrowheads="1"/>
          </p:cNvSpPr>
          <p:nvPr/>
        </p:nvSpPr>
        <p:spPr bwMode="auto">
          <a:xfrm>
            <a:off x="4059238" y="5491163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2499" name="Rectangle 72"/>
          <p:cNvSpPr>
            <a:spLocks noChangeArrowheads="1"/>
          </p:cNvSpPr>
          <p:nvPr/>
        </p:nvSpPr>
        <p:spPr bwMode="auto">
          <a:xfrm>
            <a:off x="43529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2500" name="Rectangle 73"/>
          <p:cNvSpPr>
            <a:spLocks noChangeArrowheads="1"/>
          </p:cNvSpPr>
          <p:nvPr/>
        </p:nvSpPr>
        <p:spPr bwMode="auto">
          <a:xfrm>
            <a:off x="4665663" y="54911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2501" name="Rectangle 74"/>
          <p:cNvSpPr>
            <a:spLocks noChangeArrowheads="1"/>
          </p:cNvSpPr>
          <p:nvPr/>
        </p:nvSpPr>
        <p:spPr bwMode="auto">
          <a:xfrm>
            <a:off x="4970463" y="549116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2502" name="Rectangle 75"/>
          <p:cNvSpPr>
            <a:spLocks noChangeArrowheads="1"/>
          </p:cNvSpPr>
          <p:nvPr/>
        </p:nvSpPr>
        <p:spPr bwMode="auto">
          <a:xfrm>
            <a:off x="52927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2503" name="Rectangle 76"/>
          <p:cNvSpPr>
            <a:spLocks noChangeArrowheads="1"/>
          </p:cNvSpPr>
          <p:nvPr/>
        </p:nvSpPr>
        <p:spPr bwMode="auto">
          <a:xfrm>
            <a:off x="5594350" y="549116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79756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628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05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294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055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943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704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593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2" name="Rectangle 101"/>
          <p:cNvSpPr>
            <a:spLocks noChangeArrowheads="1"/>
          </p:cNvSpPr>
          <p:nvPr/>
        </p:nvSpPr>
        <p:spPr bwMode="auto">
          <a:xfrm>
            <a:off x="5902325" y="549116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62513" name="Rectangle 102"/>
          <p:cNvSpPr>
            <a:spLocks noChangeArrowheads="1"/>
          </p:cNvSpPr>
          <p:nvPr/>
        </p:nvSpPr>
        <p:spPr bwMode="auto">
          <a:xfrm>
            <a:off x="6208713" y="5491163"/>
            <a:ext cx="40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62514" name="Rectangle 103"/>
          <p:cNvSpPr>
            <a:spLocks noChangeArrowheads="1"/>
          </p:cNvSpPr>
          <p:nvPr/>
        </p:nvSpPr>
        <p:spPr bwMode="auto">
          <a:xfrm>
            <a:off x="6529388" y="54911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2515" name="Rectangle 104"/>
          <p:cNvSpPr>
            <a:spLocks noChangeArrowheads="1"/>
          </p:cNvSpPr>
          <p:nvPr/>
        </p:nvSpPr>
        <p:spPr bwMode="auto">
          <a:xfrm>
            <a:off x="6819900" y="54911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2516" name="Rectangle 105"/>
          <p:cNvSpPr>
            <a:spLocks noChangeArrowheads="1"/>
          </p:cNvSpPr>
          <p:nvPr/>
        </p:nvSpPr>
        <p:spPr bwMode="auto">
          <a:xfrm>
            <a:off x="7148513" y="549116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2517" name="Rectangle 106"/>
          <p:cNvSpPr>
            <a:spLocks noChangeArrowheads="1"/>
          </p:cNvSpPr>
          <p:nvPr/>
        </p:nvSpPr>
        <p:spPr bwMode="auto">
          <a:xfrm>
            <a:off x="7431088" y="54911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62518" name="Rectangle 107"/>
          <p:cNvSpPr>
            <a:spLocks noChangeArrowheads="1"/>
          </p:cNvSpPr>
          <p:nvPr/>
        </p:nvSpPr>
        <p:spPr bwMode="auto">
          <a:xfrm>
            <a:off x="7750175" y="54911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2519" name="Rectangle 108"/>
          <p:cNvSpPr>
            <a:spLocks noChangeArrowheads="1"/>
          </p:cNvSpPr>
          <p:nvPr/>
        </p:nvSpPr>
        <p:spPr bwMode="auto">
          <a:xfrm>
            <a:off x="8061325" y="54911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6252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2028825" y="4548188"/>
            <a:ext cx="811213" cy="950912"/>
            <a:chOff x="1244334" y="4421838"/>
            <a:chExt cx="1499076" cy="951025"/>
          </a:xfrm>
        </p:grpSpPr>
        <p:sp>
          <p:nvSpPr>
            <p:cNvPr id="81" name="Curved Down Arrow 80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4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sp>
        <p:nvSpPr>
          <p:cNvPr id="62522" name="Rectangle 25"/>
          <p:cNvSpPr>
            <a:spLocks noChangeArrowheads="1"/>
          </p:cNvSpPr>
          <p:nvPr/>
        </p:nvSpPr>
        <p:spPr bwMode="auto">
          <a:xfrm>
            <a:off x="1177925" y="1479550"/>
            <a:ext cx="68770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8 groups of 2 in 16		16 is 8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16 divided by 2 is 8				16 ÷ 2 = 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16!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8 jumps.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643188" y="4548188"/>
            <a:ext cx="811212" cy="950912"/>
            <a:chOff x="1244334" y="4421838"/>
            <a:chExt cx="1499076" cy="951025"/>
          </a:xfrm>
        </p:grpSpPr>
        <p:sp>
          <p:nvSpPr>
            <p:cNvPr id="84" name="Curved Down Arrow 8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3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3255963" y="4548188"/>
            <a:ext cx="811212" cy="950912"/>
            <a:chOff x="1244334" y="4421838"/>
            <a:chExt cx="1499076" cy="951025"/>
          </a:xfrm>
        </p:grpSpPr>
        <p:sp>
          <p:nvSpPr>
            <p:cNvPr id="87" name="Curved Down Arrow 86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36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870325" y="4548188"/>
            <a:ext cx="811213" cy="950912"/>
            <a:chOff x="1244334" y="4421838"/>
            <a:chExt cx="1499076" cy="951025"/>
          </a:xfrm>
        </p:grpSpPr>
        <p:sp>
          <p:nvSpPr>
            <p:cNvPr id="96" name="Curved Down Arrow 9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34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4510088" y="4540250"/>
            <a:ext cx="811212" cy="950913"/>
            <a:chOff x="1244334" y="4421838"/>
            <a:chExt cx="1499076" cy="951025"/>
          </a:xfrm>
        </p:grpSpPr>
        <p:sp>
          <p:nvSpPr>
            <p:cNvPr id="76" name="Curved Down Arrow 7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3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132388" y="4548188"/>
            <a:ext cx="811212" cy="950912"/>
            <a:chOff x="1244334" y="4421838"/>
            <a:chExt cx="1499076" cy="951025"/>
          </a:xfrm>
        </p:grpSpPr>
        <p:sp>
          <p:nvSpPr>
            <p:cNvPr id="98" name="Curved Down Arrow 97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253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71850"/>
            <a:ext cx="15176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65541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20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655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65542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024438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5399088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5192713"/>
            <a:ext cx="7905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503863"/>
            <a:ext cx="792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3086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556250"/>
            <a:ext cx="792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3086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580063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5318125"/>
            <a:ext cx="790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5521325"/>
            <a:ext cx="792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413806" y="441658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657206" y="4421587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879874" y="444614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138626" y="444134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383813" y="444989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643327" y="4457743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872323" y="4486364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131083" y="4483257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405442" y="447693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671010" y="4486364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910475" y="4490268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67557" y="45005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408558" y="45005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660284" y="449681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917366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169092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426160" y="4507733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683228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923266" y="452021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180334" y="45201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1042 0.079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01545 0.08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1215 0.133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66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191 0.1384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076 0.0995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497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0329 0.107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025 0.134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67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1789 0.143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4566 0.1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55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3785 0.1166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625 0.1423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710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5886 0.1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9167 0.106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4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8645 0.115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099 0.149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745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10625 0.1578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13593 0.1076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537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13073 0.1171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17777 0.138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689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6823 0.1437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3881" y="696913"/>
            <a:ext cx="31162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Dividing by 2</a:t>
            </a:r>
            <a:endParaRPr lang="en-GB" sz="4000" b="1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09625" y="6057900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96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0558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797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908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020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131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9258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1" name="Rectangle 130"/>
          <p:cNvSpPr>
            <a:spLocks noChangeArrowheads="1"/>
          </p:cNvSpPr>
          <p:nvPr/>
        </p:nvSpPr>
        <p:spPr bwMode="auto">
          <a:xfrm>
            <a:off x="647700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3588" y="4548188"/>
            <a:ext cx="7874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46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11207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4335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446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669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7" name="Rectangle 137"/>
          <p:cNvSpPr>
            <a:spLocks noChangeArrowheads="1"/>
          </p:cNvSpPr>
          <p:nvPr/>
        </p:nvSpPr>
        <p:spPr bwMode="auto">
          <a:xfrm>
            <a:off x="992188" y="5491163"/>
            <a:ext cx="27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578" name="Rectangle 138"/>
          <p:cNvSpPr>
            <a:spLocks noChangeArrowheads="1"/>
          </p:cNvSpPr>
          <p:nvPr/>
        </p:nvSpPr>
        <p:spPr bwMode="auto">
          <a:xfrm>
            <a:off x="1281113" y="54911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6579" name="Rectangle 139"/>
          <p:cNvSpPr>
            <a:spLocks noChangeArrowheads="1"/>
          </p:cNvSpPr>
          <p:nvPr/>
        </p:nvSpPr>
        <p:spPr bwMode="auto">
          <a:xfrm>
            <a:off x="1600200" y="54911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580" name="Rectangle 140"/>
          <p:cNvSpPr>
            <a:spLocks noChangeArrowheads="1"/>
          </p:cNvSpPr>
          <p:nvPr/>
        </p:nvSpPr>
        <p:spPr bwMode="auto">
          <a:xfrm>
            <a:off x="1889125" y="54911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6581" name="Rectangle 141"/>
          <p:cNvSpPr>
            <a:spLocks noChangeArrowheads="1"/>
          </p:cNvSpPr>
          <p:nvPr/>
        </p:nvSpPr>
        <p:spPr bwMode="auto">
          <a:xfrm>
            <a:off x="2220913" y="54911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6582" name="Rectangle 142"/>
          <p:cNvSpPr>
            <a:spLocks noChangeArrowheads="1"/>
          </p:cNvSpPr>
          <p:nvPr/>
        </p:nvSpPr>
        <p:spPr bwMode="auto">
          <a:xfrm>
            <a:off x="25241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6583" name="Rectangle 143"/>
          <p:cNvSpPr>
            <a:spLocks noChangeArrowheads="1"/>
          </p:cNvSpPr>
          <p:nvPr/>
        </p:nvSpPr>
        <p:spPr bwMode="auto">
          <a:xfrm>
            <a:off x="2847975" y="5491163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6584" name="Rectangle 144"/>
          <p:cNvSpPr>
            <a:spLocks noChangeArrowheads="1"/>
          </p:cNvSpPr>
          <p:nvPr/>
        </p:nvSpPr>
        <p:spPr bwMode="auto">
          <a:xfrm>
            <a:off x="3144838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6585" name="Rectangle 145"/>
          <p:cNvSpPr>
            <a:spLocks noChangeArrowheads="1"/>
          </p:cNvSpPr>
          <p:nvPr/>
        </p:nvSpPr>
        <p:spPr bwMode="auto">
          <a:xfrm>
            <a:off x="34639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6586" name="Rectangle 146"/>
          <p:cNvSpPr>
            <a:spLocks noChangeArrowheads="1"/>
          </p:cNvSpPr>
          <p:nvPr/>
        </p:nvSpPr>
        <p:spPr bwMode="auto">
          <a:xfrm>
            <a:off x="3713163" y="54911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381125" y="4548188"/>
            <a:ext cx="811213" cy="950912"/>
            <a:chOff x="1244334" y="4421838"/>
            <a:chExt cx="1499076" cy="951025"/>
          </a:xfrm>
        </p:grpSpPr>
        <p:sp>
          <p:nvSpPr>
            <p:cNvPr id="43" name="Curved Down Arrow 4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44" name="Rectangle 43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2370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481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32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166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517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867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94" name="Rectangle 71"/>
          <p:cNvSpPr>
            <a:spLocks noChangeArrowheads="1"/>
          </p:cNvSpPr>
          <p:nvPr/>
        </p:nvSpPr>
        <p:spPr bwMode="auto">
          <a:xfrm>
            <a:off x="4059238" y="5491163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6595" name="Rectangle 72"/>
          <p:cNvSpPr>
            <a:spLocks noChangeArrowheads="1"/>
          </p:cNvSpPr>
          <p:nvPr/>
        </p:nvSpPr>
        <p:spPr bwMode="auto">
          <a:xfrm>
            <a:off x="43529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6596" name="Rectangle 73"/>
          <p:cNvSpPr>
            <a:spLocks noChangeArrowheads="1"/>
          </p:cNvSpPr>
          <p:nvPr/>
        </p:nvSpPr>
        <p:spPr bwMode="auto">
          <a:xfrm>
            <a:off x="4665663" y="54911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66597" name="Rectangle 74"/>
          <p:cNvSpPr>
            <a:spLocks noChangeArrowheads="1"/>
          </p:cNvSpPr>
          <p:nvPr/>
        </p:nvSpPr>
        <p:spPr bwMode="auto">
          <a:xfrm>
            <a:off x="4970463" y="549116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6598" name="Rectangle 75"/>
          <p:cNvSpPr>
            <a:spLocks noChangeArrowheads="1"/>
          </p:cNvSpPr>
          <p:nvPr/>
        </p:nvSpPr>
        <p:spPr bwMode="auto">
          <a:xfrm>
            <a:off x="52927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66599" name="Rectangle 76"/>
          <p:cNvSpPr>
            <a:spLocks noChangeArrowheads="1"/>
          </p:cNvSpPr>
          <p:nvPr/>
        </p:nvSpPr>
        <p:spPr bwMode="auto">
          <a:xfrm>
            <a:off x="5594350" y="549116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79756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628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05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294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055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943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704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593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08" name="Rectangle 101"/>
          <p:cNvSpPr>
            <a:spLocks noChangeArrowheads="1"/>
          </p:cNvSpPr>
          <p:nvPr/>
        </p:nvSpPr>
        <p:spPr bwMode="auto">
          <a:xfrm>
            <a:off x="5902325" y="549116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66609" name="Rectangle 102"/>
          <p:cNvSpPr>
            <a:spLocks noChangeArrowheads="1"/>
          </p:cNvSpPr>
          <p:nvPr/>
        </p:nvSpPr>
        <p:spPr bwMode="auto">
          <a:xfrm>
            <a:off x="6208713" y="5491163"/>
            <a:ext cx="40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66610" name="Rectangle 103"/>
          <p:cNvSpPr>
            <a:spLocks noChangeArrowheads="1"/>
          </p:cNvSpPr>
          <p:nvPr/>
        </p:nvSpPr>
        <p:spPr bwMode="auto">
          <a:xfrm>
            <a:off x="6529388" y="54911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6611" name="Rectangle 104"/>
          <p:cNvSpPr>
            <a:spLocks noChangeArrowheads="1"/>
          </p:cNvSpPr>
          <p:nvPr/>
        </p:nvSpPr>
        <p:spPr bwMode="auto">
          <a:xfrm>
            <a:off x="6819900" y="54911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6612" name="Rectangle 105"/>
          <p:cNvSpPr>
            <a:spLocks noChangeArrowheads="1"/>
          </p:cNvSpPr>
          <p:nvPr/>
        </p:nvSpPr>
        <p:spPr bwMode="auto">
          <a:xfrm>
            <a:off x="7148513" y="549116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66613" name="Rectangle 106"/>
          <p:cNvSpPr>
            <a:spLocks noChangeArrowheads="1"/>
          </p:cNvSpPr>
          <p:nvPr/>
        </p:nvSpPr>
        <p:spPr bwMode="auto">
          <a:xfrm>
            <a:off x="7431088" y="54911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66614" name="Rectangle 107"/>
          <p:cNvSpPr>
            <a:spLocks noChangeArrowheads="1"/>
          </p:cNvSpPr>
          <p:nvPr/>
        </p:nvSpPr>
        <p:spPr bwMode="auto">
          <a:xfrm>
            <a:off x="7750175" y="54911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66615" name="Rectangle 108"/>
          <p:cNvSpPr>
            <a:spLocks noChangeArrowheads="1"/>
          </p:cNvSpPr>
          <p:nvPr/>
        </p:nvSpPr>
        <p:spPr bwMode="auto">
          <a:xfrm>
            <a:off x="8061325" y="54911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6661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2028825" y="4548188"/>
            <a:ext cx="811213" cy="950912"/>
            <a:chOff x="1244334" y="4421838"/>
            <a:chExt cx="1499076" cy="951025"/>
          </a:xfrm>
        </p:grpSpPr>
        <p:sp>
          <p:nvSpPr>
            <p:cNvPr id="81" name="Curved Down Arrow 80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4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sp>
        <p:nvSpPr>
          <p:cNvPr id="66618" name="Rectangle 25"/>
          <p:cNvSpPr>
            <a:spLocks noChangeArrowheads="1"/>
          </p:cNvSpPr>
          <p:nvPr/>
        </p:nvSpPr>
        <p:spPr bwMode="auto">
          <a:xfrm>
            <a:off x="1111250" y="1479550"/>
            <a:ext cx="7010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10 groups of 2 in 20		20 is 10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20 divided by 2 is 10				20 ÷ 2 = 10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20!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10 jumps.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643188" y="4548188"/>
            <a:ext cx="811212" cy="950912"/>
            <a:chOff x="1244334" y="4421838"/>
            <a:chExt cx="1499076" cy="951025"/>
          </a:xfrm>
        </p:grpSpPr>
        <p:sp>
          <p:nvSpPr>
            <p:cNvPr id="84" name="Curved Down Arrow 8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4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3255963" y="4548188"/>
            <a:ext cx="811212" cy="950912"/>
            <a:chOff x="1244334" y="4421838"/>
            <a:chExt cx="1499076" cy="951025"/>
          </a:xfrm>
        </p:grpSpPr>
        <p:sp>
          <p:nvSpPr>
            <p:cNvPr id="87" name="Curved Down Arrow 86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3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870325" y="4548188"/>
            <a:ext cx="811213" cy="950912"/>
            <a:chOff x="1244334" y="4421838"/>
            <a:chExt cx="1499076" cy="951025"/>
          </a:xfrm>
        </p:grpSpPr>
        <p:sp>
          <p:nvSpPr>
            <p:cNvPr id="96" name="Curved Down Arrow 9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36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4510088" y="4540250"/>
            <a:ext cx="811212" cy="950913"/>
            <a:chOff x="1244334" y="4421838"/>
            <a:chExt cx="1499076" cy="951025"/>
          </a:xfrm>
        </p:grpSpPr>
        <p:sp>
          <p:nvSpPr>
            <p:cNvPr id="76" name="Curved Down Arrow 7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34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132388" y="4548188"/>
            <a:ext cx="811212" cy="950912"/>
            <a:chOff x="1244334" y="4421838"/>
            <a:chExt cx="1499076" cy="951025"/>
          </a:xfrm>
        </p:grpSpPr>
        <p:sp>
          <p:nvSpPr>
            <p:cNvPr id="98" name="Curved Down Arrow 97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3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764213" y="4548188"/>
            <a:ext cx="811212" cy="950912"/>
            <a:chOff x="1244334" y="4421838"/>
            <a:chExt cx="1499076" cy="951025"/>
          </a:xfrm>
        </p:grpSpPr>
        <p:sp>
          <p:nvSpPr>
            <p:cNvPr id="103" name="Curved Down Arrow 10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3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6403975" y="4579938"/>
            <a:ext cx="811213" cy="950912"/>
            <a:chOff x="1244334" y="4421838"/>
            <a:chExt cx="1499076" cy="951025"/>
          </a:xfrm>
        </p:grpSpPr>
        <p:sp>
          <p:nvSpPr>
            <p:cNvPr id="106" name="Curved Down Arrow 10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662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/>
          <a:stretch>
            <a:fillRect/>
          </a:stretch>
        </p:blipFill>
        <p:spPr bwMode="auto">
          <a:xfrm>
            <a:off x="755650" y="2495550"/>
            <a:ext cx="76327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773363"/>
            <a:ext cx="7810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8810" y="696913"/>
            <a:ext cx="340638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Shelby’s Shoes</a:t>
            </a:r>
            <a:endParaRPr lang="en-GB" sz="4000" b="1" dirty="0"/>
          </a:p>
        </p:txBody>
      </p:sp>
      <p:grpSp>
        <p:nvGrpSpPr>
          <p:cNvPr id="69637" name="Group 13"/>
          <p:cNvGrpSpPr>
            <a:grpSpLocks/>
          </p:cNvGrpSpPr>
          <p:nvPr/>
        </p:nvGrpSpPr>
        <p:grpSpPr bwMode="auto">
          <a:xfrm>
            <a:off x="930275" y="1239838"/>
            <a:ext cx="7080250" cy="1179512"/>
            <a:chOff x="1144029" y="2913514"/>
            <a:chExt cx="7079710" cy="1179447"/>
          </a:xfrm>
        </p:grpSpPr>
        <p:sp>
          <p:nvSpPr>
            <p:cNvPr id="9" name="Rectangle 8"/>
            <p:cNvSpPr/>
            <p:nvPr/>
          </p:nvSpPr>
          <p:spPr>
            <a:xfrm>
              <a:off x="1144029" y="3113528"/>
              <a:ext cx="6700327" cy="9286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This customer has bought 24 shoes.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I can put 2 shoes in each box.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many boxes do I need?</a:t>
              </a:r>
            </a:p>
          </p:txBody>
        </p:sp>
        <p:grpSp>
          <p:nvGrpSpPr>
            <p:cNvPr id="69665" name="Group 6"/>
            <p:cNvGrpSpPr>
              <a:grpSpLocks/>
            </p:cNvGrpSpPr>
            <p:nvPr/>
          </p:nvGrpSpPr>
          <p:grpSpPr bwMode="auto">
            <a:xfrm>
              <a:off x="6886105" y="2913514"/>
              <a:ext cx="1337634" cy="1179447"/>
              <a:chOff x="6886105" y="2913514"/>
              <a:chExt cx="1337634" cy="117944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7158608" y="2964311"/>
                <a:ext cx="930204" cy="930224"/>
              </a:xfrm>
              <a:prstGeom prst="ellipse">
                <a:avLst/>
              </a:prstGeom>
              <a:solidFill>
                <a:srgbClr val="F87A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711016" y="3580227"/>
                <a:ext cx="512723" cy="512734"/>
              </a:xfrm>
              <a:prstGeom prst="ellipse">
                <a:avLst/>
              </a:prstGeom>
              <a:solidFill>
                <a:srgbClr val="2388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885579" y="2913514"/>
                <a:ext cx="512723" cy="512734"/>
              </a:xfrm>
              <a:prstGeom prst="ellipse">
                <a:avLst/>
              </a:prstGeom>
              <a:solidFill>
                <a:srgbClr val="FFA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000" dirty="0"/>
                  <a:t>?</a:t>
                </a:r>
              </a:p>
            </p:txBody>
          </p:sp>
        </p:grpSp>
      </p:grpSp>
      <p:pic>
        <p:nvPicPr>
          <p:cNvPr id="69638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024438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370138"/>
            <a:ext cx="1120775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418138"/>
            <a:ext cx="792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52070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532438"/>
            <a:ext cx="792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5297488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5546725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53086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589588"/>
            <a:ext cx="792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5297488"/>
            <a:ext cx="790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55753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84788"/>
            <a:ext cx="7921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75300"/>
            <a:ext cx="7921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413806" y="441658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657206" y="4421587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1879874" y="444614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138626" y="444134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383813" y="444989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643327" y="4457743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2872323" y="4486364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131083" y="4483257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405442" y="447693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671010" y="4486364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3910475" y="4490268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167557" y="45005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408558" y="45005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660284" y="4496816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4917366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169092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426160" y="4507733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683228" y="4507642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5923266" y="452021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180334" y="45201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415195" y="4520210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672263" y="452011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6904147" y="4541929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5"/>
          <a:stretch/>
        </p:blipFill>
        <p:spPr bwMode="auto">
          <a:xfrm>
            <a:off x="7161215" y="4541838"/>
            <a:ext cx="338169" cy="2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1042 0.079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39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01545 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2361 0.1331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66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2986 0.1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365 0.0951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47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1198 0.106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00729 0.1444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722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0034 0.154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2396 0.106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534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2031 0.119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434 0.1437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717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3507 0.1518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5868 0.10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513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5035 0.1178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6146 0.1509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754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5816 0.16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7552 0.1064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532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7552 0.1164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8159 0.1414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706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783 0.14908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9131 0.1002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500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8646 0.11459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9427 0.137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687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8993 0.14584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3881" y="696913"/>
            <a:ext cx="31162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Dividing by 2</a:t>
            </a:r>
            <a:endParaRPr lang="en-GB" sz="4000" b="1" dirty="0"/>
          </a:p>
        </p:txBody>
      </p:sp>
      <p:cxnSp>
        <p:nvCxnSpPr>
          <p:cNvPr id="123" name="Straight Connector 122"/>
          <p:cNvCxnSpPr/>
          <p:nvPr/>
        </p:nvCxnSpPr>
        <p:spPr>
          <a:xfrm>
            <a:off x="809625" y="6057900"/>
            <a:ext cx="7485063" cy="0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096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0558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797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9908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3020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131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39258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Rectangle 130"/>
          <p:cNvSpPr>
            <a:spLocks noChangeArrowheads="1"/>
          </p:cNvSpPr>
          <p:nvPr/>
        </p:nvSpPr>
        <p:spPr bwMode="auto">
          <a:xfrm>
            <a:off x="647700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3588" y="4548188"/>
            <a:ext cx="787400" cy="950912"/>
            <a:chOff x="1244334" y="4421838"/>
            <a:chExt cx="1499076" cy="951025"/>
          </a:xfrm>
        </p:grpSpPr>
        <p:sp>
          <p:nvSpPr>
            <p:cNvPr id="132" name="Curved Down Arrow 13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48" name="Rectangle 132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11207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4335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446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669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3" name="Rectangle 137"/>
          <p:cNvSpPr>
            <a:spLocks noChangeArrowheads="1"/>
          </p:cNvSpPr>
          <p:nvPr/>
        </p:nvSpPr>
        <p:spPr bwMode="auto">
          <a:xfrm>
            <a:off x="992188" y="5491163"/>
            <a:ext cx="271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674" name="Rectangle 138"/>
          <p:cNvSpPr>
            <a:spLocks noChangeArrowheads="1"/>
          </p:cNvSpPr>
          <p:nvPr/>
        </p:nvSpPr>
        <p:spPr bwMode="auto">
          <a:xfrm>
            <a:off x="1281113" y="5491163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0675" name="Rectangle 139"/>
          <p:cNvSpPr>
            <a:spLocks noChangeArrowheads="1"/>
          </p:cNvSpPr>
          <p:nvPr/>
        </p:nvSpPr>
        <p:spPr bwMode="auto">
          <a:xfrm>
            <a:off x="1600200" y="549116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0676" name="Rectangle 140"/>
          <p:cNvSpPr>
            <a:spLocks noChangeArrowheads="1"/>
          </p:cNvSpPr>
          <p:nvPr/>
        </p:nvSpPr>
        <p:spPr bwMode="auto">
          <a:xfrm>
            <a:off x="1889125" y="54911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0677" name="Rectangle 141"/>
          <p:cNvSpPr>
            <a:spLocks noChangeArrowheads="1"/>
          </p:cNvSpPr>
          <p:nvPr/>
        </p:nvSpPr>
        <p:spPr bwMode="auto">
          <a:xfrm>
            <a:off x="2220913" y="5491163"/>
            <a:ext cx="30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0678" name="Rectangle 142"/>
          <p:cNvSpPr>
            <a:spLocks noChangeArrowheads="1"/>
          </p:cNvSpPr>
          <p:nvPr/>
        </p:nvSpPr>
        <p:spPr bwMode="auto">
          <a:xfrm>
            <a:off x="25241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0679" name="Rectangle 143"/>
          <p:cNvSpPr>
            <a:spLocks noChangeArrowheads="1"/>
          </p:cNvSpPr>
          <p:nvPr/>
        </p:nvSpPr>
        <p:spPr bwMode="auto">
          <a:xfrm>
            <a:off x="2847975" y="5491163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0680" name="Rectangle 144"/>
          <p:cNvSpPr>
            <a:spLocks noChangeArrowheads="1"/>
          </p:cNvSpPr>
          <p:nvPr/>
        </p:nvSpPr>
        <p:spPr bwMode="auto">
          <a:xfrm>
            <a:off x="3144838" y="5491163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0681" name="Rectangle 145"/>
          <p:cNvSpPr>
            <a:spLocks noChangeArrowheads="1"/>
          </p:cNvSpPr>
          <p:nvPr/>
        </p:nvSpPr>
        <p:spPr bwMode="auto">
          <a:xfrm>
            <a:off x="3463925" y="549116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0682" name="Rectangle 146"/>
          <p:cNvSpPr>
            <a:spLocks noChangeArrowheads="1"/>
          </p:cNvSpPr>
          <p:nvPr/>
        </p:nvSpPr>
        <p:spPr bwMode="auto">
          <a:xfrm>
            <a:off x="3713163" y="54911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381125" y="4548188"/>
            <a:ext cx="811213" cy="950912"/>
            <a:chOff x="1244334" y="4421838"/>
            <a:chExt cx="1499076" cy="951025"/>
          </a:xfrm>
        </p:grpSpPr>
        <p:sp>
          <p:nvSpPr>
            <p:cNvPr id="43" name="Curved Down Arrow 4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46" name="Rectangle 43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42370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481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832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166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3517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8675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0" name="Rectangle 71"/>
          <p:cNvSpPr>
            <a:spLocks noChangeArrowheads="1"/>
          </p:cNvSpPr>
          <p:nvPr/>
        </p:nvSpPr>
        <p:spPr bwMode="auto">
          <a:xfrm>
            <a:off x="4059238" y="5491163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70691" name="Rectangle 72"/>
          <p:cNvSpPr>
            <a:spLocks noChangeArrowheads="1"/>
          </p:cNvSpPr>
          <p:nvPr/>
        </p:nvSpPr>
        <p:spPr bwMode="auto">
          <a:xfrm>
            <a:off x="43529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0692" name="Rectangle 73"/>
          <p:cNvSpPr>
            <a:spLocks noChangeArrowheads="1"/>
          </p:cNvSpPr>
          <p:nvPr/>
        </p:nvSpPr>
        <p:spPr bwMode="auto">
          <a:xfrm>
            <a:off x="4665663" y="549116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0693" name="Rectangle 74"/>
          <p:cNvSpPr>
            <a:spLocks noChangeArrowheads="1"/>
          </p:cNvSpPr>
          <p:nvPr/>
        </p:nvSpPr>
        <p:spPr bwMode="auto">
          <a:xfrm>
            <a:off x="4970463" y="5491163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70694" name="Rectangle 75"/>
          <p:cNvSpPr>
            <a:spLocks noChangeArrowheads="1"/>
          </p:cNvSpPr>
          <p:nvPr/>
        </p:nvSpPr>
        <p:spPr bwMode="auto">
          <a:xfrm>
            <a:off x="5292725" y="5491163"/>
            <a:ext cx="395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0695" name="Rectangle 76"/>
          <p:cNvSpPr>
            <a:spLocks noChangeArrowheads="1"/>
          </p:cNvSpPr>
          <p:nvPr/>
        </p:nvSpPr>
        <p:spPr bwMode="auto">
          <a:xfrm>
            <a:off x="5594350" y="549116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7975600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628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04056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729413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10552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794375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7048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859338" y="5838825"/>
            <a:ext cx="0" cy="219075"/>
          </a:xfrm>
          <a:prstGeom prst="line">
            <a:avLst/>
          </a:prstGeom>
          <a:ln w="28575">
            <a:solidFill>
              <a:srgbClr val="238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04" name="Rectangle 101"/>
          <p:cNvSpPr>
            <a:spLocks noChangeArrowheads="1"/>
          </p:cNvSpPr>
          <p:nvPr/>
        </p:nvSpPr>
        <p:spPr bwMode="auto">
          <a:xfrm>
            <a:off x="5902325" y="5491163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70705" name="Rectangle 102"/>
          <p:cNvSpPr>
            <a:spLocks noChangeArrowheads="1"/>
          </p:cNvSpPr>
          <p:nvPr/>
        </p:nvSpPr>
        <p:spPr bwMode="auto">
          <a:xfrm>
            <a:off x="6208713" y="5491163"/>
            <a:ext cx="40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70706" name="Rectangle 103"/>
          <p:cNvSpPr>
            <a:spLocks noChangeArrowheads="1"/>
          </p:cNvSpPr>
          <p:nvPr/>
        </p:nvSpPr>
        <p:spPr bwMode="auto">
          <a:xfrm>
            <a:off x="6529388" y="54911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70707" name="Rectangle 104"/>
          <p:cNvSpPr>
            <a:spLocks noChangeArrowheads="1"/>
          </p:cNvSpPr>
          <p:nvPr/>
        </p:nvSpPr>
        <p:spPr bwMode="auto">
          <a:xfrm>
            <a:off x="6819900" y="5491163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0708" name="Rectangle 105"/>
          <p:cNvSpPr>
            <a:spLocks noChangeArrowheads="1"/>
          </p:cNvSpPr>
          <p:nvPr/>
        </p:nvSpPr>
        <p:spPr bwMode="auto">
          <a:xfrm>
            <a:off x="7148513" y="5491163"/>
            <a:ext cx="39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0709" name="Rectangle 106"/>
          <p:cNvSpPr>
            <a:spLocks noChangeArrowheads="1"/>
          </p:cNvSpPr>
          <p:nvPr/>
        </p:nvSpPr>
        <p:spPr bwMode="auto">
          <a:xfrm>
            <a:off x="7431088" y="549116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70710" name="Rectangle 107"/>
          <p:cNvSpPr>
            <a:spLocks noChangeArrowheads="1"/>
          </p:cNvSpPr>
          <p:nvPr/>
        </p:nvSpPr>
        <p:spPr bwMode="auto">
          <a:xfrm>
            <a:off x="7750175" y="5491163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70711" name="Rectangle 108"/>
          <p:cNvSpPr>
            <a:spLocks noChangeArrowheads="1"/>
          </p:cNvSpPr>
          <p:nvPr/>
        </p:nvSpPr>
        <p:spPr bwMode="auto">
          <a:xfrm>
            <a:off x="8061325" y="54911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7071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2028825" y="4548188"/>
            <a:ext cx="811213" cy="950912"/>
            <a:chOff x="1244334" y="4421838"/>
            <a:chExt cx="1499076" cy="951025"/>
          </a:xfrm>
        </p:grpSpPr>
        <p:sp>
          <p:nvSpPr>
            <p:cNvPr id="81" name="Curved Down Arrow 80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44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sp>
        <p:nvSpPr>
          <p:cNvPr id="70714" name="Rectangle 25"/>
          <p:cNvSpPr>
            <a:spLocks noChangeArrowheads="1"/>
          </p:cNvSpPr>
          <p:nvPr/>
        </p:nvSpPr>
        <p:spPr bwMode="auto">
          <a:xfrm>
            <a:off x="1114425" y="1479550"/>
            <a:ext cx="70040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We could say: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23889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There are 12 groups of 2 in 24		24 is 12 groups of 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238890"/>
                </a:solidFill>
              </a:rPr>
              <a:t>24 divided by 2 is 12				24 ÷ 2 = 12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55650" y="3586163"/>
            <a:ext cx="7632700" cy="765175"/>
          </a:xfrm>
          <a:prstGeom prst="roundRect">
            <a:avLst/>
          </a:prstGeom>
          <a:solidFill>
            <a:srgbClr val="F5D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 a number line, we jump in 2s until we reach 24!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This is 12 jumps.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643188" y="4548188"/>
            <a:ext cx="811212" cy="950912"/>
            <a:chOff x="1244334" y="4421838"/>
            <a:chExt cx="1499076" cy="951025"/>
          </a:xfrm>
        </p:grpSpPr>
        <p:sp>
          <p:nvSpPr>
            <p:cNvPr id="84" name="Curved Down Arrow 83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4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3255963" y="4548188"/>
            <a:ext cx="811212" cy="950912"/>
            <a:chOff x="1244334" y="4421838"/>
            <a:chExt cx="1499076" cy="951025"/>
          </a:xfrm>
        </p:grpSpPr>
        <p:sp>
          <p:nvSpPr>
            <p:cNvPr id="87" name="Curved Down Arrow 86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4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3870325" y="4548188"/>
            <a:ext cx="811213" cy="950912"/>
            <a:chOff x="1244334" y="4421838"/>
            <a:chExt cx="1499076" cy="951025"/>
          </a:xfrm>
        </p:grpSpPr>
        <p:sp>
          <p:nvSpPr>
            <p:cNvPr id="96" name="Curved Down Arrow 9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3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4510088" y="4540250"/>
            <a:ext cx="811212" cy="950913"/>
            <a:chOff x="1244334" y="4421838"/>
            <a:chExt cx="1499076" cy="951025"/>
          </a:xfrm>
        </p:grpSpPr>
        <p:sp>
          <p:nvSpPr>
            <p:cNvPr id="76" name="Curved Down Arrow 7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36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5132388" y="4548188"/>
            <a:ext cx="811212" cy="950912"/>
            <a:chOff x="1244334" y="4421838"/>
            <a:chExt cx="1499076" cy="951025"/>
          </a:xfrm>
        </p:grpSpPr>
        <p:sp>
          <p:nvSpPr>
            <p:cNvPr id="98" name="Curved Down Arrow 97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34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02" name="Group 101"/>
          <p:cNvGrpSpPr>
            <a:grpSpLocks/>
          </p:cNvGrpSpPr>
          <p:nvPr/>
        </p:nvGrpSpPr>
        <p:grpSpPr bwMode="auto">
          <a:xfrm>
            <a:off x="5764213" y="4548188"/>
            <a:ext cx="811212" cy="950912"/>
            <a:chOff x="1244334" y="4421838"/>
            <a:chExt cx="1499076" cy="951025"/>
          </a:xfrm>
        </p:grpSpPr>
        <p:sp>
          <p:nvSpPr>
            <p:cNvPr id="103" name="Curved Down Arrow 102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32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05" name="Group 104"/>
          <p:cNvGrpSpPr>
            <a:grpSpLocks/>
          </p:cNvGrpSpPr>
          <p:nvPr/>
        </p:nvGrpSpPr>
        <p:grpSpPr bwMode="auto">
          <a:xfrm>
            <a:off x="6403975" y="4579938"/>
            <a:ext cx="811213" cy="950912"/>
            <a:chOff x="1244334" y="4421838"/>
            <a:chExt cx="1499076" cy="951025"/>
          </a:xfrm>
        </p:grpSpPr>
        <p:sp>
          <p:nvSpPr>
            <p:cNvPr id="106" name="Curved Down Arrow 105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30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7010400" y="4608513"/>
            <a:ext cx="811213" cy="950912"/>
            <a:chOff x="1244334" y="4421838"/>
            <a:chExt cx="1499076" cy="951025"/>
          </a:xfrm>
        </p:grpSpPr>
        <p:sp>
          <p:nvSpPr>
            <p:cNvPr id="109" name="Curved Down Arrow 108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28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7634288" y="4608513"/>
            <a:ext cx="811212" cy="950912"/>
            <a:chOff x="1244334" y="4421838"/>
            <a:chExt cx="1499076" cy="951025"/>
          </a:xfrm>
        </p:grpSpPr>
        <p:sp>
          <p:nvSpPr>
            <p:cNvPr id="112" name="Curved Down Arrow 111"/>
            <p:cNvSpPr/>
            <p:nvPr/>
          </p:nvSpPr>
          <p:spPr>
            <a:xfrm>
              <a:off x="1244334" y="4802883"/>
              <a:ext cx="1499076" cy="56998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0726" name="Rectangle 81"/>
            <p:cNvSpPr>
              <a:spLocks noChangeArrowheads="1"/>
            </p:cNvSpPr>
            <p:nvPr/>
          </p:nvSpPr>
          <p:spPr bwMode="auto">
            <a:xfrm>
              <a:off x="1840625" y="442183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13881" y="696913"/>
            <a:ext cx="311623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Dividing by 2</a:t>
            </a:r>
            <a:endParaRPr lang="en-GB" sz="4000" b="1" dirty="0"/>
          </a:p>
        </p:txBody>
      </p:sp>
      <p:pic>
        <p:nvPicPr>
          <p:cNvPr id="7168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833438" y="1731963"/>
            <a:ext cx="3100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2 divided by 2 is 1</a:t>
            </a:r>
          </a:p>
        </p:txBody>
      </p:sp>
      <p:sp>
        <p:nvSpPr>
          <p:cNvPr id="114" name="Rectangle 25"/>
          <p:cNvSpPr>
            <a:spLocks noChangeArrowheads="1"/>
          </p:cNvSpPr>
          <p:nvPr/>
        </p:nvSpPr>
        <p:spPr bwMode="auto">
          <a:xfrm>
            <a:off x="833438" y="2417763"/>
            <a:ext cx="3163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4 divided by 2 is 2</a:t>
            </a:r>
          </a:p>
        </p:txBody>
      </p:sp>
      <p:sp>
        <p:nvSpPr>
          <p:cNvPr id="115" name="Rectangle 25"/>
          <p:cNvSpPr>
            <a:spLocks noChangeArrowheads="1"/>
          </p:cNvSpPr>
          <p:nvPr/>
        </p:nvSpPr>
        <p:spPr bwMode="auto">
          <a:xfrm>
            <a:off x="833438" y="3105150"/>
            <a:ext cx="315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6 divided by 2 is 3</a:t>
            </a:r>
          </a:p>
        </p:txBody>
      </p:sp>
      <p:sp>
        <p:nvSpPr>
          <p:cNvPr id="116" name="Rectangle 25"/>
          <p:cNvSpPr>
            <a:spLocks noChangeArrowheads="1"/>
          </p:cNvSpPr>
          <p:nvPr/>
        </p:nvSpPr>
        <p:spPr bwMode="auto">
          <a:xfrm>
            <a:off x="833438" y="3792538"/>
            <a:ext cx="3182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8 divided by 2 is 4</a:t>
            </a:r>
          </a:p>
        </p:txBody>
      </p:sp>
      <p:sp>
        <p:nvSpPr>
          <p:cNvPr id="117" name="Rectangle 25"/>
          <p:cNvSpPr>
            <a:spLocks noChangeArrowheads="1"/>
          </p:cNvSpPr>
          <p:nvPr/>
        </p:nvSpPr>
        <p:spPr bwMode="auto">
          <a:xfrm>
            <a:off x="833438" y="4478338"/>
            <a:ext cx="333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10 divided by 2 is 5</a:t>
            </a: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833438" y="5165725"/>
            <a:ext cx="3300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12 divided by 2 is 6</a:t>
            </a:r>
          </a:p>
        </p:txBody>
      </p:sp>
      <p:sp>
        <p:nvSpPr>
          <p:cNvPr id="119" name="Rectangle 25"/>
          <p:cNvSpPr>
            <a:spLocks noChangeArrowheads="1"/>
          </p:cNvSpPr>
          <p:nvPr/>
        </p:nvSpPr>
        <p:spPr bwMode="auto">
          <a:xfrm>
            <a:off x="4735513" y="1731963"/>
            <a:ext cx="330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14 divided by 2 is 7</a:t>
            </a:r>
          </a:p>
        </p:txBody>
      </p:sp>
      <p:sp>
        <p:nvSpPr>
          <p:cNvPr id="120" name="Rectangle 25"/>
          <p:cNvSpPr>
            <a:spLocks noChangeArrowheads="1"/>
          </p:cNvSpPr>
          <p:nvPr/>
        </p:nvSpPr>
        <p:spPr bwMode="auto">
          <a:xfrm>
            <a:off x="4735513" y="2417763"/>
            <a:ext cx="332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16 divided by 2 is 8</a:t>
            </a:r>
          </a:p>
        </p:txBody>
      </p:sp>
      <p:sp>
        <p:nvSpPr>
          <p:cNvPr id="121" name="Rectangle 25"/>
          <p:cNvSpPr>
            <a:spLocks noChangeArrowheads="1"/>
          </p:cNvSpPr>
          <p:nvPr/>
        </p:nvSpPr>
        <p:spPr bwMode="auto">
          <a:xfrm>
            <a:off x="4735513" y="3105150"/>
            <a:ext cx="332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18 divided by 2 is 9</a:t>
            </a: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4735513" y="3792538"/>
            <a:ext cx="3559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20 divided by 2 is 10</a:t>
            </a:r>
          </a:p>
        </p:txBody>
      </p:sp>
      <p:sp>
        <p:nvSpPr>
          <p:cNvPr id="131" name="Rectangle 25"/>
          <p:cNvSpPr>
            <a:spLocks noChangeArrowheads="1"/>
          </p:cNvSpPr>
          <p:nvPr/>
        </p:nvSpPr>
        <p:spPr bwMode="auto">
          <a:xfrm>
            <a:off x="4735513" y="4478338"/>
            <a:ext cx="343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87A0B"/>
                </a:solidFill>
              </a:rPr>
              <a:t>22 divided by 2 is 11</a:t>
            </a: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4735513" y="5165725"/>
            <a:ext cx="3502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238890"/>
                </a:solidFill>
              </a:rPr>
              <a:t>24 divided by 2 is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31" grpId="0"/>
      <p:bldP spid="1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7475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7475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recall and use division facts for the 2 times table.</a:t>
            </a:r>
          </a:p>
        </p:txBody>
      </p:sp>
      <p:sp>
        <p:nvSpPr>
          <p:cNvPr id="7475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in 2s.</a:t>
            </a:r>
          </a:p>
          <a:p>
            <a:pPr eaLnBrk="1" hangingPunct="1"/>
            <a:r>
              <a:rPr lang="en-GB" altLang="en-US"/>
              <a:t>I can keep track of my count on my fingers.</a:t>
            </a:r>
          </a:p>
          <a:p>
            <a:pPr eaLnBrk="1" hangingPunct="1"/>
            <a:r>
              <a:rPr lang="en-GB" altLang="en-US"/>
              <a:t>I can recall division facts up to 24 ÷ 2.</a:t>
            </a:r>
          </a:p>
        </p:txBody>
      </p:sp>
      <p:pic>
        <p:nvPicPr>
          <p:cNvPr id="747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0724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3072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recall and use division facts for the 2 times table.</a:t>
            </a:r>
          </a:p>
        </p:txBody>
      </p:sp>
      <p:sp>
        <p:nvSpPr>
          <p:cNvPr id="30727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in 2s.</a:t>
            </a:r>
          </a:p>
          <a:p>
            <a:pPr eaLnBrk="1" hangingPunct="1"/>
            <a:r>
              <a:rPr lang="en-GB" altLang="en-US"/>
              <a:t>I can keep track of my count on my fingers.</a:t>
            </a:r>
          </a:p>
          <a:p>
            <a:pPr eaLnBrk="1" hangingPunct="1"/>
            <a:r>
              <a:rPr lang="en-GB" altLang="en-US"/>
              <a:t>I can recall division facts up to 24 ÷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650" y="1622425"/>
            <a:ext cx="7632700" cy="823913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Count the objects and work out how many groups of 2 you can make each time.</a:t>
            </a:r>
          </a:p>
        </p:txBody>
      </p:sp>
      <p:pic>
        <p:nvPicPr>
          <p:cNvPr id="3174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921000"/>
            <a:ext cx="22161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414713"/>
            <a:ext cx="183673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 groups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52975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752975"/>
            <a:ext cx="652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752975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4752975"/>
            <a:ext cx="6524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752975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752975"/>
            <a:ext cx="652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4752975"/>
            <a:ext cx="652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752975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4006850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4006850"/>
            <a:ext cx="6524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006850"/>
            <a:ext cx="6540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006850"/>
            <a:ext cx="652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20875" y="1993900"/>
            <a:ext cx="627063" cy="1252538"/>
            <a:chOff x="755650" y="1993558"/>
            <a:chExt cx="627150" cy="1252150"/>
          </a:xfrm>
        </p:grpSpPr>
        <p:sp>
          <p:nvSpPr>
            <p:cNvPr id="8" name="Rounded Rectangle 7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31" name="Picture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32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852738" y="1993900"/>
            <a:ext cx="627062" cy="1252538"/>
            <a:chOff x="755650" y="1993558"/>
            <a:chExt cx="627150" cy="1252150"/>
          </a:xfrm>
        </p:grpSpPr>
        <p:sp>
          <p:nvSpPr>
            <p:cNvPr id="66" name="Rounded Rectangle 65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28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9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786188" y="1995488"/>
            <a:ext cx="627062" cy="1252537"/>
            <a:chOff x="755650" y="1993558"/>
            <a:chExt cx="627150" cy="1252150"/>
          </a:xfrm>
        </p:grpSpPr>
        <p:sp>
          <p:nvSpPr>
            <p:cNvPr id="70" name="Rounded Rectangle 69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25" name="Picture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6" name="Picture 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719638" y="1997075"/>
            <a:ext cx="627062" cy="1250950"/>
            <a:chOff x="755650" y="1993558"/>
            <a:chExt cx="627150" cy="1252150"/>
          </a:xfrm>
        </p:grpSpPr>
        <p:sp>
          <p:nvSpPr>
            <p:cNvPr id="74" name="Rounded Rectangle 73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22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5651500" y="1997075"/>
            <a:ext cx="627063" cy="1252538"/>
            <a:chOff x="755650" y="1993558"/>
            <a:chExt cx="627150" cy="1252150"/>
          </a:xfrm>
        </p:grpSpPr>
        <p:sp>
          <p:nvSpPr>
            <p:cNvPr id="78" name="Rounded Rectangle 77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1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" name="Group 80"/>
          <p:cNvGrpSpPr>
            <a:grpSpLocks/>
          </p:cNvGrpSpPr>
          <p:nvPr/>
        </p:nvGrpSpPr>
        <p:grpSpPr bwMode="auto">
          <a:xfrm>
            <a:off x="6584950" y="1998663"/>
            <a:ext cx="627063" cy="1252537"/>
            <a:chOff x="755650" y="1993558"/>
            <a:chExt cx="627150" cy="1252150"/>
          </a:xfrm>
        </p:grpSpPr>
        <p:sp>
          <p:nvSpPr>
            <p:cNvPr id="82" name="Rounded Rectangle 81"/>
            <p:cNvSpPr/>
            <p:nvPr/>
          </p:nvSpPr>
          <p:spPr>
            <a:xfrm>
              <a:off x="755650" y="1993558"/>
              <a:ext cx="627150" cy="1252150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3816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084375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7" name="Picture 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435" y="2656577"/>
              <a:ext cx="519580" cy="48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6BBCDD-81CC-43CF-8D5F-0083E773E758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2917 -0.2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14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1423 -0.2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19843 -0.29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-147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835 -0.20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25104 -0.402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0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16233 -0.31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17899 -0.402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-201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9219 -0.315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0955 -0.399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20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2361 -0.3143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4167 -0.400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200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444 -0.3143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dirty="0">
                <a:solidFill>
                  <a:schemeClr val="tx1"/>
                </a:solidFill>
              </a:rPr>
              <a:t> group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584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3911600"/>
            <a:ext cx="17065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3911600"/>
            <a:ext cx="17065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65450" y="1735138"/>
            <a:ext cx="3213100" cy="1754187"/>
            <a:chOff x="2965062" y="1734789"/>
            <a:chExt cx="3213873" cy="1754661"/>
          </a:xfrm>
        </p:grpSpPr>
        <p:sp>
          <p:nvSpPr>
            <p:cNvPr id="8" name="Rounded Rectangle 7"/>
            <p:cNvSpPr/>
            <p:nvPr/>
          </p:nvSpPr>
          <p:spPr>
            <a:xfrm>
              <a:off x="2965062" y="1734789"/>
              <a:ext cx="3213873" cy="175466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584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855" y="2075936"/>
              <a:ext cx="1529145" cy="121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8" y="2075935"/>
              <a:ext cx="1529145" cy="1217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8D47583-1A20-4E32-BBE9-BE168DFD93F6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1684 -0.293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4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1059 -0.288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groups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789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3665538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183063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3665538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802063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51325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592513"/>
            <a:ext cx="1225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70013" y="1708150"/>
            <a:ext cx="2000250" cy="1541463"/>
            <a:chOff x="1443400" y="1606379"/>
            <a:chExt cx="2000939" cy="1542623"/>
          </a:xfrm>
        </p:grpSpPr>
        <p:sp>
          <p:nvSpPr>
            <p:cNvPr id="8" name="Rounded Rectangle 7"/>
            <p:cNvSpPr/>
            <p:nvPr/>
          </p:nvSpPr>
          <p:spPr>
            <a:xfrm>
              <a:off x="1443400" y="1606379"/>
              <a:ext cx="2000939" cy="1542623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7909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429" y="167345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878" y="208733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3576638" y="1708150"/>
            <a:ext cx="2001837" cy="1541463"/>
            <a:chOff x="1443400" y="1606379"/>
            <a:chExt cx="2000939" cy="1542623"/>
          </a:xfrm>
        </p:grpSpPr>
        <p:sp>
          <p:nvSpPr>
            <p:cNvPr id="63" name="Rounded Rectangle 62"/>
            <p:cNvSpPr/>
            <p:nvPr/>
          </p:nvSpPr>
          <p:spPr>
            <a:xfrm>
              <a:off x="1443400" y="1606379"/>
              <a:ext cx="2000939" cy="1542623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7906" name="Picture 6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429" y="167345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878" y="208733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5784850" y="1708150"/>
            <a:ext cx="2000250" cy="1541463"/>
            <a:chOff x="1443400" y="1606379"/>
            <a:chExt cx="2000939" cy="1542623"/>
          </a:xfrm>
        </p:grpSpPr>
        <p:sp>
          <p:nvSpPr>
            <p:cNvPr id="67" name="Rounded Rectangle 66"/>
            <p:cNvSpPr/>
            <p:nvPr/>
          </p:nvSpPr>
          <p:spPr>
            <a:xfrm>
              <a:off x="1443400" y="1606379"/>
              <a:ext cx="2000939" cy="1542623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7903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429" y="167345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878" y="2087334"/>
              <a:ext cx="1020479" cy="98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8305D8F-8A7D-4737-902E-9E804E097225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4219 -0.2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1233 -0.29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0868 -0.3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0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2101 -0.23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01163 -0.374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04306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20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10</a:t>
            </a:r>
            <a:r>
              <a:rPr lang="en-GB" dirty="0">
                <a:solidFill>
                  <a:schemeClr val="tx1"/>
                </a:solidFill>
              </a:rPr>
              <a:t> groups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6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751263"/>
            <a:ext cx="500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751263"/>
            <a:ext cx="500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751263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625975"/>
            <a:ext cx="500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625975"/>
            <a:ext cx="50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8238" y="1628775"/>
            <a:ext cx="539750" cy="1663700"/>
            <a:chOff x="891380" y="1657017"/>
            <a:chExt cx="539770" cy="1662831"/>
          </a:xfrm>
        </p:grpSpPr>
        <p:sp>
          <p:nvSpPr>
            <p:cNvPr id="8" name="Rounded Rectangle 7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23" name="Picture 1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4" name="Picture 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3" name="Group 172"/>
          <p:cNvGrpSpPr>
            <a:grpSpLocks/>
          </p:cNvGrpSpPr>
          <p:nvPr/>
        </p:nvGrpSpPr>
        <p:grpSpPr bwMode="auto">
          <a:xfrm>
            <a:off x="1839913" y="1628775"/>
            <a:ext cx="539750" cy="1663700"/>
            <a:chOff x="891380" y="1657017"/>
            <a:chExt cx="539770" cy="1662831"/>
          </a:xfrm>
        </p:grpSpPr>
        <p:sp>
          <p:nvSpPr>
            <p:cNvPr id="174" name="Rounded Rectangle 173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20" name="Picture 1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1" name="Picture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2541588" y="1628775"/>
            <a:ext cx="539750" cy="1663700"/>
            <a:chOff x="891380" y="1657017"/>
            <a:chExt cx="539770" cy="1662831"/>
          </a:xfrm>
        </p:grpSpPr>
        <p:sp>
          <p:nvSpPr>
            <p:cNvPr id="178" name="Rounded Rectangle 177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17" name="Picture 1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8" name="Picture 1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" name="Group 180"/>
          <p:cNvGrpSpPr>
            <a:grpSpLocks/>
          </p:cNvGrpSpPr>
          <p:nvPr/>
        </p:nvGrpSpPr>
        <p:grpSpPr bwMode="auto">
          <a:xfrm>
            <a:off x="3244850" y="1628775"/>
            <a:ext cx="539750" cy="1663700"/>
            <a:chOff x="891380" y="1657017"/>
            <a:chExt cx="539770" cy="1662831"/>
          </a:xfrm>
        </p:grpSpPr>
        <p:sp>
          <p:nvSpPr>
            <p:cNvPr id="182" name="Rounded Rectangle 181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14" name="Picture 1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5" name="Picture 1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5" name="Group 184"/>
          <p:cNvGrpSpPr>
            <a:grpSpLocks/>
          </p:cNvGrpSpPr>
          <p:nvPr/>
        </p:nvGrpSpPr>
        <p:grpSpPr bwMode="auto">
          <a:xfrm>
            <a:off x="3946525" y="1628775"/>
            <a:ext cx="539750" cy="1663700"/>
            <a:chOff x="891380" y="1657017"/>
            <a:chExt cx="539770" cy="1662831"/>
          </a:xfrm>
        </p:grpSpPr>
        <p:sp>
          <p:nvSpPr>
            <p:cNvPr id="186" name="Rounded Rectangle 185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11" name="Picture 18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2" name="Picture 18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188"/>
          <p:cNvGrpSpPr>
            <a:grpSpLocks/>
          </p:cNvGrpSpPr>
          <p:nvPr/>
        </p:nvGrpSpPr>
        <p:grpSpPr bwMode="auto">
          <a:xfrm>
            <a:off x="4648200" y="1628775"/>
            <a:ext cx="539750" cy="1663700"/>
            <a:chOff x="891380" y="1657017"/>
            <a:chExt cx="539770" cy="1662831"/>
          </a:xfrm>
        </p:grpSpPr>
        <p:sp>
          <p:nvSpPr>
            <p:cNvPr id="190" name="Rounded Rectangle 189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08" name="Picture 1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9" name="Picture 1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3" name="Group 192"/>
          <p:cNvGrpSpPr>
            <a:grpSpLocks/>
          </p:cNvGrpSpPr>
          <p:nvPr/>
        </p:nvGrpSpPr>
        <p:grpSpPr bwMode="auto">
          <a:xfrm>
            <a:off x="5349875" y="1628775"/>
            <a:ext cx="539750" cy="1663700"/>
            <a:chOff x="891380" y="1657017"/>
            <a:chExt cx="539770" cy="1662831"/>
          </a:xfrm>
        </p:grpSpPr>
        <p:sp>
          <p:nvSpPr>
            <p:cNvPr id="194" name="Rounded Rectangle 193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05" name="Picture 1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Picture 1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7" name="Group 196"/>
          <p:cNvGrpSpPr>
            <a:grpSpLocks/>
          </p:cNvGrpSpPr>
          <p:nvPr/>
        </p:nvGrpSpPr>
        <p:grpSpPr bwMode="auto">
          <a:xfrm>
            <a:off x="6051550" y="1628775"/>
            <a:ext cx="539750" cy="1663700"/>
            <a:chOff x="891380" y="1657017"/>
            <a:chExt cx="539770" cy="1662831"/>
          </a:xfrm>
        </p:grpSpPr>
        <p:sp>
          <p:nvSpPr>
            <p:cNvPr id="198" name="Rounded Rectangle 197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002" name="Picture 1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3" name="Picture 1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200"/>
          <p:cNvGrpSpPr>
            <a:grpSpLocks/>
          </p:cNvGrpSpPr>
          <p:nvPr/>
        </p:nvGrpSpPr>
        <p:grpSpPr bwMode="auto">
          <a:xfrm>
            <a:off x="6753225" y="1628775"/>
            <a:ext cx="539750" cy="1663700"/>
            <a:chOff x="891380" y="1657017"/>
            <a:chExt cx="539770" cy="1662831"/>
          </a:xfrm>
        </p:grpSpPr>
        <p:sp>
          <p:nvSpPr>
            <p:cNvPr id="202" name="Rounded Rectangle 201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0999" name="Picture 2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0" name="Picture 2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7454900" y="1628775"/>
            <a:ext cx="539750" cy="1663700"/>
            <a:chOff x="891380" y="1657017"/>
            <a:chExt cx="539770" cy="1662831"/>
          </a:xfrm>
        </p:grpSpPr>
        <p:sp>
          <p:nvSpPr>
            <p:cNvPr id="206" name="Rounded Rectangle 205"/>
            <p:cNvSpPr/>
            <p:nvPr/>
          </p:nvSpPr>
          <p:spPr>
            <a:xfrm>
              <a:off x="891380" y="1657017"/>
              <a:ext cx="53977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0996" name="Picture 20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1768559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2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808" y="2550905"/>
              <a:ext cx="441110" cy="67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A5FD3FE-E20C-483F-84AC-60D80F68F3E2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4254 -0.2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-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02725 -0.1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02483 -0.308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54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9462 -0.1840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08611 -0.302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-151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5503 -0.184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14827 -0.29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3" y="-150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21719 -0.184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21215 -0.299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15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27864 -0.184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27535 -0.3011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-150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3434 -0.1840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0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36146 -0.429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2150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29167 -0.314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29757 -0.4298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-2150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2778 -0.3131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342 -0.432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-2162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16441 -0.3145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17674 -0.429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2150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09723 -0.316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0" y="5499100"/>
            <a:ext cx="7632700" cy="593725"/>
          </a:xfrm>
          <a:prstGeom prst="roundRect">
            <a:avLst>
              <a:gd name="adj" fmla="val 9524"/>
            </a:avLst>
          </a:prstGeom>
          <a:solidFill>
            <a:srgbClr val="FFA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is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groups of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198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3521075"/>
            <a:ext cx="111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521075"/>
            <a:ext cx="111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1075"/>
            <a:ext cx="111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521075"/>
            <a:ext cx="1117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43050" y="1585913"/>
            <a:ext cx="2806700" cy="1662112"/>
            <a:chOff x="1494744" y="1585211"/>
            <a:chExt cx="2807440" cy="1662831"/>
          </a:xfrm>
        </p:grpSpPr>
        <p:sp>
          <p:nvSpPr>
            <p:cNvPr id="8" name="Rounded Rectangle 7"/>
            <p:cNvSpPr/>
            <p:nvPr/>
          </p:nvSpPr>
          <p:spPr>
            <a:xfrm>
              <a:off x="1494744" y="1585211"/>
              <a:ext cx="280744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999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725" y="1640862"/>
              <a:ext cx="902044" cy="149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707" y="1670699"/>
              <a:ext cx="902044" cy="149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4802188" y="1587500"/>
            <a:ext cx="2808287" cy="1662113"/>
            <a:chOff x="1494744" y="1585211"/>
            <a:chExt cx="2807440" cy="1662831"/>
          </a:xfrm>
        </p:grpSpPr>
        <p:sp>
          <p:nvSpPr>
            <p:cNvPr id="74" name="Rounded Rectangle 73"/>
            <p:cNvSpPr/>
            <p:nvPr/>
          </p:nvSpPr>
          <p:spPr>
            <a:xfrm>
              <a:off x="1494744" y="1585211"/>
              <a:ext cx="2807440" cy="1662831"/>
            </a:xfrm>
            <a:prstGeom prst="roundRect">
              <a:avLst/>
            </a:prstGeom>
            <a:noFill/>
            <a:ln w="38100">
              <a:solidFill>
                <a:srgbClr val="31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1996" name="Picture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725" y="1640862"/>
              <a:ext cx="902044" cy="149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7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707" y="1670699"/>
              <a:ext cx="902044" cy="149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0C29EA7-5682-41F3-AA88-441DD500ADE3}"/>
              </a:ext>
            </a:extLst>
          </p:cNvPr>
          <p:cNvSpPr/>
          <p:nvPr/>
        </p:nvSpPr>
        <p:spPr>
          <a:xfrm>
            <a:off x="3224677" y="696913"/>
            <a:ext cx="26946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Groups of 2</a:t>
            </a:r>
            <a:endParaRPr lang="en-GB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11059 -0.3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15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8454 -0.3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4115 -0.3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6111 -0.297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914</Words>
  <Application>Microsoft Office PowerPoint</Application>
  <PresentationFormat>On-screen Show (4:3)</PresentationFormat>
  <Paragraphs>330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Sassoon Infant Rg</vt:lpstr>
      <vt:lpstr>Arial</vt:lpstr>
      <vt:lpstr>Twinkl</vt:lpstr>
      <vt:lpstr>Twinkl SemiBold</vt:lpstr>
      <vt:lpstr>Tuffy</vt:lpstr>
      <vt:lpstr>Calibri</vt:lpstr>
      <vt:lpstr>Sassoon Infant Md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56</cp:revision>
  <dcterms:created xsi:type="dcterms:W3CDTF">2017-11-09T15:33:34Z</dcterms:created>
  <dcterms:modified xsi:type="dcterms:W3CDTF">2020-03-29T15:53:49Z</dcterms:modified>
</cp:coreProperties>
</file>