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5" r:id="rId10"/>
    <p:sldId id="264" r:id="rId11"/>
    <p:sldId id="266" r:id="rId12"/>
    <p:sldId id="267" r:id="rId13"/>
    <p:sldId id="268" r:id="rId14"/>
    <p:sldId id="269" r:id="rId15"/>
    <p:sldId id="271" r:id="rId16"/>
    <p:sldId id="270"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4" d="100"/>
          <a:sy n="54" d="100"/>
        </p:scale>
        <p:origin x="90"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64577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2973582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428799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140466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E5D12D-1E1F-4339-9281-0C4E0BF324D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19475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CE5D12D-1E1F-4339-9281-0C4E0BF324D1}" type="datetimeFigureOut">
              <a:rPr lang="en-GB" smtClean="0"/>
              <a:t>20/04/2020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92261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CE5D12D-1E1F-4339-9281-0C4E0BF324D1}" type="datetimeFigureOut">
              <a:rPr lang="en-GB" smtClean="0"/>
              <a:t>20/04/2020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789839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CE5D12D-1E1F-4339-9281-0C4E0BF324D1}" type="datetimeFigureOut">
              <a:rPr lang="en-GB" smtClean="0"/>
              <a:t>20/04/2020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9755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E5D12D-1E1F-4339-9281-0C4E0BF324D1}" type="datetimeFigureOut">
              <a:rPr lang="en-GB" smtClean="0"/>
              <a:t>20/04/2020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543688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CE5D12D-1E1F-4339-9281-0C4E0BF324D1}" type="datetimeFigureOut">
              <a:rPr lang="en-GB" smtClean="0"/>
              <a:t>20/04/2020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167090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CE5D12D-1E1F-4339-9281-0C4E0BF324D1}" type="datetimeFigureOut">
              <a:rPr lang="en-GB" smtClean="0"/>
              <a:t>20/04/2020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2509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5D12D-1E1F-4339-9281-0C4E0BF324D1}" type="datetimeFigureOut">
              <a:rPr lang="en-GB" smtClean="0"/>
              <a:t>20/04/2020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91E2D-5509-488B-A8B6-95B5F6DEC7D5}" type="slidenum">
              <a:rPr lang="en-GB" smtClean="0"/>
              <a:t>‹#›</a:t>
            </a:fld>
            <a:endParaRPr lang="en-GB"/>
          </a:p>
        </p:txBody>
      </p:sp>
    </p:spTree>
    <p:extLst>
      <p:ext uri="{BB962C8B-B14F-4D97-AF65-F5344CB8AC3E}">
        <p14:creationId xmlns:p14="http://schemas.microsoft.com/office/powerpoint/2010/main" val="119667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124222" y="1941341"/>
            <a:ext cx="7723163" cy="2554545"/>
          </a:xfrm>
          <a:prstGeom prst="rect">
            <a:avLst/>
          </a:prstGeom>
          <a:noFill/>
        </p:spPr>
        <p:txBody>
          <a:bodyPr wrap="square" rtlCol="0">
            <a:spAutoFit/>
          </a:bodyPr>
          <a:lstStyle/>
          <a:p>
            <a:pPr algn="ctr"/>
            <a:r>
              <a:rPr lang="en-GB" sz="6600" b="1" dirty="0" smtClean="0">
                <a:solidFill>
                  <a:srgbClr val="FFC000"/>
                </a:solidFill>
                <a:latin typeface="Twinkl" pitchFamily="2" charset="0"/>
              </a:rPr>
              <a:t>Divide a One-Digit </a:t>
            </a:r>
            <a:r>
              <a:rPr lang="en-GB" sz="6600" b="1" smtClean="0">
                <a:solidFill>
                  <a:srgbClr val="FFC000"/>
                </a:solidFill>
                <a:latin typeface="Twinkl" pitchFamily="2" charset="0"/>
              </a:rPr>
              <a:t>Number by </a:t>
            </a:r>
            <a:r>
              <a:rPr lang="en-GB" sz="6600" b="1" dirty="0" smtClean="0">
                <a:solidFill>
                  <a:srgbClr val="FFC000"/>
                </a:solidFill>
                <a:latin typeface="Twinkl" pitchFamily="2" charset="0"/>
              </a:rPr>
              <a:t>10</a:t>
            </a:r>
          </a:p>
          <a:p>
            <a:pPr algn="ctr"/>
            <a:r>
              <a:rPr lang="en-GB" sz="2800" b="1" dirty="0" smtClean="0">
                <a:solidFill>
                  <a:srgbClr val="FFC000"/>
                </a:solidFill>
                <a:latin typeface="Twinkl" pitchFamily="2" charset="0"/>
              </a:rPr>
              <a:t>(Make sure you play the slide show) </a:t>
            </a:r>
            <a:endParaRPr lang="en-GB" sz="2800" b="1" dirty="0">
              <a:solidFill>
                <a:srgbClr val="FFC000"/>
              </a:solidFill>
              <a:latin typeface="Twinkl" pitchFamily="2" charset="0"/>
            </a:endParaRPr>
          </a:p>
        </p:txBody>
      </p:sp>
    </p:spTree>
    <p:extLst>
      <p:ext uri="{BB962C8B-B14F-4D97-AF65-F5344CB8AC3E}">
        <p14:creationId xmlns:p14="http://schemas.microsoft.com/office/powerpoint/2010/main" val="340167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369332"/>
          </a:xfrm>
          <a:prstGeom prst="rect">
            <a:avLst/>
          </a:prstGeom>
          <a:noFill/>
        </p:spPr>
        <p:txBody>
          <a:bodyPr wrap="square" rtlCol="0">
            <a:spAutoFit/>
          </a:bodyPr>
          <a:lstStyle/>
          <a:p>
            <a:r>
              <a:rPr lang="en-GB" dirty="0" smtClean="0"/>
              <a:t>Let’s put the number 200 into this grid…</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119747453"/>
              </p:ext>
            </p:extLst>
          </p:nvPr>
        </p:nvGraphicFramePr>
        <p:xfrm>
          <a:off x="1649504" y="1480679"/>
          <a:ext cx="8964710" cy="3005404"/>
        </p:xfrm>
        <a:graphic>
          <a:graphicData uri="http://schemas.openxmlformats.org/drawingml/2006/table">
            <a:tbl>
              <a:tblPr firstRow="1" bandRow="1">
                <a:tableStyleId>{5940675A-B579-460E-94D1-54222C63F5DA}</a:tableStyleId>
              </a:tblPr>
              <a:tblGrid>
                <a:gridCol w="1792942">
                  <a:extLst>
                    <a:ext uri="{9D8B030D-6E8A-4147-A177-3AD203B41FA5}">
                      <a16:colId xmlns:a16="http://schemas.microsoft.com/office/drawing/2014/main" val="2930741681"/>
                    </a:ext>
                  </a:extLst>
                </a:gridCol>
                <a:gridCol w="1792942">
                  <a:extLst>
                    <a:ext uri="{9D8B030D-6E8A-4147-A177-3AD203B41FA5}">
                      <a16:colId xmlns:a16="http://schemas.microsoft.com/office/drawing/2014/main" val="1662210527"/>
                    </a:ext>
                  </a:extLst>
                </a:gridCol>
                <a:gridCol w="1792942">
                  <a:extLst>
                    <a:ext uri="{9D8B030D-6E8A-4147-A177-3AD203B41FA5}">
                      <a16:colId xmlns:a16="http://schemas.microsoft.com/office/drawing/2014/main" val="2867403163"/>
                    </a:ext>
                  </a:extLst>
                </a:gridCol>
                <a:gridCol w="1792942">
                  <a:extLst>
                    <a:ext uri="{9D8B030D-6E8A-4147-A177-3AD203B41FA5}">
                      <a16:colId xmlns:a16="http://schemas.microsoft.com/office/drawing/2014/main" val="4258210404"/>
                    </a:ext>
                  </a:extLst>
                </a:gridCol>
                <a:gridCol w="1792942">
                  <a:extLst>
                    <a:ext uri="{9D8B030D-6E8A-4147-A177-3AD203B41FA5}">
                      <a16:colId xmlns:a16="http://schemas.microsoft.com/office/drawing/2014/main" val="1017078310"/>
                    </a:ext>
                  </a:extLst>
                </a:gridCol>
              </a:tblGrid>
              <a:tr h="760497">
                <a:tc>
                  <a:txBody>
                    <a:bodyPr/>
                    <a:lstStyle/>
                    <a:p>
                      <a:r>
                        <a:rPr lang="en-GB" dirty="0" smtClean="0"/>
                        <a:t>100s</a:t>
                      </a:r>
                      <a:endParaRPr lang="en-GB" dirty="0"/>
                    </a:p>
                  </a:txBody>
                  <a:tcPr/>
                </a:tc>
                <a:tc>
                  <a:txBody>
                    <a:bodyPr/>
                    <a:lstStyle/>
                    <a:p>
                      <a:r>
                        <a:rPr lang="en-GB" dirty="0" smtClean="0"/>
                        <a:t>10s</a:t>
                      </a:r>
                      <a:endParaRPr lang="en-GB" dirty="0"/>
                    </a:p>
                  </a:txBody>
                  <a:tcPr/>
                </a:tc>
                <a:tc>
                  <a:txBody>
                    <a:bodyPr/>
                    <a:lstStyle/>
                    <a:p>
                      <a:r>
                        <a:rPr lang="en-GB" dirty="0" smtClean="0"/>
                        <a:t>1s</a:t>
                      </a:r>
                      <a:endParaRPr lang="en-GB" dirty="0"/>
                    </a:p>
                  </a:txBody>
                  <a:tcPr/>
                </a:tc>
                <a:tc>
                  <a:txBody>
                    <a:bodyPr/>
                    <a:lstStyle/>
                    <a:p>
                      <a:r>
                        <a:rPr lang="en-GB" dirty="0" smtClean="0"/>
                        <a:t>10ths</a:t>
                      </a:r>
                      <a:endParaRPr lang="en-GB" dirty="0"/>
                    </a:p>
                  </a:txBody>
                  <a:tcPr/>
                </a:tc>
                <a:tc>
                  <a:txBody>
                    <a:bodyPr/>
                    <a:lstStyle/>
                    <a:p>
                      <a:r>
                        <a:rPr lang="en-GB" dirty="0" smtClean="0"/>
                        <a:t>100ths</a:t>
                      </a:r>
                      <a:endParaRPr lang="en-GB" dirty="0"/>
                    </a:p>
                  </a:txBody>
                  <a:tcPr/>
                </a:tc>
                <a:extLst>
                  <a:ext uri="{0D108BD9-81ED-4DB2-BD59-A6C34878D82A}">
                    <a16:rowId xmlns:a16="http://schemas.microsoft.com/office/drawing/2014/main" val="2068228334"/>
                  </a:ext>
                </a:extLst>
              </a:tr>
              <a:tr h="2244907">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451966756"/>
                  </a:ext>
                </a:extLst>
              </a:tr>
            </a:tbl>
          </a:graphicData>
        </a:graphic>
      </p:graphicFrame>
      <p:sp>
        <p:nvSpPr>
          <p:cNvPr id="10" name="Oval 9"/>
          <p:cNvSpPr/>
          <p:nvPr/>
        </p:nvSpPr>
        <p:spPr>
          <a:xfrm>
            <a:off x="6920753" y="1936376"/>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Oval 18"/>
          <p:cNvSpPr/>
          <p:nvPr/>
        </p:nvSpPr>
        <p:spPr>
          <a:xfrm>
            <a:off x="6920753" y="4078940"/>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TextBox 11"/>
          <p:cNvSpPr txBox="1"/>
          <p:nvPr/>
        </p:nvSpPr>
        <p:spPr>
          <a:xfrm>
            <a:off x="2169459" y="2617694"/>
            <a:ext cx="878541" cy="1446550"/>
          </a:xfrm>
          <a:prstGeom prst="rect">
            <a:avLst/>
          </a:prstGeom>
          <a:noFill/>
        </p:spPr>
        <p:txBody>
          <a:bodyPr wrap="square" rtlCol="0">
            <a:spAutoFit/>
          </a:bodyPr>
          <a:lstStyle/>
          <a:p>
            <a:r>
              <a:rPr lang="en-GB" sz="8800" dirty="0" smtClean="0"/>
              <a:t>2</a:t>
            </a:r>
            <a:endParaRPr lang="en-GB" sz="8800" dirty="0"/>
          </a:p>
        </p:txBody>
      </p:sp>
      <p:sp>
        <p:nvSpPr>
          <p:cNvPr id="21" name="TextBox 20"/>
          <p:cNvSpPr txBox="1"/>
          <p:nvPr/>
        </p:nvSpPr>
        <p:spPr>
          <a:xfrm>
            <a:off x="4061012" y="2652971"/>
            <a:ext cx="878541" cy="1446550"/>
          </a:xfrm>
          <a:prstGeom prst="rect">
            <a:avLst/>
          </a:prstGeom>
          <a:noFill/>
        </p:spPr>
        <p:txBody>
          <a:bodyPr wrap="square" rtlCol="0">
            <a:spAutoFit/>
          </a:bodyPr>
          <a:lstStyle/>
          <a:p>
            <a:r>
              <a:rPr lang="en-GB" sz="8800" dirty="0"/>
              <a:t>0</a:t>
            </a:r>
            <a:endParaRPr lang="en-GB" sz="8800" dirty="0"/>
          </a:p>
        </p:txBody>
      </p:sp>
      <p:sp>
        <p:nvSpPr>
          <p:cNvPr id="22" name="TextBox 21"/>
          <p:cNvSpPr txBox="1"/>
          <p:nvPr/>
        </p:nvSpPr>
        <p:spPr>
          <a:xfrm>
            <a:off x="5952565" y="2688248"/>
            <a:ext cx="878541" cy="1446550"/>
          </a:xfrm>
          <a:prstGeom prst="rect">
            <a:avLst/>
          </a:prstGeom>
          <a:noFill/>
        </p:spPr>
        <p:txBody>
          <a:bodyPr wrap="square" rtlCol="0">
            <a:spAutoFit/>
          </a:bodyPr>
          <a:lstStyle/>
          <a:p>
            <a:r>
              <a:rPr lang="en-GB" sz="8800" dirty="0"/>
              <a:t>0</a:t>
            </a:r>
            <a:endParaRPr lang="en-GB" sz="8800" dirty="0"/>
          </a:p>
        </p:txBody>
      </p:sp>
    </p:spTree>
    <p:extLst>
      <p:ext uri="{BB962C8B-B14F-4D97-AF65-F5344CB8AC3E}">
        <p14:creationId xmlns:p14="http://schemas.microsoft.com/office/powerpoint/2010/main" val="2847769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646331"/>
          </a:xfrm>
          <a:prstGeom prst="rect">
            <a:avLst/>
          </a:prstGeom>
          <a:noFill/>
        </p:spPr>
        <p:txBody>
          <a:bodyPr wrap="square" rtlCol="0">
            <a:spAutoFit/>
          </a:bodyPr>
          <a:lstStyle/>
          <a:p>
            <a:r>
              <a:rPr lang="en-GB" dirty="0" smtClean="0"/>
              <a:t>Now when I divide it by 10, I’m not actually taking the zero away. All the digits in the number move one space to the right so the zero on the end gets pushed to the other side of the decimal point. Like this…</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01760772"/>
              </p:ext>
            </p:extLst>
          </p:nvPr>
        </p:nvGraphicFramePr>
        <p:xfrm>
          <a:off x="1658193" y="2345625"/>
          <a:ext cx="8964710" cy="3005404"/>
        </p:xfrm>
        <a:graphic>
          <a:graphicData uri="http://schemas.openxmlformats.org/drawingml/2006/table">
            <a:tbl>
              <a:tblPr firstRow="1" bandRow="1">
                <a:tableStyleId>{5940675A-B579-460E-94D1-54222C63F5DA}</a:tableStyleId>
              </a:tblPr>
              <a:tblGrid>
                <a:gridCol w="1792942">
                  <a:extLst>
                    <a:ext uri="{9D8B030D-6E8A-4147-A177-3AD203B41FA5}">
                      <a16:colId xmlns:a16="http://schemas.microsoft.com/office/drawing/2014/main" val="2930741681"/>
                    </a:ext>
                  </a:extLst>
                </a:gridCol>
                <a:gridCol w="1792942">
                  <a:extLst>
                    <a:ext uri="{9D8B030D-6E8A-4147-A177-3AD203B41FA5}">
                      <a16:colId xmlns:a16="http://schemas.microsoft.com/office/drawing/2014/main" val="1662210527"/>
                    </a:ext>
                  </a:extLst>
                </a:gridCol>
                <a:gridCol w="1792942">
                  <a:extLst>
                    <a:ext uri="{9D8B030D-6E8A-4147-A177-3AD203B41FA5}">
                      <a16:colId xmlns:a16="http://schemas.microsoft.com/office/drawing/2014/main" val="2867403163"/>
                    </a:ext>
                  </a:extLst>
                </a:gridCol>
                <a:gridCol w="1792942">
                  <a:extLst>
                    <a:ext uri="{9D8B030D-6E8A-4147-A177-3AD203B41FA5}">
                      <a16:colId xmlns:a16="http://schemas.microsoft.com/office/drawing/2014/main" val="4258210404"/>
                    </a:ext>
                  </a:extLst>
                </a:gridCol>
                <a:gridCol w="1792942">
                  <a:extLst>
                    <a:ext uri="{9D8B030D-6E8A-4147-A177-3AD203B41FA5}">
                      <a16:colId xmlns:a16="http://schemas.microsoft.com/office/drawing/2014/main" val="1017078310"/>
                    </a:ext>
                  </a:extLst>
                </a:gridCol>
              </a:tblGrid>
              <a:tr h="760497">
                <a:tc>
                  <a:txBody>
                    <a:bodyPr/>
                    <a:lstStyle/>
                    <a:p>
                      <a:r>
                        <a:rPr lang="en-GB" dirty="0" smtClean="0"/>
                        <a:t>100s</a:t>
                      </a:r>
                      <a:endParaRPr lang="en-GB" dirty="0"/>
                    </a:p>
                  </a:txBody>
                  <a:tcPr/>
                </a:tc>
                <a:tc>
                  <a:txBody>
                    <a:bodyPr/>
                    <a:lstStyle/>
                    <a:p>
                      <a:r>
                        <a:rPr lang="en-GB" dirty="0" smtClean="0"/>
                        <a:t>10s</a:t>
                      </a:r>
                      <a:endParaRPr lang="en-GB" dirty="0"/>
                    </a:p>
                  </a:txBody>
                  <a:tcPr/>
                </a:tc>
                <a:tc>
                  <a:txBody>
                    <a:bodyPr/>
                    <a:lstStyle/>
                    <a:p>
                      <a:r>
                        <a:rPr lang="en-GB" dirty="0" smtClean="0"/>
                        <a:t>1s</a:t>
                      </a:r>
                      <a:endParaRPr lang="en-GB" dirty="0"/>
                    </a:p>
                  </a:txBody>
                  <a:tcPr/>
                </a:tc>
                <a:tc>
                  <a:txBody>
                    <a:bodyPr/>
                    <a:lstStyle/>
                    <a:p>
                      <a:r>
                        <a:rPr lang="en-GB" dirty="0" smtClean="0"/>
                        <a:t>10ths</a:t>
                      </a:r>
                      <a:endParaRPr lang="en-GB" dirty="0"/>
                    </a:p>
                  </a:txBody>
                  <a:tcPr/>
                </a:tc>
                <a:tc>
                  <a:txBody>
                    <a:bodyPr/>
                    <a:lstStyle/>
                    <a:p>
                      <a:r>
                        <a:rPr lang="en-GB" dirty="0" smtClean="0"/>
                        <a:t>100ths</a:t>
                      </a:r>
                      <a:endParaRPr lang="en-GB" dirty="0"/>
                    </a:p>
                  </a:txBody>
                  <a:tcPr/>
                </a:tc>
                <a:extLst>
                  <a:ext uri="{0D108BD9-81ED-4DB2-BD59-A6C34878D82A}">
                    <a16:rowId xmlns:a16="http://schemas.microsoft.com/office/drawing/2014/main" val="2068228334"/>
                  </a:ext>
                </a:extLst>
              </a:tr>
              <a:tr h="2244907">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451966756"/>
                  </a:ext>
                </a:extLst>
              </a:tr>
            </a:tbl>
          </a:graphicData>
        </a:graphic>
      </p:graphicFrame>
      <p:sp>
        <p:nvSpPr>
          <p:cNvPr id="10" name="Oval 9"/>
          <p:cNvSpPr/>
          <p:nvPr/>
        </p:nvSpPr>
        <p:spPr>
          <a:xfrm>
            <a:off x="6920753" y="2732092"/>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Oval 18"/>
          <p:cNvSpPr/>
          <p:nvPr/>
        </p:nvSpPr>
        <p:spPr>
          <a:xfrm>
            <a:off x="6911788" y="4796116"/>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TextBox 11"/>
          <p:cNvSpPr txBox="1"/>
          <p:nvPr/>
        </p:nvSpPr>
        <p:spPr>
          <a:xfrm>
            <a:off x="2169459" y="3904479"/>
            <a:ext cx="878541" cy="1446550"/>
          </a:xfrm>
          <a:prstGeom prst="rect">
            <a:avLst/>
          </a:prstGeom>
          <a:noFill/>
        </p:spPr>
        <p:txBody>
          <a:bodyPr wrap="square" rtlCol="0">
            <a:spAutoFit/>
          </a:bodyPr>
          <a:lstStyle/>
          <a:p>
            <a:r>
              <a:rPr lang="en-GB" sz="8800" dirty="0" smtClean="0"/>
              <a:t>2</a:t>
            </a:r>
            <a:endParaRPr lang="en-GB" sz="8800" dirty="0"/>
          </a:p>
        </p:txBody>
      </p:sp>
      <p:sp>
        <p:nvSpPr>
          <p:cNvPr id="21" name="TextBox 20"/>
          <p:cNvSpPr txBox="1"/>
          <p:nvPr/>
        </p:nvSpPr>
        <p:spPr>
          <a:xfrm>
            <a:off x="3997776" y="3904479"/>
            <a:ext cx="878541" cy="1446550"/>
          </a:xfrm>
          <a:prstGeom prst="rect">
            <a:avLst/>
          </a:prstGeom>
          <a:noFill/>
        </p:spPr>
        <p:txBody>
          <a:bodyPr wrap="square" rtlCol="0">
            <a:spAutoFit/>
          </a:bodyPr>
          <a:lstStyle/>
          <a:p>
            <a:r>
              <a:rPr lang="en-GB" sz="8800" dirty="0"/>
              <a:t>0</a:t>
            </a:r>
            <a:endParaRPr lang="en-GB" sz="8800" dirty="0"/>
          </a:p>
        </p:txBody>
      </p:sp>
      <p:sp>
        <p:nvSpPr>
          <p:cNvPr id="22" name="TextBox 21"/>
          <p:cNvSpPr txBox="1"/>
          <p:nvPr/>
        </p:nvSpPr>
        <p:spPr>
          <a:xfrm>
            <a:off x="5868229" y="3904479"/>
            <a:ext cx="878541" cy="1446550"/>
          </a:xfrm>
          <a:prstGeom prst="rect">
            <a:avLst/>
          </a:prstGeom>
          <a:noFill/>
        </p:spPr>
        <p:txBody>
          <a:bodyPr wrap="square" rtlCol="0">
            <a:spAutoFit/>
          </a:bodyPr>
          <a:lstStyle/>
          <a:p>
            <a:r>
              <a:rPr lang="en-GB" sz="8800" dirty="0"/>
              <a:t>0</a:t>
            </a:r>
            <a:endParaRPr lang="en-GB" sz="8800" dirty="0"/>
          </a:p>
        </p:txBody>
      </p:sp>
      <p:sp>
        <p:nvSpPr>
          <p:cNvPr id="4" name="TextBox 3"/>
          <p:cNvSpPr txBox="1"/>
          <p:nvPr/>
        </p:nvSpPr>
        <p:spPr>
          <a:xfrm>
            <a:off x="4607859" y="5629835"/>
            <a:ext cx="5701553" cy="369332"/>
          </a:xfrm>
          <a:prstGeom prst="rect">
            <a:avLst/>
          </a:prstGeom>
          <a:noFill/>
        </p:spPr>
        <p:txBody>
          <a:bodyPr wrap="square" rtlCol="0">
            <a:spAutoFit/>
          </a:bodyPr>
          <a:lstStyle/>
          <a:p>
            <a:r>
              <a:rPr lang="en-GB" dirty="0" smtClean="0"/>
              <a:t>And as you can see, the answer is 20 </a:t>
            </a:r>
            <a:endParaRPr lang="en-GB" dirty="0"/>
          </a:p>
        </p:txBody>
      </p:sp>
    </p:spTree>
    <p:extLst>
      <p:ext uri="{BB962C8B-B14F-4D97-AF65-F5344CB8AC3E}">
        <p14:creationId xmlns:p14="http://schemas.microsoft.com/office/powerpoint/2010/main" val="5182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2.29167E-6 1.48148E-6 L 0.1375 -0.00996 " pathEditMode="relative" rAng="0" ptsTypes="AA">
                                      <p:cBhvr>
                                        <p:cTn id="6" dur="2000" fill="hold"/>
                                        <p:tgtEl>
                                          <p:spTgt spid="22"/>
                                        </p:tgtEl>
                                        <p:attrNameLst>
                                          <p:attrName>ppt_x</p:attrName>
                                          <p:attrName>ppt_y</p:attrName>
                                        </p:attrNameLst>
                                      </p:cBhvr>
                                      <p:rCtr x="6875" y="-509"/>
                                    </p:animMotion>
                                  </p:childTnLst>
                                </p:cTn>
                              </p:par>
                            </p:childTnLst>
                          </p:cTn>
                        </p:par>
                        <p:par>
                          <p:cTn id="7" fill="hold">
                            <p:stCondLst>
                              <p:cond delay="2000"/>
                            </p:stCondLst>
                            <p:childTnLst>
                              <p:par>
                                <p:cTn id="8" presetID="63" presetClass="path" presetSubtype="0" accel="50000" decel="50000" fill="hold" grpId="0" nodeType="afterEffect">
                                  <p:stCondLst>
                                    <p:cond delay="0"/>
                                  </p:stCondLst>
                                  <p:childTnLst>
                                    <p:animMotion origin="layout" path="M -2.29167E-6 1.48148E-6 L 0.15338 2.96296E-6 " pathEditMode="relative" rAng="0" ptsTypes="AA">
                                      <p:cBhvr>
                                        <p:cTn id="9" dur="2000" fill="hold"/>
                                        <p:tgtEl>
                                          <p:spTgt spid="21"/>
                                        </p:tgtEl>
                                        <p:attrNameLst>
                                          <p:attrName>ppt_x</p:attrName>
                                          <p:attrName>ppt_y</p:attrName>
                                        </p:attrNameLst>
                                      </p:cBhvr>
                                      <p:rCtr x="7760" y="-23"/>
                                    </p:animMotion>
                                  </p:childTnLst>
                                </p:cTn>
                              </p:par>
                            </p:childTnLst>
                          </p:cTn>
                        </p:par>
                        <p:par>
                          <p:cTn id="10" fill="hold">
                            <p:stCondLst>
                              <p:cond delay="4000"/>
                            </p:stCondLst>
                            <p:childTnLst>
                              <p:par>
                                <p:cTn id="11" presetID="63" presetClass="path" presetSubtype="0" accel="50000" decel="50000" fill="hold" grpId="0" nodeType="afterEffect">
                                  <p:stCondLst>
                                    <p:cond delay="0"/>
                                  </p:stCondLst>
                                  <p:childTnLst>
                                    <p:animMotion origin="layout" path="M -2.29167E-6 1.48148E-6 L 0.15 -3.33333E-6 " pathEditMode="relative" rAng="0" ptsTypes="AA">
                                      <p:cBhvr>
                                        <p:cTn id="12" dur="2000" fill="hold"/>
                                        <p:tgtEl>
                                          <p:spTgt spid="12"/>
                                        </p:tgtEl>
                                        <p:attrNameLst>
                                          <p:attrName>ppt_x</p:attrName>
                                          <p:attrName>ppt_y</p:attrName>
                                        </p:attrNameLst>
                                      </p:cBhvr>
                                      <p:rCtr x="7682" y="116"/>
                                    </p:animMotion>
                                  </p:childTnLst>
                                </p:cTn>
                              </p:par>
                            </p:childTnLst>
                          </p:cTn>
                        </p:par>
                        <p:par>
                          <p:cTn id="13" fill="hold">
                            <p:stCondLst>
                              <p:cond delay="6000"/>
                            </p:stCondLst>
                            <p:childTnLst>
                              <p:par>
                                <p:cTn id="14" presetID="1"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1" grpId="0"/>
      <p:bldP spid="2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326776" y="1075765"/>
            <a:ext cx="10345271" cy="3046988"/>
          </a:xfrm>
          <a:prstGeom prst="rect">
            <a:avLst/>
          </a:prstGeom>
          <a:noFill/>
        </p:spPr>
        <p:txBody>
          <a:bodyPr wrap="square" rtlCol="0">
            <a:spAutoFit/>
          </a:bodyPr>
          <a:lstStyle/>
          <a:p>
            <a:r>
              <a:rPr lang="en-GB" sz="4800" dirty="0" smtClean="0"/>
              <a:t>So what happens if my number does not end with a zero? </a:t>
            </a:r>
            <a:endParaRPr lang="en-GB" sz="4800" dirty="0"/>
          </a:p>
          <a:p>
            <a:endParaRPr lang="en-GB" sz="4800" dirty="0" smtClean="0"/>
          </a:p>
          <a:p>
            <a:r>
              <a:rPr lang="en-GB" sz="4800" dirty="0" smtClean="0"/>
              <a:t>Let’s find out…</a:t>
            </a:r>
          </a:p>
        </p:txBody>
      </p:sp>
    </p:spTree>
    <p:extLst>
      <p:ext uri="{BB962C8B-B14F-4D97-AF65-F5344CB8AC3E}">
        <p14:creationId xmlns:p14="http://schemas.microsoft.com/office/powerpoint/2010/main" val="793537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369332"/>
          </a:xfrm>
          <a:prstGeom prst="rect">
            <a:avLst/>
          </a:prstGeom>
          <a:noFill/>
        </p:spPr>
        <p:txBody>
          <a:bodyPr wrap="square" rtlCol="0">
            <a:spAutoFit/>
          </a:bodyPr>
          <a:lstStyle/>
          <a:p>
            <a:r>
              <a:rPr lang="en-GB" dirty="0" smtClean="0"/>
              <a:t>This time, we’re going to put the number 2 in the grid.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95598155"/>
              </p:ext>
            </p:extLst>
          </p:nvPr>
        </p:nvGraphicFramePr>
        <p:xfrm>
          <a:off x="2201178" y="1531234"/>
          <a:ext cx="7028331" cy="3005404"/>
        </p:xfrm>
        <a:graphic>
          <a:graphicData uri="http://schemas.openxmlformats.org/drawingml/2006/table">
            <a:tbl>
              <a:tblPr firstRow="1" bandRow="1">
                <a:tableStyleId>{5940675A-B579-460E-94D1-54222C63F5DA}</a:tableStyleId>
              </a:tblPr>
              <a:tblGrid>
                <a:gridCol w="1976375">
                  <a:extLst>
                    <a:ext uri="{9D8B030D-6E8A-4147-A177-3AD203B41FA5}">
                      <a16:colId xmlns:a16="http://schemas.microsoft.com/office/drawing/2014/main" val="2930741681"/>
                    </a:ext>
                  </a:extLst>
                </a:gridCol>
                <a:gridCol w="1792941">
                  <a:extLst>
                    <a:ext uri="{9D8B030D-6E8A-4147-A177-3AD203B41FA5}">
                      <a16:colId xmlns:a16="http://schemas.microsoft.com/office/drawing/2014/main" val="2867403163"/>
                    </a:ext>
                  </a:extLst>
                </a:gridCol>
                <a:gridCol w="1595718">
                  <a:extLst>
                    <a:ext uri="{9D8B030D-6E8A-4147-A177-3AD203B41FA5}">
                      <a16:colId xmlns:a16="http://schemas.microsoft.com/office/drawing/2014/main" val="4258210404"/>
                    </a:ext>
                  </a:extLst>
                </a:gridCol>
                <a:gridCol w="1663297">
                  <a:extLst>
                    <a:ext uri="{9D8B030D-6E8A-4147-A177-3AD203B41FA5}">
                      <a16:colId xmlns:a16="http://schemas.microsoft.com/office/drawing/2014/main" val="1017078310"/>
                    </a:ext>
                  </a:extLst>
                </a:gridCol>
              </a:tblGrid>
              <a:tr h="760497">
                <a:tc>
                  <a:txBody>
                    <a:bodyPr/>
                    <a:lstStyle/>
                    <a:p>
                      <a:r>
                        <a:rPr lang="en-GB" dirty="0" smtClean="0"/>
                        <a:t>10s</a:t>
                      </a:r>
                      <a:endParaRPr lang="en-GB" dirty="0"/>
                    </a:p>
                  </a:txBody>
                  <a:tcPr/>
                </a:tc>
                <a:tc>
                  <a:txBody>
                    <a:bodyPr/>
                    <a:lstStyle/>
                    <a:p>
                      <a:r>
                        <a:rPr lang="en-GB" dirty="0" smtClean="0"/>
                        <a:t>1s</a:t>
                      </a:r>
                      <a:endParaRPr lang="en-GB" dirty="0"/>
                    </a:p>
                  </a:txBody>
                  <a:tcPr/>
                </a:tc>
                <a:tc>
                  <a:txBody>
                    <a:bodyPr/>
                    <a:lstStyle/>
                    <a:p>
                      <a:r>
                        <a:rPr lang="en-GB" dirty="0" smtClean="0"/>
                        <a:t>10ths</a:t>
                      </a:r>
                      <a:endParaRPr lang="en-GB" dirty="0"/>
                    </a:p>
                  </a:txBody>
                  <a:tcPr/>
                </a:tc>
                <a:tc>
                  <a:txBody>
                    <a:bodyPr/>
                    <a:lstStyle/>
                    <a:p>
                      <a:r>
                        <a:rPr lang="en-GB" dirty="0" smtClean="0"/>
                        <a:t>100ths</a:t>
                      </a:r>
                      <a:endParaRPr lang="en-GB" dirty="0"/>
                    </a:p>
                  </a:txBody>
                  <a:tcPr/>
                </a:tc>
                <a:extLst>
                  <a:ext uri="{0D108BD9-81ED-4DB2-BD59-A6C34878D82A}">
                    <a16:rowId xmlns:a16="http://schemas.microsoft.com/office/drawing/2014/main" val="2068228334"/>
                  </a:ext>
                </a:extLst>
              </a:tr>
              <a:tr h="2244907">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451966756"/>
                  </a:ext>
                </a:extLst>
              </a:tr>
            </a:tbl>
          </a:graphicData>
        </a:graphic>
      </p:graphicFrame>
      <p:sp>
        <p:nvSpPr>
          <p:cNvPr id="10" name="Oval 9"/>
          <p:cNvSpPr/>
          <p:nvPr/>
        </p:nvSpPr>
        <p:spPr>
          <a:xfrm>
            <a:off x="5907466" y="1969433"/>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Oval 18"/>
          <p:cNvSpPr/>
          <p:nvPr/>
        </p:nvSpPr>
        <p:spPr>
          <a:xfrm>
            <a:off x="5898501" y="4213411"/>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TextBox 11"/>
          <p:cNvSpPr txBox="1"/>
          <p:nvPr/>
        </p:nvSpPr>
        <p:spPr>
          <a:xfrm>
            <a:off x="4836802" y="3090088"/>
            <a:ext cx="878541" cy="1446550"/>
          </a:xfrm>
          <a:prstGeom prst="rect">
            <a:avLst/>
          </a:prstGeom>
          <a:noFill/>
        </p:spPr>
        <p:txBody>
          <a:bodyPr wrap="square" rtlCol="0">
            <a:spAutoFit/>
          </a:bodyPr>
          <a:lstStyle/>
          <a:p>
            <a:r>
              <a:rPr lang="en-GB" sz="8800" dirty="0" smtClean="0"/>
              <a:t>2</a:t>
            </a:r>
            <a:endParaRPr lang="en-GB" sz="8800" dirty="0"/>
          </a:p>
        </p:txBody>
      </p:sp>
    </p:spTree>
    <p:extLst>
      <p:ext uri="{BB962C8B-B14F-4D97-AF65-F5344CB8AC3E}">
        <p14:creationId xmlns:p14="http://schemas.microsoft.com/office/powerpoint/2010/main" val="3658025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369332"/>
          </a:xfrm>
          <a:prstGeom prst="rect">
            <a:avLst/>
          </a:prstGeom>
          <a:noFill/>
        </p:spPr>
        <p:txBody>
          <a:bodyPr wrap="square" rtlCol="0">
            <a:spAutoFit/>
          </a:bodyPr>
          <a:lstStyle/>
          <a:p>
            <a:r>
              <a:rPr lang="en-GB" dirty="0" smtClean="0"/>
              <a:t>Now we’re going to divide it by 10 by moving the digit one space to the right…</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95598155"/>
              </p:ext>
            </p:extLst>
          </p:nvPr>
        </p:nvGraphicFramePr>
        <p:xfrm>
          <a:off x="2201178" y="1531234"/>
          <a:ext cx="7028331" cy="3005404"/>
        </p:xfrm>
        <a:graphic>
          <a:graphicData uri="http://schemas.openxmlformats.org/drawingml/2006/table">
            <a:tbl>
              <a:tblPr firstRow="1" bandRow="1">
                <a:tableStyleId>{5940675A-B579-460E-94D1-54222C63F5DA}</a:tableStyleId>
              </a:tblPr>
              <a:tblGrid>
                <a:gridCol w="1976375">
                  <a:extLst>
                    <a:ext uri="{9D8B030D-6E8A-4147-A177-3AD203B41FA5}">
                      <a16:colId xmlns:a16="http://schemas.microsoft.com/office/drawing/2014/main" val="2930741681"/>
                    </a:ext>
                  </a:extLst>
                </a:gridCol>
                <a:gridCol w="1792941">
                  <a:extLst>
                    <a:ext uri="{9D8B030D-6E8A-4147-A177-3AD203B41FA5}">
                      <a16:colId xmlns:a16="http://schemas.microsoft.com/office/drawing/2014/main" val="2867403163"/>
                    </a:ext>
                  </a:extLst>
                </a:gridCol>
                <a:gridCol w="1595718">
                  <a:extLst>
                    <a:ext uri="{9D8B030D-6E8A-4147-A177-3AD203B41FA5}">
                      <a16:colId xmlns:a16="http://schemas.microsoft.com/office/drawing/2014/main" val="4258210404"/>
                    </a:ext>
                  </a:extLst>
                </a:gridCol>
                <a:gridCol w="1663297">
                  <a:extLst>
                    <a:ext uri="{9D8B030D-6E8A-4147-A177-3AD203B41FA5}">
                      <a16:colId xmlns:a16="http://schemas.microsoft.com/office/drawing/2014/main" val="1017078310"/>
                    </a:ext>
                  </a:extLst>
                </a:gridCol>
              </a:tblGrid>
              <a:tr h="760497">
                <a:tc>
                  <a:txBody>
                    <a:bodyPr/>
                    <a:lstStyle/>
                    <a:p>
                      <a:r>
                        <a:rPr lang="en-GB" dirty="0" smtClean="0"/>
                        <a:t>10s</a:t>
                      </a:r>
                      <a:endParaRPr lang="en-GB" dirty="0"/>
                    </a:p>
                  </a:txBody>
                  <a:tcPr/>
                </a:tc>
                <a:tc>
                  <a:txBody>
                    <a:bodyPr/>
                    <a:lstStyle/>
                    <a:p>
                      <a:r>
                        <a:rPr lang="en-GB" dirty="0" smtClean="0"/>
                        <a:t>1s</a:t>
                      </a:r>
                      <a:endParaRPr lang="en-GB" dirty="0"/>
                    </a:p>
                  </a:txBody>
                  <a:tcPr/>
                </a:tc>
                <a:tc>
                  <a:txBody>
                    <a:bodyPr/>
                    <a:lstStyle/>
                    <a:p>
                      <a:r>
                        <a:rPr lang="en-GB" dirty="0" smtClean="0"/>
                        <a:t>10ths</a:t>
                      </a:r>
                      <a:endParaRPr lang="en-GB" dirty="0"/>
                    </a:p>
                  </a:txBody>
                  <a:tcPr/>
                </a:tc>
                <a:tc>
                  <a:txBody>
                    <a:bodyPr/>
                    <a:lstStyle/>
                    <a:p>
                      <a:r>
                        <a:rPr lang="en-GB" dirty="0" smtClean="0"/>
                        <a:t>100ths</a:t>
                      </a:r>
                      <a:endParaRPr lang="en-GB" dirty="0"/>
                    </a:p>
                  </a:txBody>
                  <a:tcPr/>
                </a:tc>
                <a:extLst>
                  <a:ext uri="{0D108BD9-81ED-4DB2-BD59-A6C34878D82A}">
                    <a16:rowId xmlns:a16="http://schemas.microsoft.com/office/drawing/2014/main" val="2068228334"/>
                  </a:ext>
                </a:extLst>
              </a:tr>
              <a:tr h="2244907">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451966756"/>
                  </a:ext>
                </a:extLst>
              </a:tr>
            </a:tbl>
          </a:graphicData>
        </a:graphic>
      </p:graphicFrame>
      <p:sp>
        <p:nvSpPr>
          <p:cNvPr id="10" name="Oval 9"/>
          <p:cNvSpPr/>
          <p:nvPr/>
        </p:nvSpPr>
        <p:spPr>
          <a:xfrm>
            <a:off x="5907466" y="1969433"/>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Oval 18"/>
          <p:cNvSpPr/>
          <p:nvPr/>
        </p:nvSpPr>
        <p:spPr>
          <a:xfrm>
            <a:off x="5898501" y="4213411"/>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TextBox 11"/>
          <p:cNvSpPr txBox="1"/>
          <p:nvPr/>
        </p:nvSpPr>
        <p:spPr>
          <a:xfrm>
            <a:off x="4836802" y="3090088"/>
            <a:ext cx="878541" cy="1446550"/>
          </a:xfrm>
          <a:prstGeom prst="rect">
            <a:avLst/>
          </a:prstGeom>
          <a:noFill/>
        </p:spPr>
        <p:txBody>
          <a:bodyPr wrap="square" rtlCol="0">
            <a:spAutoFit/>
          </a:bodyPr>
          <a:lstStyle/>
          <a:p>
            <a:r>
              <a:rPr lang="en-GB" sz="8800" dirty="0" smtClean="0"/>
              <a:t>2</a:t>
            </a:r>
            <a:endParaRPr lang="en-GB" sz="8800" dirty="0"/>
          </a:p>
        </p:txBody>
      </p:sp>
      <p:sp>
        <p:nvSpPr>
          <p:cNvPr id="4" name="TextBox 3"/>
          <p:cNvSpPr txBox="1"/>
          <p:nvPr/>
        </p:nvSpPr>
        <p:spPr>
          <a:xfrm>
            <a:off x="4101697" y="4803317"/>
            <a:ext cx="5127812" cy="369332"/>
          </a:xfrm>
          <a:prstGeom prst="rect">
            <a:avLst/>
          </a:prstGeom>
          <a:noFill/>
        </p:spPr>
        <p:txBody>
          <a:bodyPr wrap="square" rtlCol="0">
            <a:spAutoFit/>
          </a:bodyPr>
          <a:lstStyle/>
          <a:p>
            <a:r>
              <a:rPr lang="en-GB" dirty="0" smtClean="0"/>
              <a:t>Can you spot the mistake? </a:t>
            </a:r>
            <a:endParaRPr lang="en-GB" dirty="0"/>
          </a:p>
        </p:txBody>
      </p:sp>
      <p:sp>
        <p:nvSpPr>
          <p:cNvPr id="9" name="TextBox 8"/>
          <p:cNvSpPr txBox="1"/>
          <p:nvPr/>
        </p:nvSpPr>
        <p:spPr>
          <a:xfrm>
            <a:off x="4101697" y="4704048"/>
            <a:ext cx="5127812" cy="646331"/>
          </a:xfrm>
          <a:prstGeom prst="rect">
            <a:avLst/>
          </a:prstGeom>
          <a:noFill/>
        </p:spPr>
        <p:txBody>
          <a:bodyPr wrap="square" rtlCol="0">
            <a:spAutoFit/>
          </a:bodyPr>
          <a:lstStyle/>
          <a:p>
            <a:r>
              <a:rPr lang="en-GB" dirty="0" smtClean="0"/>
              <a:t>That’s right! You can never have an empty ones column, so we have to fill it up with a zero! </a:t>
            </a:r>
            <a:endParaRPr lang="en-GB" dirty="0"/>
          </a:p>
        </p:txBody>
      </p:sp>
      <p:sp>
        <p:nvSpPr>
          <p:cNvPr id="11" name="TextBox 10"/>
          <p:cNvSpPr txBox="1"/>
          <p:nvPr/>
        </p:nvSpPr>
        <p:spPr>
          <a:xfrm>
            <a:off x="4460285" y="4885246"/>
            <a:ext cx="5127812" cy="369332"/>
          </a:xfrm>
          <a:prstGeom prst="rect">
            <a:avLst/>
          </a:prstGeom>
          <a:noFill/>
        </p:spPr>
        <p:txBody>
          <a:bodyPr wrap="square" rtlCol="0">
            <a:spAutoFit/>
          </a:bodyPr>
          <a:lstStyle/>
          <a:p>
            <a:r>
              <a:rPr lang="en-GB" dirty="0" smtClean="0"/>
              <a:t>So the answer is 0.2</a:t>
            </a:r>
            <a:endParaRPr lang="en-GB" dirty="0"/>
          </a:p>
        </p:txBody>
      </p:sp>
      <p:sp>
        <p:nvSpPr>
          <p:cNvPr id="5" name="TextBox 4"/>
          <p:cNvSpPr txBox="1"/>
          <p:nvPr/>
        </p:nvSpPr>
        <p:spPr>
          <a:xfrm>
            <a:off x="4836802" y="3109496"/>
            <a:ext cx="1039906" cy="1446550"/>
          </a:xfrm>
          <a:prstGeom prst="rect">
            <a:avLst/>
          </a:prstGeom>
          <a:noFill/>
        </p:spPr>
        <p:txBody>
          <a:bodyPr wrap="square" rtlCol="0">
            <a:spAutoFit/>
          </a:bodyPr>
          <a:lstStyle/>
          <a:p>
            <a:r>
              <a:rPr lang="en-GB" sz="8800" dirty="0" smtClean="0"/>
              <a:t>0</a:t>
            </a:r>
            <a:endParaRPr lang="en-GB" sz="8800" dirty="0"/>
          </a:p>
        </p:txBody>
      </p:sp>
      <p:sp>
        <p:nvSpPr>
          <p:cNvPr id="7" name="TextBox 6"/>
          <p:cNvSpPr txBox="1"/>
          <p:nvPr/>
        </p:nvSpPr>
        <p:spPr>
          <a:xfrm>
            <a:off x="2456329" y="5504329"/>
            <a:ext cx="7566212" cy="369332"/>
          </a:xfrm>
          <a:prstGeom prst="rect">
            <a:avLst/>
          </a:prstGeom>
          <a:noFill/>
        </p:spPr>
        <p:txBody>
          <a:bodyPr wrap="square" rtlCol="0">
            <a:spAutoFit/>
          </a:bodyPr>
          <a:lstStyle/>
          <a:p>
            <a:r>
              <a:rPr lang="en-GB" dirty="0" smtClean="0"/>
              <a:t>Let’s have another go…</a:t>
            </a:r>
            <a:endParaRPr lang="en-GB" dirty="0"/>
          </a:p>
        </p:txBody>
      </p:sp>
    </p:spTree>
    <p:extLst>
      <p:ext uri="{BB962C8B-B14F-4D97-AF65-F5344CB8AC3E}">
        <p14:creationId xmlns:p14="http://schemas.microsoft.com/office/powerpoint/2010/main" val="133324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2.29167E-6 1.48148E-6 L 0.12617 -0.00232 " pathEditMode="relative" rAng="0" ptsTypes="AA">
                                      <p:cBhvr>
                                        <p:cTn id="6" dur="2000" fill="hold"/>
                                        <p:tgtEl>
                                          <p:spTgt spid="12"/>
                                        </p:tgtEl>
                                        <p:attrNameLst>
                                          <p:attrName>ppt_x</p:attrName>
                                          <p:attrName>ppt_y</p:attrName>
                                        </p:attrNameLst>
                                      </p:cBhvr>
                                      <p:rCtr x="6302" y="-116"/>
                                    </p:animMotion>
                                  </p:childTnLst>
                                </p:cTn>
                              </p:par>
                            </p:childTnLst>
                          </p:cTn>
                        </p:par>
                        <p:par>
                          <p:cTn id="7" fill="hold">
                            <p:stCondLst>
                              <p:cond delay="2000"/>
                            </p:stCondLst>
                            <p:childTnLst>
                              <p:par>
                                <p:cTn id="8" presetID="1"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xit" presetSubtype="0" fill="hold" grpId="1" nodeType="afterEffect">
                                  <p:stCondLst>
                                    <p:cond delay="1500"/>
                                  </p:stCondLst>
                                  <p:childTnLst>
                                    <p:set>
                                      <p:cBhvr>
                                        <p:cTn id="12" dur="1" fill="hold">
                                          <p:stCondLst>
                                            <p:cond delay="0"/>
                                          </p:stCondLst>
                                        </p:cTn>
                                        <p:tgtEl>
                                          <p:spTgt spid="4"/>
                                        </p:tgtEl>
                                        <p:attrNameLst>
                                          <p:attrName>style.visibility</p:attrName>
                                        </p:attrNameLst>
                                      </p:cBhvr>
                                      <p:to>
                                        <p:strVal val="hidden"/>
                                      </p:to>
                                    </p:set>
                                  </p:childTnLst>
                                </p:cTn>
                              </p:par>
                            </p:childTnLst>
                          </p:cTn>
                        </p:par>
                        <p:par>
                          <p:cTn id="13" fill="hold">
                            <p:stCondLst>
                              <p:cond delay="3500"/>
                            </p:stCondLst>
                            <p:childTnLst>
                              <p:par>
                                <p:cTn id="14" presetID="1" presetClass="entr" presetSubtype="0" fill="hold" grpId="0" nodeType="afterEffect">
                                  <p:stCondLst>
                                    <p:cond delay="1000"/>
                                  </p:stCondLst>
                                  <p:childTnLst>
                                    <p:set>
                                      <p:cBhvr>
                                        <p:cTn id="15" dur="1" fill="hold">
                                          <p:stCondLst>
                                            <p:cond delay="0"/>
                                          </p:stCondLst>
                                        </p:cTn>
                                        <p:tgtEl>
                                          <p:spTgt spid="9"/>
                                        </p:tgtEl>
                                        <p:attrNameLst>
                                          <p:attrName>style.visibility</p:attrName>
                                        </p:attrNameLst>
                                      </p:cBhvr>
                                      <p:to>
                                        <p:strVal val="visible"/>
                                      </p:to>
                                    </p:set>
                                  </p:childTnLst>
                                </p:cTn>
                              </p:par>
                            </p:childTnLst>
                          </p:cTn>
                        </p:par>
                        <p:par>
                          <p:cTn id="16" fill="hold">
                            <p:stCondLst>
                              <p:cond delay="4500"/>
                            </p:stCondLst>
                            <p:childTnLst>
                              <p:par>
                                <p:cTn id="17" presetID="10" presetClass="entr" presetSubtype="0" fill="hold" grpId="0" nodeType="afterEffect">
                                  <p:stCondLst>
                                    <p:cond delay="200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par>
                          <p:cTn id="20" fill="hold">
                            <p:stCondLst>
                              <p:cond delay="7000"/>
                            </p:stCondLst>
                            <p:childTnLst>
                              <p:par>
                                <p:cTn id="21" presetID="53" presetClass="exit" presetSubtype="32" fill="hold" grpId="1" nodeType="afterEffect">
                                  <p:stCondLst>
                                    <p:cond delay="3000"/>
                                  </p:stCondLst>
                                  <p:childTnLst>
                                    <p:anim calcmode="lin" valueType="num">
                                      <p:cBhvr>
                                        <p:cTn id="22" dur="500"/>
                                        <p:tgtEl>
                                          <p:spTgt spid="9"/>
                                        </p:tgtEl>
                                        <p:attrNameLst>
                                          <p:attrName>ppt_w</p:attrName>
                                        </p:attrNameLst>
                                      </p:cBhvr>
                                      <p:tavLst>
                                        <p:tav tm="0">
                                          <p:val>
                                            <p:strVal val="ppt_w"/>
                                          </p:val>
                                        </p:tav>
                                        <p:tav tm="100000">
                                          <p:val>
                                            <p:fltVal val="0"/>
                                          </p:val>
                                        </p:tav>
                                      </p:tavLst>
                                    </p:anim>
                                    <p:anim calcmode="lin" valueType="num">
                                      <p:cBhvr>
                                        <p:cTn id="23" dur="500"/>
                                        <p:tgtEl>
                                          <p:spTgt spid="9"/>
                                        </p:tgtEl>
                                        <p:attrNameLst>
                                          <p:attrName>ppt_h</p:attrName>
                                        </p:attrNameLst>
                                      </p:cBhvr>
                                      <p:tavLst>
                                        <p:tav tm="0">
                                          <p:val>
                                            <p:strVal val="ppt_h"/>
                                          </p:val>
                                        </p:tav>
                                        <p:tav tm="100000">
                                          <p:val>
                                            <p:fltVal val="0"/>
                                          </p:val>
                                        </p:tav>
                                      </p:tavLst>
                                    </p:anim>
                                    <p:animEffect transition="out" filter="fade">
                                      <p:cBhvr>
                                        <p:cTn id="24" dur="500"/>
                                        <p:tgtEl>
                                          <p:spTgt spid="9"/>
                                        </p:tgtEl>
                                      </p:cBhvr>
                                    </p:animEffect>
                                    <p:set>
                                      <p:cBhvr>
                                        <p:cTn id="25" dur="1" fill="hold">
                                          <p:stCondLst>
                                            <p:cond delay="499"/>
                                          </p:stCondLst>
                                        </p:cTn>
                                        <p:tgtEl>
                                          <p:spTgt spid="9"/>
                                        </p:tgtEl>
                                        <p:attrNameLst>
                                          <p:attrName>style.visibility</p:attrName>
                                        </p:attrNameLst>
                                      </p:cBhvr>
                                      <p:to>
                                        <p:strVal val="hidden"/>
                                      </p:to>
                                    </p:set>
                                  </p:childTnLst>
                                </p:cTn>
                              </p:par>
                            </p:childTnLst>
                          </p:cTn>
                        </p:par>
                        <p:par>
                          <p:cTn id="26" fill="hold">
                            <p:stCondLst>
                              <p:cond delay="10500"/>
                            </p:stCondLst>
                            <p:childTnLst>
                              <p:par>
                                <p:cTn id="27" presetID="53" presetClass="entr" presetSubtype="16" fill="hold" grpId="0" nodeType="afterEffect">
                                  <p:stCondLst>
                                    <p:cond delay="50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fltVal val="0"/>
                                          </p:val>
                                        </p:tav>
                                        <p:tav tm="100000">
                                          <p:val>
                                            <p:strVal val="#ppt_w"/>
                                          </p:val>
                                        </p:tav>
                                      </p:tavLst>
                                    </p:anim>
                                    <p:anim calcmode="lin" valueType="num">
                                      <p:cBhvr>
                                        <p:cTn id="30" dur="500" fill="hold"/>
                                        <p:tgtEl>
                                          <p:spTgt spid="11"/>
                                        </p:tgtEl>
                                        <p:attrNameLst>
                                          <p:attrName>ppt_h</p:attrName>
                                        </p:attrNameLst>
                                      </p:cBhvr>
                                      <p:tavLst>
                                        <p:tav tm="0">
                                          <p:val>
                                            <p:fltVal val="0"/>
                                          </p:val>
                                        </p:tav>
                                        <p:tav tm="100000">
                                          <p:val>
                                            <p:strVal val="#ppt_h"/>
                                          </p:val>
                                        </p:tav>
                                      </p:tavLst>
                                    </p:anim>
                                    <p:animEffect transition="in" filter="fade">
                                      <p:cBhvr>
                                        <p:cTn id="31" dur="500"/>
                                        <p:tgtEl>
                                          <p:spTgt spid="11"/>
                                        </p:tgtEl>
                                      </p:cBhvr>
                                    </p:animEffect>
                                  </p:childTnLst>
                                </p:cTn>
                              </p:par>
                            </p:childTnLst>
                          </p:cTn>
                        </p:par>
                        <p:par>
                          <p:cTn id="32" fill="hold">
                            <p:stCondLst>
                              <p:cond delay="11500"/>
                            </p:stCondLst>
                            <p:childTnLst>
                              <p:par>
                                <p:cTn id="33" presetID="2" presetClass="entr" presetSubtype="4" fill="hold" grpId="0" nodeType="afterEffect">
                                  <p:stCondLst>
                                    <p:cond delay="50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 grpId="0"/>
      <p:bldP spid="4" grpId="1"/>
      <p:bldP spid="9" grpId="0"/>
      <p:bldP spid="9" grpId="1"/>
      <p:bldP spid="11"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369332"/>
          </a:xfrm>
          <a:prstGeom prst="rect">
            <a:avLst/>
          </a:prstGeom>
          <a:noFill/>
        </p:spPr>
        <p:txBody>
          <a:bodyPr wrap="square" rtlCol="0">
            <a:spAutoFit/>
          </a:bodyPr>
          <a:lstStyle/>
          <a:p>
            <a:r>
              <a:rPr lang="en-GB" dirty="0" smtClean="0"/>
              <a:t>We’re going to do the same thing again but with the number 3.</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95598155"/>
              </p:ext>
            </p:extLst>
          </p:nvPr>
        </p:nvGraphicFramePr>
        <p:xfrm>
          <a:off x="2201178" y="1531234"/>
          <a:ext cx="7028331" cy="3005404"/>
        </p:xfrm>
        <a:graphic>
          <a:graphicData uri="http://schemas.openxmlformats.org/drawingml/2006/table">
            <a:tbl>
              <a:tblPr firstRow="1" bandRow="1">
                <a:tableStyleId>{5940675A-B579-460E-94D1-54222C63F5DA}</a:tableStyleId>
              </a:tblPr>
              <a:tblGrid>
                <a:gridCol w="1976375">
                  <a:extLst>
                    <a:ext uri="{9D8B030D-6E8A-4147-A177-3AD203B41FA5}">
                      <a16:colId xmlns:a16="http://schemas.microsoft.com/office/drawing/2014/main" val="2930741681"/>
                    </a:ext>
                  </a:extLst>
                </a:gridCol>
                <a:gridCol w="1792941">
                  <a:extLst>
                    <a:ext uri="{9D8B030D-6E8A-4147-A177-3AD203B41FA5}">
                      <a16:colId xmlns:a16="http://schemas.microsoft.com/office/drawing/2014/main" val="2867403163"/>
                    </a:ext>
                  </a:extLst>
                </a:gridCol>
                <a:gridCol w="1595718">
                  <a:extLst>
                    <a:ext uri="{9D8B030D-6E8A-4147-A177-3AD203B41FA5}">
                      <a16:colId xmlns:a16="http://schemas.microsoft.com/office/drawing/2014/main" val="4258210404"/>
                    </a:ext>
                  </a:extLst>
                </a:gridCol>
                <a:gridCol w="1663297">
                  <a:extLst>
                    <a:ext uri="{9D8B030D-6E8A-4147-A177-3AD203B41FA5}">
                      <a16:colId xmlns:a16="http://schemas.microsoft.com/office/drawing/2014/main" val="1017078310"/>
                    </a:ext>
                  </a:extLst>
                </a:gridCol>
              </a:tblGrid>
              <a:tr h="760497">
                <a:tc>
                  <a:txBody>
                    <a:bodyPr/>
                    <a:lstStyle/>
                    <a:p>
                      <a:r>
                        <a:rPr lang="en-GB" dirty="0" smtClean="0"/>
                        <a:t>10s</a:t>
                      </a:r>
                      <a:endParaRPr lang="en-GB" dirty="0"/>
                    </a:p>
                  </a:txBody>
                  <a:tcPr/>
                </a:tc>
                <a:tc>
                  <a:txBody>
                    <a:bodyPr/>
                    <a:lstStyle/>
                    <a:p>
                      <a:r>
                        <a:rPr lang="en-GB" dirty="0" smtClean="0"/>
                        <a:t>1s</a:t>
                      </a:r>
                      <a:endParaRPr lang="en-GB" dirty="0"/>
                    </a:p>
                  </a:txBody>
                  <a:tcPr/>
                </a:tc>
                <a:tc>
                  <a:txBody>
                    <a:bodyPr/>
                    <a:lstStyle/>
                    <a:p>
                      <a:r>
                        <a:rPr lang="en-GB" dirty="0" smtClean="0"/>
                        <a:t>10ths</a:t>
                      </a:r>
                      <a:endParaRPr lang="en-GB" dirty="0"/>
                    </a:p>
                  </a:txBody>
                  <a:tcPr/>
                </a:tc>
                <a:tc>
                  <a:txBody>
                    <a:bodyPr/>
                    <a:lstStyle/>
                    <a:p>
                      <a:r>
                        <a:rPr lang="en-GB" dirty="0" smtClean="0"/>
                        <a:t>100ths</a:t>
                      </a:r>
                      <a:endParaRPr lang="en-GB" dirty="0"/>
                    </a:p>
                  </a:txBody>
                  <a:tcPr/>
                </a:tc>
                <a:extLst>
                  <a:ext uri="{0D108BD9-81ED-4DB2-BD59-A6C34878D82A}">
                    <a16:rowId xmlns:a16="http://schemas.microsoft.com/office/drawing/2014/main" val="2068228334"/>
                  </a:ext>
                </a:extLst>
              </a:tr>
              <a:tr h="2244907">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451966756"/>
                  </a:ext>
                </a:extLst>
              </a:tr>
            </a:tbl>
          </a:graphicData>
        </a:graphic>
      </p:graphicFrame>
      <p:sp>
        <p:nvSpPr>
          <p:cNvPr id="10" name="Oval 9"/>
          <p:cNvSpPr/>
          <p:nvPr/>
        </p:nvSpPr>
        <p:spPr>
          <a:xfrm>
            <a:off x="5907466" y="1969433"/>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Oval 18"/>
          <p:cNvSpPr/>
          <p:nvPr/>
        </p:nvSpPr>
        <p:spPr>
          <a:xfrm>
            <a:off x="5898501" y="4213411"/>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TextBox 11"/>
          <p:cNvSpPr txBox="1"/>
          <p:nvPr/>
        </p:nvSpPr>
        <p:spPr>
          <a:xfrm>
            <a:off x="4836802" y="3090088"/>
            <a:ext cx="878541" cy="1446550"/>
          </a:xfrm>
          <a:prstGeom prst="rect">
            <a:avLst/>
          </a:prstGeom>
          <a:noFill/>
        </p:spPr>
        <p:txBody>
          <a:bodyPr wrap="square" rtlCol="0">
            <a:spAutoFit/>
          </a:bodyPr>
          <a:lstStyle/>
          <a:p>
            <a:r>
              <a:rPr lang="en-GB" sz="8800" dirty="0"/>
              <a:t>3</a:t>
            </a:r>
            <a:endParaRPr lang="en-GB" sz="8800" dirty="0"/>
          </a:p>
        </p:txBody>
      </p:sp>
      <p:sp>
        <p:nvSpPr>
          <p:cNvPr id="8" name="TextBox 7"/>
          <p:cNvSpPr txBox="1"/>
          <p:nvPr/>
        </p:nvSpPr>
        <p:spPr>
          <a:xfrm>
            <a:off x="1183203" y="4920552"/>
            <a:ext cx="10283483" cy="369332"/>
          </a:xfrm>
          <a:prstGeom prst="rect">
            <a:avLst/>
          </a:prstGeom>
          <a:noFill/>
        </p:spPr>
        <p:txBody>
          <a:bodyPr wrap="square" rtlCol="0">
            <a:spAutoFit/>
          </a:bodyPr>
          <a:lstStyle/>
          <a:p>
            <a:r>
              <a:rPr lang="en-GB" dirty="0" smtClean="0"/>
              <a:t>Try to do it on your own whiteboard first before you check the answer on the next slide. </a:t>
            </a:r>
            <a:endParaRPr lang="en-GB" dirty="0"/>
          </a:p>
        </p:txBody>
      </p:sp>
    </p:spTree>
    <p:extLst>
      <p:ext uri="{BB962C8B-B14F-4D97-AF65-F5344CB8AC3E}">
        <p14:creationId xmlns:p14="http://schemas.microsoft.com/office/powerpoint/2010/main" val="4177312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369332"/>
          </a:xfrm>
          <a:prstGeom prst="rect">
            <a:avLst/>
          </a:prstGeom>
          <a:noFill/>
        </p:spPr>
        <p:txBody>
          <a:bodyPr wrap="square" rtlCol="0">
            <a:spAutoFit/>
          </a:bodyPr>
          <a:lstStyle/>
          <a:p>
            <a:r>
              <a:rPr lang="en-GB" dirty="0" smtClean="0"/>
              <a:t>Now we’re going to divide it by 10 by moving the digit one space to the right…</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95598155"/>
              </p:ext>
            </p:extLst>
          </p:nvPr>
        </p:nvGraphicFramePr>
        <p:xfrm>
          <a:off x="2201178" y="1531234"/>
          <a:ext cx="7028331" cy="3005404"/>
        </p:xfrm>
        <a:graphic>
          <a:graphicData uri="http://schemas.openxmlformats.org/drawingml/2006/table">
            <a:tbl>
              <a:tblPr firstRow="1" bandRow="1">
                <a:tableStyleId>{5940675A-B579-460E-94D1-54222C63F5DA}</a:tableStyleId>
              </a:tblPr>
              <a:tblGrid>
                <a:gridCol w="1976375">
                  <a:extLst>
                    <a:ext uri="{9D8B030D-6E8A-4147-A177-3AD203B41FA5}">
                      <a16:colId xmlns:a16="http://schemas.microsoft.com/office/drawing/2014/main" val="2930741681"/>
                    </a:ext>
                  </a:extLst>
                </a:gridCol>
                <a:gridCol w="1792941">
                  <a:extLst>
                    <a:ext uri="{9D8B030D-6E8A-4147-A177-3AD203B41FA5}">
                      <a16:colId xmlns:a16="http://schemas.microsoft.com/office/drawing/2014/main" val="2867403163"/>
                    </a:ext>
                  </a:extLst>
                </a:gridCol>
                <a:gridCol w="1595718">
                  <a:extLst>
                    <a:ext uri="{9D8B030D-6E8A-4147-A177-3AD203B41FA5}">
                      <a16:colId xmlns:a16="http://schemas.microsoft.com/office/drawing/2014/main" val="4258210404"/>
                    </a:ext>
                  </a:extLst>
                </a:gridCol>
                <a:gridCol w="1663297">
                  <a:extLst>
                    <a:ext uri="{9D8B030D-6E8A-4147-A177-3AD203B41FA5}">
                      <a16:colId xmlns:a16="http://schemas.microsoft.com/office/drawing/2014/main" val="1017078310"/>
                    </a:ext>
                  </a:extLst>
                </a:gridCol>
              </a:tblGrid>
              <a:tr h="760497">
                <a:tc>
                  <a:txBody>
                    <a:bodyPr/>
                    <a:lstStyle/>
                    <a:p>
                      <a:r>
                        <a:rPr lang="en-GB" dirty="0" smtClean="0"/>
                        <a:t>10s</a:t>
                      </a:r>
                      <a:endParaRPr lang="en-GB" dirty="0"/>
                    </a:p>
                  </a:txBody>
                  <a:tcPr/>
                </a:tc>
                <a:tc>
                  <a:txBody>
                    <a:bodyPr/>
                    <a:lstStyle/>
                    <a:p>
                      <a:r>
                        <a:rPr lang="en-GB" dirty="0" smtClean="0"/>
                        <a:t>1s</a:t>
                      </a:r>
                      <a:endParaRPr lang="en-GB" dirty="0"/>
                    </a:p>
                  </a:txBody>
                  <a:tcPr/>
                </a:tc>
                <a:tc>
                  <a:txBody>
                    <a:bodyPr/>
                    <a:lstStyle/>
                    <a:p>
                      <a:r>
                        <a:rPr lang="en-GB" dirty="0" smtClean="0"/>
                        <a:t>10ths</a:t>
                      </a:r>
                      <a:endParaRPr lang="en-GB" dirty="0"/>
                    </a:p>
                  </a:txBody>
                  <a:tcPr/>
                </a:tc>
                <a:tc>
                  <a:txBody>
                    <a:bodyPr/>
                    <a:lstStyle/>
                    <a:p>
                      <a:r>
                        <a:rPr lang="en-GB" dirty="0" smtClean="0"/>
                        <a:t>100ths</a:t>
                      </a:r>
                      <a:endParaRPr lang="en-GB" dirty="0"/>
                    </a:p>
                  </a:txBody>
                  <a:tcPr/>
                </a:tc>
                <a:extLst>
                  <a:ext uri="{0D108BD9-81ED-4DB2-BD59-A6C34878D82A}">
                    <a16:rowId xmlns:a16="http://schemas.microsoft.com/office/drawing/2014/main" val="2068228334"/>
                  </a:ext>
                </a:extLst>
              </a:tr>
              <a:tr h="2244907">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451966756"/>
                  </a:ext>
                </a:extLst>
              </a:tr>
            </a:tbl>
          </a:graphicData>
        </a:graphic>
      </p:graphicFrame>
      <p:sp>
        <p:nvSpPr>
          <p:cNvPr id="10" name="Oval 9"/>
          <p:cNvSpPr/>
          <p:nvPr/>
        </p:nvSpPr>
        <p:spPr>
          <a:xfrm>
            <a:off x="5907466" y="1969433"/>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Oval 18"/>
          <p:cNvSpPr/>
          <p:nvPr/>
        </p:nvSpPr>
        <p:spPr>
          <a:xfrm>
            <a:off x="5898501" y="4213411"/>
            <a:ext cx="233082" cy="26894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TextBox 11"/>
          <p:cNvSpPr txBox="1"/>
          <p:nvPr/>
        </p:nvSpPr>
        <p:spPr>
          <a:xfrm>
            <a:off x="4836802" y="3090088"/>
            <a:ext cx="878541" cy="1446550"/>
          </a:xfrm>
          <a:prstGeom prst="rect">
            <a:avLst/>
          </a:prstGeom>
          <a:noFill/>
        </p:spPr>
        <p:txBody>
          <a:bodyPr wrap="square" rtlCol="0">
            <a:spAutoFit/>
          </a:bodyPr>
          <a:lstStyle/>
          <a:p>
            <a:r>
              <a:rPr lang="en-GB" sz="8800" dirty="0"/>
              <a:t>3</a:t>
            </a:r>
            <a:endParaRPr lang="en-GB" sz="8800" dirty="0"/>
          </a:p>
        </p:txBody>
      </p:sp>
      <p:sp>
        <p:nvSpPr>
          <p:cNvPr id="4" name="TextBox 3"/>
          <p:cNvSpPr txBox="1"/>
          <p:nvPr/>
        </p:nvSpPr>
        <p:spPr>
          <a:xfrm>
            <a:off x="4101697" y="4803317"/>
            <a:ext cx="5127812" cy="369332"/>
          </a:xfrm>
          <a:prstGeom prst="rect">
            <a:avLst/>
          </a:prstGeom>
          <a:noFill/>
        </p:spPr>
        <p:txBody>
          <a:bodyPr wrap="square" rtlCol="0">
            <a:spAutoFit/>
          </a:bodyPr>
          <a:lstStyle/>
          <a:p>
            <a:r>
              <a:rPr lang="en-GB" dirty="0" smtClean="0"/>
              <a:t>Can you spot the mistake? </a:t>
            </a:r>
            <a:endParaRPr lang="en-GB" dirty="0"/>
          </a:p>
        </p:txBody>
      </p:sp>
      <p:sp>
        <p:nvSpPr>
          <p:cNvPr id="9" name="TextBox 8"/>
          <p:cNvSpPr txBox="1"/>
          <p:nvPr/>
        </p:nvSpPr>
        <p:spPr>
          <a:xfrm>
            <a:off x="4101697" y="4704048"/>
            <a:ext cx="5127812" cy="646331"/>
          </a:xfrm>
          <a:prstGeom prst="rect">
            <a:avLst/>
          </a:prstGeom>
          <a:noFill/>
        </p:spPr>
        <p:txBody>
          <a:bodyPr wrap="square" rtlCol="0">
            <a:spAutoFit/>
          </a:bodyPr>
          <a:lstStyle/>
          <a:p>
            <a:r>
              <a:rPr lang="en-GB" dirty="0" smtClean="0"/>
              <a:t>That’s right! You can never have an empty ones column, so we have to fill it up with a zero! </a:t>
            </a:r>
            <a:endParaRPr lang="en-GB" dirty="0"/>
          </a:p>
        </p:txBody>
      </p:sp>
      <p:sp>
        <p:nvSpPr>
          <p:cNvPr id="11" name="TextBox 10"/>
          <p:cNvSpPr txBox="1"/>
          <p:nvPr/>
        </p:nvSpPr>
        <p:spPr>
          <a:xfrm>
            <a:off x="4424427" y="4902586"/>
            <a:ext cx="5127812" cy="369332"/>
          </a:xfrm>
          <a:prstGeom prst="rect">
            <a:avLst/>
          </a:prstGeom>
          <a:noFill/>
        </p:spPr>
        <p:txBody>
          <a:bodyPr wrap="square" rtlCol="0">
            <a:spAutoFit/>
          </a:bodyPr>
          <a:lstStyle/>
          <a:p>
            <a:r>
              <a:rPr lang="en-GB" dirty="0" smtClean="0"/>
              <a:t>So the answer is 0.3</a:t>
            </a:r>
            <a:endParaRPr lang="en-GB" dirty="0"/>
          </a:p>
        </p:txBody>
      </p:sp>
      <p:sp>
        <p:nvSpPr>
          <p:cNvPr id="5" name="TextBox 4"/>
          <p:cNvSpPr txBox="1"/>
          <p:nvPr/>
        </p:nvSpPr>
        <p:spPr>
          <a:xfrm>
            <a:off x="4836802" y="3092096"/>
            <a:ext cx="1039906" cy="1446550"/>
          </a:xfrm>
          <a:prstGeom prst="rect">
            <a:avLst/>
          </a:prstGeom>
          <a:noFill/>
        </p:spPr>
        <p:txBody>
          <a:bodyPr wrap="square" rtlCol="0">
            <a:spAutoFit/>
          </a:bodyPr>
          <a:lstStyle/>
          <a:p>
            <a:r>
              <a:rPr lang="en-GB" sz="8800" dirty="0" smtClean="0"/>
              <a:t>0</a:t>
            </a:r>
            <a:endParaRPr lang="en-GB" sz="8800" dirty="0"/>
          </a:p>
        </p:txBody>
      </p:sp>
      <p:sp>
        <p:nvSpPr>
          <p:cNvPr id="7" name="TextBox 6"/>
          <p:cNvSpPr txBox="1"/>
          <p:nvPr/>
        </p:nvSpPr>
        <p:spPr>
          <a:xfrm>
            <a:off x="2348477" y="5704991"/>
            <a:ext cx="7566212" cy="369332"/>
          </a:xfrm>
          <a:prstGeom prst="rect">
            <a:avLst/>
          </a:prstGeom>
          <a:noFill/>
        </p:spPr>
        <p:txBody>
          <a:bodyPr wrap="square" rtlCol="0">
            <a:spAutoFit/>
          </a:bodyPr>
          <a:lstStyle/>
          <a:p>
            <a:r>
              <a:rPr lang="en-GB" dirty="0" smtClean="0"/>
              <a:t>Let’s have another go…</a:t>
            </a:r>
            <a:endParaRPr lang="en-GB" dirty="0"/>
          </a:p>
        </p:txBody>
      </p:sp>
    </p:spTree>
    <p:extLst>
      <p:ext uri="{BB962C8B-B14F-4D97-AF65-F5344CB8AC3E}">
        <p14:creationId xmlns:p14="http://schemas.microsoft.com/office/powerpoint/2010/main" val="298123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2.29167E-6 1.48148E-6 L 0.12617 -0.00232 " pathEditMode="relative" rAng="0" ptsTypes="AA">
                                      <p:cBhvr>
                                        <p:cTn id="6" dur="2000" fill="hold"/>
                                        <p:tgtEl>
                                          <p:spTgt spid="12"/>
                                        </p:tgtEl>
                                        <p:attrNameLst>
                                          <p:attrName>ppt_x</p:attrName>
                                          <p:attrName>ppt_y</p:attrName>
                                        </p:attrNameLst>
                                      </p:cBhvr>
                                      <p:rCtr x="6302" y="-116"/>
                                    </p:animMotion>
                                  </p:childTnLst>
                                </p:cTn>
                              </p:par>
                            </p:childTnLst>
                          </p:cTn>
                        </p:par>
                        <p:par>
                          <p:cTn id="7" fill="hold">
                            <p:stCondLst>
                              <p:cond delay="2000"/>
                            </p:stCondLst>
                            <p:childTnLst>
                              <p:par>
                                <p:cTn id="8" presetID="1"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xit" presetSubtype="0" fill="hold" grpId="1" nodeType="afterEffect">
                                  <p:stCondLst>
                                    <p:cond delay="1500"/>
                                  </p:stCondLst>
                                  <p:childTnLst>
                                    <p:set>
                                      <p:cBhvr>
                                        <p:cTn id="12" dur="1" fill="hold">
                                          <p:stCondLst>
                                            <p:cond delay="0"/>
                                          </p:stCondLst>
                                        </p:cTn>
                                        <p:tgtEl>
                                          <p:spTgt spid="4"/>
                                        </p:tgtEl>
                                        <p:attrNameLst>
                                          <p:attrName>style.visibility</p:attrName>
                                        </p:attrNameLst>
                                      </p:cBhvr>
                                      <p:to>
                                        <p:strVal val="hidden"/>
                                      </p:to>
                                    </p:set>
                                  </p:childTnLst>
                                </p:cTn>
                              </p:par>
                            </p:childTnLst>
                          </p:cTn>
                        </p:par>
                        <p:par>
                          <p:cTn id="13" fill="hold">
                            <p:stCondLst>
                              <p:cond delay="3500"/>
                            </p:stCondLst>
                            <p:childTnLst>
                              <p:par>
                                <p:cTn id="14" presetID="1" presetClass="entr" presetSubtype="0" fill="hold" grpId="0" nodeType="afterEffect">
                                  <p:stCondLst>
                                    <p:cond delay="1000"/>
                                  </p:stCondLst>
                                  <p:childTnLst>
                                    <p:set>
                                      <p:cBhvr>
                                        <p:cTn id="15" dur="1" fill="hold">
                                          <p:stCondLst>
                                            <p:cond delay="0"/>
                                          </p:stCondLst>
                                        </p:cTn>
                                        <p:tgtEl>
                                          <p:spTgt spid="9"/>
                                        </p:tgtEl>
                                        <p:attrNameLst>
                                          <p:attrName>style.visibility</p:attrName>
                                        </p:attrNameLst>
                                      </p:cBhvr>
                                      <p:to>
                                        <p:strVal val="visible"/>
                                      </p:to>
                                    </p:set>
                                  </p:childTnLst>
                                </p:cTn>
                              </p:par>
                            </p:childTnLst>
                          </p:cTn>
                        </p:par>
                        <p:par>
                          <p:cTn id="16" fill="hold">
                            <p:stCondLst>
                              <p:cond delay="4500"/>
                            </p:stCondLst>
                            <p:childTnLst>
                              <p:par>
                                <p:cTn id="17" presetID="10" presetClass="entr" presetSubtype="0" fill="hold" grpId="0" nodeType="afterEffect">
                                  <p:stCondLst>
                                    <p:cond delay="200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par>
                          <p:cTn id="20" fill="hold">
                            <p:stCondLst>
                              <p:cond delay="7000"/>
                            </p:stCondLst>
                            <p:childTnLst>
                              <p:par>
                                <p:cTn id="21" presetID="53" presetClass="exit" presetSubtype="32" fill="hold" grpId="1" nodeType="afterEffect">
                                  <p:stCondLst>
                                    <p:cond delay="3000"/>
                                  </p:stCondLst>
                                  <p:childTnLst>
                                    <p:anim calcmode="lin" valueType="num">
                                      <p:cBhvr>
                                        <p:cTn id="22" dur="500"/>
                                        <p:tgtEl>
                                          <p:spTgt spid="9"/>
                                        </p:tgtEl>
                                        <p:attrNameLst>
                                          <p:attrName>ppt_w</p:attrName>
                                        </p:attrNameLst>
                                      </p:cBhvr>
                                      <p:tavLst>
                                        <p:tav tm="0">
                                          <p:val>
                                            <p:strVal val="ppt_w"/>
                                          </p:val>
                                        </p:tav>
                                        <p:tav tm="100000">
                                          <p:val>
                                            <p:fltVal val="0"/>
                                          </p:val>
                                        </p:tav>
                                      </p:tavLst>
                                    </p:anim>
                                    <p:anim calcmode="lin" valueType="num">
                                      <p:cBhvr>
                                        <p:cTn id="23" dur="500"/>
                                        <p:tgtEl>
                                          <p:spTgt spid="9"/>
                                        </p:tgtEl>
                                        <p:attrNameLst>
                                          <p:attrName>ppt_h</p:attrName>
                                        </p:attrNameLst>
                                      </p:cBhvr>
                                      <p:tavLst>
                                        <p:tav tm="0">
                                          <p:val>
                                            <p:strVal val="ppt_h"/>
                                          </p:val>
                                        </p:tav>
                                        <p:tav tm="100000">
                                          <p:val>
                                            <p:fltVal val="0"/>
                                          </p:val>
                                        </p:tav>
                                      </p:tavLst>
                                    </p:anim>
                                    <p:animEffect transition="out" filter="fade">
                                      <p:cBhvr>
                                        <p:cTn id="24" dur="500"/>
                                        <p:tgtEl>
                                          <p:spTgt spid="9"/>
                                        </p:tgtEl>
                                      </p:cBhvr>
                                    </p:animEffect>
                                    <p:set>
                                      <p:cBhvr>
                                        <p:cTn id="25" dur="1" fill="hold">
                                          <p:stCondLst>
                                            <p:cond delay="499"/>
                                          </p:stCondLst>
                                        </p:cTn>
                                        <p:tgtEl>
                                          <p:spTgt spid="9"/>
                                        </p:tgtEl>
                                        <p:attrNameLst>
                                          <p:attrName>style.visibility</p:attrName>
                                        </p:attrNameLst>
                                      </p:cBhvr>
                                      <p:to>
                                        <p:strVal val="hidden"/>
                                      </p:to>
                                    </p:set>
                                  </p:childTnLst>
                                </p:cTn>
                              </p:par>
                            </p:childTnLst>
                          </p:cTn>
                        </p:par>
                        <p:par>
                          <p:cTn id="26" fill="hold">
                            <p:stCondLst>
                              <p:cond delay="10500"/>
                            </p:stCondLst>
                            <p:childTnLst>
                              <p:par>
                                <p:cTn id="27" presetID="53" presetClass="entr" presetSubtype="16" fill="hold" grpId="0" nodeType="afterEffect">
                                  <p:stCondLst>
                                    <p:cond delay="50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fltVal val="0"/>
                                          </p:val>
                                        </p:tav>
                                        <p:tav tm="100000">
                                          <p:val>
                                            <p:strVal val="#ppt_w"/>
                                          </p:val>
                                        </p:tav>
                                      </p:tavLst>
                                    </p:anim>
                                    <p:anim calcmode="lin" valueType="num">
                                      <p:cBhvr>
                                        <p:cTn id="30" dur="500" fill="hold"/>
                                        <p:tgtEl>
                                          <p:spTgt spid="11"/>
                                        </p:tgtEl>
                                        <p:attrNameLst>
                                          <p:attrName>ppt_h</p:attrName>
                                        </p:attrNameLst>
                                      </p:cBhvr>
                                      <p:tavLst>
                                        <p:tav tm="0">
                                          <p:val>
                                            <p:fltVal val="0"/>
                                          </p:val>
                                        </p:tav>
                                        <p:tav tm="100000">
                                          <p:val>
                                            <p:strVal val="#ppt_h"/>
                                          </p:val>
                                        </p:tav>
                                      </p:tavLst>
                                    </p:anim>
                                    <p:animEffect transition="in" filter="fade">
                                      <p:cBhvr>
                                        <p:cTn id="31" dur="500"/>
                                        <p:tgtEl>
                                          <p:spTgt spid="11"/>
                                        </p:tgtEl>
                                      </p:cBhvr>
                                    </p:animEffect>
                                  </p:childTnLst>
                                </p:cTn>
                              </p:par>
                            </p:childTnLst>
                          </p:cTn>
                        </p:par>
                        <p:par>
                          <p:cTn id="32" fill="hold">
                            <p:stCondLst>
                              <p:cond delay="11500"/>
                            </p:stCondLst>
                            <p:childTnLst>
                              <p:par>
                                <p:cTn id="33" presetID="2" presetClass="entr" presetSubtype="4" fill="hold" grpId="0" nodeType="afterEffect">
                                  <p:stCondLst>
                                    <p:cond delay="50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 grpId="0"/>
      <p:bldP spid="4" grpId="1"/>
      <p:bldP spid="9" grpId="0"/>
      <p:bldP spid="9" grpId="1"/>
      <p:bldP spid="11" grpId="0"/>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183340" y="788895"/>
            <a:ext cx="10345271" cy="1384995"/>
          </a:xfrm>
          <a:prstGeom prst="rect">
            <a:avLst/>
          </a:prstGeom>
          <a:noFill/>
        </p:spPr>
        <p:txBody>
          <a:bodyPr wrap="square" rtlCol="0">
            <a:spAutoFit/>
          </a:bodyPr>
          <a:lstStyle/>
          <a:p>
            <a:r>
              <a:rPr lang="en-GB" sz="2800" dirty="0" smtClean="0"/>
              <a:t>Now give these questions a go. Use your whiteboard to work them out if you need to and then write the answers in your maths book.  Once you’ve done all of them, click to reveal the answers. </a:t>
            </a:r>
          </a:p>
        </p:txBody>
      </p:sp>
      <p:sp>
        <p:nvSpPr>
          <p:cNvPr id="3" name="TextBox 2"/>
          <p:cNvSpPr txBox="1"/>
          <p:nvPr/>
        </p:nvSpPr>
        <p:spPr>
          <a:xfrm>
            <a:off x="1416423" y="2639228"/>
            <a:ext cx="2259106" cy="523220"/>
          </a:xfrm>
          <a:prstGeom prst="rect">
            <a:avLst/>
          </a:prstGeom>
          <a:noFill/>
        </p:spPr>
        <p:txBody>
          <a:bodyPr wrap="square" rtlCol="0">
            <a:spAutoFit/>
          </a:bodyPr>
          <a:lstStyle/>
          <a:p>
            <a:r>
              <a:rPr lang="en-GB" sz="2800" dirty="0" smtClean="0"/>
              <a:t>1) 4 ÷ 10 =  </a:t>
            </a:r>
            <a:endParaRPr lang="en-GB" sz="2800" dirty="0"/>
          </a:p>
        </p:txBody>
      </p:sp>
      <p:sp>
        <p:nvSpPr>
          <p:cNvPr id="5" name="TextBox 4"/>
          <p:cNvSpPr txBox="1"/>
          <p:nvPr/>
        </p:nvSpPr>
        <p:spPr>
          <a:xfrm>
            <a:off x="1416423" y="3283913"/>
            <a:ext cx="2259106" cy="523220"/>
          </a:xfrm>
          <a:prstGeom prst="rect">
            <a:avLst/>
          </a:prstGeom>
          <a:noFill/>
        </p:spPr>
        <p:txBody>
          <a:bodyPr wrap="square" rtlCol="0">
            <a:spAutoFit/>
          </a:bodyPr>
          <a:lstStyle/>
          <a:p>
            <a:r>
              <a:rPr lang="en-GB" sz="2800" dirty="0" smtClean="0"/>
              <a:t>2</a:t>
            </a:r>
            <a:r>
              <a:rPr lang="en-GB" sz="2800" dirty="0"/>
              <a:t>)</a:t>
            </a:r>
            <a:r>
              <a:rPr lang="en-GB" sz="2800" dirty="0" smtClean="0"/>
              <a:t> 5 ÷ 10 =  </a:t>
            </a:r>
            <a:endParaRPr lang="en-GB" sz="2800" dirty="0"/>
          </a:p>
        </p:txBody>
      </p:sp>
      <p:sp>
        <p:nvSpPr>
          <p:cNvPr id="6" name="TextBox 5"/>
          <p:cNvSpPr txBox="1"/>
          <p:nvPr/>
        </p:nvSpPr>
        <p:spPr>
          <a:xfrm>
            <a:off x="1416423" y="3928598"/>
            <a:ext cx="2259106" cy="523220"/>
          </a:xfrm>
          <a:prstGeom prst="rect">
            <a:avLst/>
          </a:prstGeom>
          <a:noFill/>
        </p:spPr>
        <p:txBody>
          <a:bodyPr wrap="square" rtlCol="0">
            <a:spAutoFit/>
          </a:bodyPr>
          <a:lstStyle/>
          <a:p>
            <a:r>
              <a:rPr lang="en-GB" sz="2800" dirty="0" smtClean="0"/>
              <a:t>3) 1 ÷ 10 =  </a:t>
            </a:r>
            <a:endParaRPr lang="en-GB" sz="2800" dirty="0"/>
          </a:p>
        </p:txBody>
      </p:sp>
      <p:sp>
        <p:nvSpPr>
          <p:cNvPr id="7" name="TextBox 6"/>
          <p:cNvSpPr txBox="1"/>
          <p:nvPr/>
        </p:nvSpPr>
        <p:spPr>
          <a:xfrm>
            <a:off x="1416423" y="4655546"/>
            <a:ext cx="2259106" cy="523220"/>
          </a:xfrm>
          <a:prstGeom prst="rect">
            <a:avLst/>
          </a:prstGeom>
          <a:noFill/>
        </p:spPr>
        <p:txBody>
          <a:bodyPr wrap="square" rtlCol="0">
            <a:spAutoFit/>
          </a:bodyPr>
          <a:lstStyle/>
          <a:p>
            <a:r>
              <a:rPr lang="en-GB" sz="2800" dirty="0" smtClean="0"/>
              <a:t>4) </a:t>
            </a:r>
            <a:r>
              <a:rPr lang="en-GB" sz="2800" dirty="0"/>
              <a:t>6</a:t>
            </a:r>
            <a:r>
              <a:rPr lang="en-GB" sz="2800" dirty="0" smtClean="0"/>
              <a:t> ÷ 10 =  </a:t>
            </a:r>
            <a:endParaRPr lang="en-GB" sz="2800" dirty="0"/>
          </a:p>
        </p:txBody>
      </p:sp>
      <p:sp>
        <p:nvSpPr>
          <p:cNvPr id="8" name="TextBox 7"/>
          <p:cNvSpPr txBox="1"/>
          <p:nvPr/>
        </p:nvSpPr>
        <p:spPr>
          <a:xfrm>
            <a:off x="6637744" y="2453032"/>
            <a:ext cx="2259106" cy="523220"/>
          </a:xfrm>
          <a:prstGeom prst="rect">
            <a:avLst/>
          </a:prstGeom>
          <a:noFill/>
        </p:spPr>
        <p:txBody>
          <a:bodyPr wrap="square" rtlCol="0">
            <a:spAutoFit/>
          </a:bodyPr>
          <a:lstStyle/>
          <a:p>
            <a:r>
              <a:rPr lang="en-GB" sz="2800" dirty="0"/>
              <a:t>5</a:t>
            </a:r>
            <a:r>
              <a:rPr lang="en-GB" sz="2800" dirty="0" smtClean="0"/>
              <a:t>) 9 ÷ 10 =  </a:t>
            </a:r>
            <a:endParaRPr lang="en-GB" sz="2800" dirty="0"/>
          </a:p>
        </p:txBody>
      </p:sp>
      <p:sp>
        <p:nvSpPr>
          <p:cNvPr id="9" name="TextBox 8"/>
          <p:cNvSpPr txBox="1"/>
          <p:nvPr/>
        </p:nvSpPr>
        <p:spPr>
          <a:xfrm>
            <a:off x="6637744" y="3261512"/>
            <a:ext cx="2259106" cy="523220"/>
          </a:xfrm>
          <a:prstGeom prst="rect">
            <a:avLst/>
          </a:prstGeom>
          <a:noFill/>
        </p:spPr>
        <p:txBody>
          <a:bodyPr wrap="square" rtlCol="0">
            <a:spAutoFit/>
          </a:bodyPr>
          <a:lstStyle/>
          <a:p>
            <a:r>
              <a:rPr lang="en-GB" sz="2800" dirty="0" smtClean="0"/>
              <a:t>6) 7 ÷ 10 =  </a:t>
            </a:r>
            <a:endParaRPr lang="en-GB" sz="2800" dirty="0"/>
          </a:p>
        </p:txBody>
      </p:sp>
      <p:sp>
        <p:nvSpPr>
          <p:cNvPr id="10" name="TextBox 9"/>
          <p:cNvSpPr txBox="1"/>
          <p:nvPr/>
        </p:nvSpPr>
        <p:spPr>
          <a:xfrm>
            <a:off x="6637744" y="4132326"/>
            <a:ext cx="2259106" cy="523220"/>
          </a:xfrm>
          <a:prstGeom prst="rect">
            <a:avLst/>
          </a:prstGeom>
          <a:noFill/>
        </p:spPr>
        <p:txBody>
          <a:bodyPr wrap="square" rtlCol="0">
            <a:spAutoFit/>
          </a:bodyPr>
          <a:lstStyle/>
          <a:p>
            <a:r>
              <a:rPr lang="en-GB" sz="2800" dirty="0"/>
              <a:t>7</a:t>
            </a:r>
            <a:r>
              <a:rPr lang="en-GB" sz="2800" dirty="0" smtClean="0"/>
              <a:t>) </a:t>
            </a:r>
            <a:r>
              <a:rPr lang="en-GB" sz="2800" dirty="0"/>
              <a:t>8</a:t>
            </a:r>
            <a:r>
              <a:rPr lang="en-GB" sz="2800" dirty="0" smtClean="0"/>
              <a:t> ÷ 10 =  </a:t>
            </a:r>
            <a:endParaRPr lang="en-GB" sz="2800" dirty="0"/>
          </a:p>
        </p:txBody>
      </p:sp>
      <p:sp>
        <p:nvSpPr>
          <p:cNvPr id="12" name="TextBox 11"/>
          <p:cNvSpPr txBox="1"/>
          <p:nvPr/>
        </p:nvSpPr>
        <p:spPr>
          <a:xfrm>
            <a:off x="3134338" y="2638405"/>
            <a:ext cx="791100" cy="584775"/>
          </a:xfrm>
          <a:prstGeom prst="rect">
            <a:avLst/>
          </a:prstGeom>
          <a:noFill/>
        </p:spPr>
        <p:txBody>
          <a:bodyPr wrap="square" rtlCol="0">
            <a:spAutoFit/>
          </a:bodyPr>
          <a:lstStyle/>
          <a:p>
            <a:r>
              <a:rPr lang="en-GB" sz="3200" dirty="0" smtClean="0"/>
              <a:t>0.4</a:t>
            </a:r>
            <a:endParaRPr lang="en-GB" sz="3200" dirty="0"/>
          </a:p>
        </p:txBody>
      </p:sp>
      <p:sp>
        <p:nvSpPr>
          <p:cNvPr id="13" name="TextBox 12"/>
          <p:cNvSpPr txBox="1"/>
          <p:nvPr/>
        </p:nvSpPr>
        <p:spPr>
          <a:xfrm>
            <a:off x="3134338" y="3283090"/>
            <a:ext cx="791100" cy="584775"/>
          </a:xfrm>
          <a:prstGeom prst="rect">
            <a:avLst/>
          </a:prstGeom>
          <a:noFill/>
        </p:spPr>
        <p:txBody>
          <a:bodyPr wrap="square" rtlCol="0">
            <a:spAutoFit/>
          </a:bodyPr>
          <a:lstStyle/>
          <a:p>
            <a:r>
              <a:rPr lang="en-GB" sz="3200" dirty="0" smtClean="0"/>
              <a:t>0.5</a:t>
            </a:r>
            <a:endParaRPr lang="en-GB" sz="3200" dirty="0"/>
          </a:p>
        </p:txBody>
      </p:sp>
      <p:sp>
        <p:nvSpPr>
          <p:cNvPr id="14" name="TextBox 13"/>
          <p:cNvSpPr txBox="1"/>
          <p:nvPr/>
        </p:nvSpPr>
        <p:spPr>
          <a:xfrm>
            <a:off x="3134338" y="3927775"/>
            <a:ext cx="791100" cy="584775"/>
          </a:xfrm>
          <a:prstGeom prst="rect">
            <a:avLst/>
          </a:prstGeom>
          <a:noFill/>
        </p:spPr>
        <p:txBody>
          <a:bodyPr wrap="square" rtlCol="0">
            <a:spAutoFit/>
          </a:bodyPr>
          <a:lstStyle/>
          <a:p>
            <a:r>
              <a:rPr lang="en-GB" sz="3200" dirty="0" smtClean="0"/>
              <a:t>0.1</a:t>
            </a:r>
            <a:endParaRPr lang="en-GB" sz="3200" dirty="0"/>
          </a:p>
        </p:txBody>
      </p:sp>
      <p:sp>
        <p:nvSpPr>
          <p:cNvPr id="15" name="TextBox 14"/>
          <p:cNvSpPr txBox="1"/>
          <p:nvPr/>
        </p:nvSpPr>
        <p:spPr>
          <a:xfrm>
            <a:off x="3134338" y="4572460"/>
            <a:ext cx="791100" cy="584775"/>
          </a:xfrm>
          <a:prstGeom prst="rect">
            <a:avLst/>
          </a:prstGeom>
          <a:noFill/>
        </p:spPr>
        <p:txBody>
          <a:bodyPr wrap="square" rtlCol="0">
            <a:spAutoFit/>
          </a:bodyPr>
          <a:lstStyle/>
          <a:p>
            <a:r>
              <a:rPr lang="en-GB" sz="3200" dirty="0" smtClean="0"/>
              <a:t>0.6</a:t>
            </a:r>
            <a:endParaRPr lang="en-GB" sz="3200" dirty="0"/>
          </a:p>
        </p:txBody>
      </p:sp>
      <p:sp>
        <p:nvSpPr>
          <p:cNvPr id="16" name="TextBox 15"/>
          <p:cNvSpPr txBox="1"/>
          <p:nvPr/>
        </p:nvSpPr>
        <p:spPr>
          <a:xfrm>
            <a:off x="8333867" y="2436102"/>
            <a:ext cx="791100" cy="584775"/>
          </a:xfrm>
          <a:prstGeom prst="rect">
            <a:avLst/>
          </a:prstGeom>
          <a:noFill/>
        </p:spPr>
        <p:txBody>
          <a:bodyPr wrap="square" rtlCol="0">
            <a:spAutoFit/>
          </a:bodyPr>
          <a:lstStyle/>
          <a:p>
            <a:r>
              <a:rPr lang="en-GB" sz="3200" dirty="0" smtClean="0"/>
              <a:t>0.9</a:t>
            </a:r>
            <a:endParaRPr lang="en-GB" sz="3200" dirty="0"/>
          </a:p>
        </p:txBody>
      </p:sp>
      <p:sp>
        <p:nvSpPr>
          <p:cNvPr id="17" name="TextBox 16"/>
          <p:cNvSpPr txBox="1"/>
          <p:nvPr/>
        </p:nvSpPr>
        <p:spPr>
          <a:xfrm>
            <a:off x="8333867" y="3199957"/>
            <a:ext cx="791100" cy="584775"/>
          </a:xfrm>
          <a:prstGeom prst="rect">
            <a:avLst/>
          </a:prstGeom>
          <a:noFill/>
        </p:spPr>
        <p:txBody>
          <a:bodyPr wrap="square" rtlCol="0">
            <a:spAutoFit/>
          </a:bodyPr>
          <a:lstStyle/>
          <a:p>
            <a:r>
              <a:rPr lang="en-GB" sz="3200" dirty="0" smtClean="0"/>
              <a:t>0.7</a:t>
            </a:r>
            <a:endParaRPr lang="en-GB" sz="3200" dirty="0"/>
          </a:p>
        </p:txBody>
      </p:sp>
      <p:sp>
        <p:nvSpPr>
          <p:cNvPr id="18" name="TextBox 17"/>
          <p:cNvSpPr txBox="1"/>
          <p:nvPr/>
        </p:nvSpPr>
        <p:spPr>
          <a:xfrm>
            <a:off x="8333867" y="4133738"/>
            <a:ext cx="791100" cy="584775"/>
          </a:xfrm>
          <a:prstGeom prst="rect">
            <a:avLst/>
          </a:prstGeom>
          <a:noFill/>
        </p:spPr>
        <p:txBody>
          <a:bodyPr wrap="square" rtlCol="0">
            <a:spAutoFit/>
          </a:bodyPr>
          <a:lstStyle/>
          <a:p>
            <a:r>
              <a:rPr lang="en-GB" sz="3200" dirty="0" smtClean="0"/>
              <a:t>0.8</a:t>
            </a:r>
            <a:endParaRPr lang="en-GB" sz="3200" dirty="0"/>
          </a:p>
        </p:txBody>
      </p:sp>
    </p:spTree>
    <p:extLst>
      <p:ext uri="{BB962C8B-B14F-4D97-AF65-F5344CB8AC3E}">
        <p14:creationId xmlns:p14="http://schemas.microsoft.com/office/powerpoint/2010/main" val="114575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369332"/>
          </a:xfrm>
          <a:prstGeom prst="rect">
            <a:avLst/>
          </a:prstGeom>
          <a:noFill/>
        </p:spPr>
        <p:txBody>
          <a:bodyPr wrap="square" rtlCol="0">
            <a:spAutoFit/>
          </a:bodyPr>
          <a:lstStyle/>
          <a:p>
            <a:r>
              <a:rPr lang="en-GB" dirty="0" smtClean="0"/>
              <a:t>Draw a grid like this on your whiteboard/chalkboard/piece of scrap paper:</a:t>
            </a:r>
            <a:endParaRPr lang="en-GB" dirty="0"/>
          </a:p>
        </p:txBody>
      </p:sp>
      <p:sp>
        <p:nvSpPr>
          <p:cNvPr id="5" name="Rectangle 4"/>
          <p:cNvSpPr/>
          <p:nvPr/>
        </p:nvSpPr>
        <p:spPr>
          <a:xfrm>
            <a:off x="1167618" y="1392702"/>
            <a:ext cx="9917724" cy="467047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p:cNvCxnSpPr/>
          <p:nvPr/>
        </p:nvCxnSpPr>
        <p:spPr>
          <a:xfrm>
            <a:off x="3474720" y="1378634"/>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17101" y="1336431"/>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689143" y="1336431"/>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167618" y="2082018"/>
            <a:ext cx="991772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322363" y="1392702"/>
            <a:ext cx="1969477" cy="830997"/>
          </a:xfrm>
          <a:prstGeom prst="rect">
            <a:avLst/>
          </a:prstGeom>
          <a:noFill/>
        </p:spPr>
        <p:txBody>
          <a:bodyPr wrap="square" rtlCol="0">
            <a:spAutoFit/>
          </a:bodyPr>
          <a:lstStyle/>
          <a:p>
            <a:r>
              <a:rPr lang="en-GB" sz="4800" dirty="0" smtClean="0"/>
              <a:t>10s</a:t>
            </a:r>
            <a:endParaRPr lang="en-GB" sz="4800" dirty="0"/>
          </a:p>
        </p:txBody>
      </p:sp>
      <p:sp>
        <p:nvSpPr>
          <p:cNvPr id="14" name="TextBox 13"/>
          <p:cNvSpPr txBox="1"/>
          <p:nvPr/>
        </p:nvSpPr>
        <p:spPr>
          <a:xfrm>
            <a:off x="4157003" y="1336431"/>
            <a:ext cx="1969477" cy="830997"/>
          </a:xfrm>
          <a:prstGeom prst="rect">
            <a:avLst/>
          </a:prstGeom>
          <a:noFill/>
        </p:spPr>
        <p:txBody>
          <a:bodyPr wrap="square" rtlCol="0">
            <a:spAutoFit/>
          </a:bodyPr>
          <a:lstStyle/>
          <a:p>
            <a:r>
              <a:rPr lang="en-GB" sz="4800" dirty="0" smtClean="0"/>
              <a:t>1s</a:t>
            </a:r>
            <a:endParaRPr lang="en-GB" sz="4800" dirty="0"/>
          </a:p>
        </p:txBody>
      </p:sp>
      <p:sp>
        <p:nvSpPr>
          <p:cNvPr id="15" name="TextBox 14"/>
          <p:cNvSpPr txBox="1"/>
          <p:nvPr/>
        </p:nvSpPr>
        <p:spPr>
          <a:xfrm>
            <a:off x="7026812" y="1321360"/>
            <a:ext cx="1969477" cy="830997"/>
          </a:xfrm>
          <a:prstGeom prst="rect">
            <a:avLst/>
          </a:prstGeom>
          <a:noFill/>
        </p:spPr>
        <p:txBody>
          <a:bodyPr wrap="square" rtlCol="0">
            <a:spAutoFit/>
          </a:bodyPr>
          <a:lstStyle/>
          <a:p>
            <a:r>
              <a:rPr lang="en-GB" sz="4800" dirty="0" smtClean="0"/>
              <a:t>10ths</a:t>
            </a:r>
            <a:endParaRPr lang="en-GB" sz="4800" dirty="0"/>
          </a:p>
        </p:txBody>
      </p:sp>
      <p:sp>
        <p:nvSpPr>
          <p:cNvPr id="16" name="TextBox 15"/>
          <p:cNvSpPr txBox="1"/>
          <p:nvPr/>
        </p:nvSpPr>
        <p:spPr>
          <a:xfrm>
            <a:off x="8876713" y="1334425"/>
            <a:ext cx="1969477" cy="830997"/>
          </a:xfrm>
          <a:prstGeom prst="rect">
            <a:avLst/>
          </a:prstGeom>
          <a:noFill/>
        </p:spPr>
        <p:txBody>
          <a:bodyPr wrap="square" rtlCol="0">
            <a:spAutoFit/>
          </a:bodyPr>
          <a:lstStyle/>
          <a:p>
            <a:r>
              <a:rPr lang="en-GB" sz="4800" dirty="0" smtClean="0"/>
              <a:t>100ths</a:t>
            </a:r>
            <a:endParaRPr lang="en-GB" sz="4800" dirty="0"/>
          </a:p>
        </p:txBody>
      </p:sp>
      <p:sp>
        <p:nvSpPr>
          <p:cNvPr id="17" name="Oval 16"/>
          <p:cNvSpPr/>
          <p:nvPr/>
        </p:nvSpPr>
        <p:spPr>
          <a:xfrm>
            <a:off x="6006903" y="1779062"/>
            <a:ext cx="206327" cy="2738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006903" y="5723936"/>
            <a:ext cx="206327" cy="2738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9117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438400" y="1828800"/>
            <a:ext cx="8175811" cy="3631763"/>
          </a:xfrm>
          <a:prstGeom prst="rect">
            <a:avLst/>
          </a:prstGeom>
          <a:noFill/>
        </p:spPr>
        <p:txBody>
          <a:bodyPr wrap="square" rtlCol="0">
            <a:spAutoFit/>
          </a:bodyPr>
          <a:lstStyle/>
          <a:p>
            <a:r>
              <a:rPr lang="en-GB" sz="7200" dirty="0" smtClean="0"/>
              <a:t>We’re going to do a bit of revision first...</a:t>
            </a:r>
          </a:p>
          <a:p>
            <a:endParaRPr lang="en-GB" sz="1400" dirty="0"/>
          </a:p>
          <a:p>
            <a:endParaRPr lang="en-GB" sz="2400" dirty="0" smtClean="0"/>
          </a:p>
          <a:p>
            <a:r>
              <a:rPr lang="en-GB" sz="2400" dirty="0" smtClean="0"/>
              <a:t>(The questions ask you to draw counters but you could actually use real counters or coins if you’ve got them) </a:t>
            </a:r>
          </a:p>
        </p:txBody>
      </p:sp>
    </p:spTree>
    <p:extLst>
      <p:ext uri="{BB962C8B-B14F-4D97-AF65-F5344CB8AC3E}">
        <p14:creationId xmlns:p14="http://schemas.microsoft.com/office/powerpoint/2010/main" val="2120234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646331"/>
          </a:xfrm>
          <a:prstGeom prst="rect">
            <a:avLst/>
          </a:prstGeom>
          <a:noFill/>
        </p:spPr>
        <p:txBody>
          <a:bodyPr wrap="square" rtlCol="0">
            <a:spAutoFit/>
          </a:bodyPr>
          <a:lstStyle/>
          <a:p>
            <a:r>
              <a:rPr lang="en-GB" dirty="0" smtClean="0"/>
              <a:t>On the grid, draw counters to represent 2.1.</a:t>
            </a:r>
          </a:p>
          <a:p>
            <a:r>
              <a:rPr lang="en-GB" dirty="0" smtClean="0"/>
              <a:t>Click to reveal the answer. </a:t>
            </a:r>
            <a:endParaRPr lang="en-GB" dirty="0"/>
          </a:p>
        </p:txBody>
      </p:sp>
      <p:sp>
        <p:nvSpPr>
          <p:cNvPr id="5" name="Rectangle 4"/>
          <p:cNvSpPr/>
          <p:nvPr/>
        </p:nvSpPr>
        <p:spPr>
          <a:xfrm>
            <a:off x="1167618" y="1392702"/>
            <a:ext cx="9917724" cy="467047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p:cNvCxnSpPr/>
          <p:nvPr/>
        </p:nvCxnSpPr>
        <p:spPr>
          <a:xfrm>
            <a:off x="3474720" y="1378634"/>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17101" y="1336431"/>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689143" y="1336431"/>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167618" y="2082018"/>
            <a:ext cx="991772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322363" y="1392702"/>
            <a:ext cx="1969477" cy="830997"/>
          </a:xfrm>
          <a:prstGeom prst="rect">
            <a:avLst/>
          </a:prstGeom>
          <a:noFill/>
        </p:spPr>
        <p:txBody>
          <a:bodyPr wrap="square" rtlCol="0">
            <a:spAutoFit/>
          </a:bodyPr>
          <a:lstStyle/>
          <a:p>
            <a:r>
              <a:rPr lang="en-GB" sz="4800" dirty="0" smtClean="0"/>
              <a:t>10s</a:t>
            </a:r>
            <a:endParaRPr lang="en-GB" sz="4800" dirty="0"/>
          </a:p>
        </p:txBody>
      </p:sp>
      <p:sp>
        <p:nvSpPr>
          <p:cNvPr id="14" name="TextBox 13"/>
          <p:cNvSpPr txBox="1"/>
          <p:nvPr/>
        </p:nvSpPr>
        <p:spPr>
          <a:xfrm>
            <a:off x="4157003" y="1336431"/>
            <a:ext cx="1969477" cy="830997"/>
          </a:xfrm>
          <a:prstGeom prst="rect">
            <a:avLst/>
          </a:prstGeom>
          <a:noFill/>
        </p:spPr>
        <p:txBody>
          <a:bodyPr wrap="square" rtlCol="0">
            <a:spAutoFit/>
          </a:bodyPr>
          <a:lstStyle/>
          <a:p>
            <a:r>
              <a:rPr lang="en-GB" sz="4800" dirty="0" smtClean="0"/>
              <a:t>1s</a:t>
            </a:r>
            <a:endParaRPr lang="en-GB" sz="4800" dirty="0"/>
          </a:p>
        </p:txBody>
      </p:sp>
      <p:sp>
        <p:nvSpPr>
          <p:cNvPr id="15" name="TextBox 14"/>
          <p:cNvSpPr txBox="1"/>
          <p:nvPr/>
        </p:nvSpPr>
        <p:spPr>
          <a:xfrm>
            <a:off x="7026812" y="1321360"/>
            <a:ext cx="1969477" cy="830997"/>
          </a:xfrm>
          <a:prstGeom prst="rect">
            <a:avLst/>
          </a:prstGeom>
          <a:noFill/>
        </p:spPr>
        <p:txBody>
          <a:bodyPr wrap="square" rtlCol="0">
            <a:spAutoFit/>
          </a:bodyPr>
          <a:lstStyle/>
          <a:p>
            <a:r>
              <a:rPr lang="en-GB" sz="4800" dirty="0" smtClean="0"/>
              <a:t>10ths</a:t>
            </a:r>
            <a:endParaRPr lang="en-GB" sz="4800" dirty="0"/>
          </a:p>
        </p:txBody>
      </p:sp>
      <p:sp>
        <p:nvSpPr>
          <p:cNvPr id="16" name="TextBox 15"/>
          <p:cNvSpPr txBox="1"/>
          <p:nvPr/>
        </p:nvSpPr>
        <p:spPr>
          <a:xfrm>
            <a:off x="8876713" y="1334425"/>
            <a:ext cx="1969477" cy="830997"/>
          </a:xfrm>
          <a:prstGeom prst="rect">
            <a:avLst/>
          </a:prstGeom>
          <a:noFill/>
        </p:spPr>
        <p:txBody>
          <a:bodyPr wrap="square" rtlCol="0">
            <a:spAutoFit/>
          </a:bodyPr>
          <a:lstStyle/>
          <a:p>
            <a:r>
              <a:rPr lang="en-GB" sz="4800" dirty="0" smtClean="0"/>
              <a:t>100ths</a:t>
            </a:r>
            <a:endParaRPr lang="en-GB" sz="4800" dirty="0"/>
          </a:p>
        </p:txBody>
      </p:sp>
      <p:sp>
        <p:nvSpPr>
          <p:cNvPr id="17" name="Oval 16"/>
          <p:cNvSpPr/>
          <p:nvPr/>
        </p:nvSpPr>
        <p:spPr>
          <a:xfrm>
            <a:off x="6006903" y="1779062"/>
            <a:ext cx="206327" cy="2738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006903" y="5723936"/>
            <a:ext cx="206327" cy="2738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p:cNvSpPr/>
          <p:nvPr/>
        </p:nvSpPr>
        <p:spPr>
          <a:xfrm>
            <a:off x="4157003" y="2658794"/>
            <a:ext cx="724486" cy="7596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4774809" y="3778178"/>
            <a:ext cx="724486" cy="7596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6942407" y="2527915"/>
            <a:ext cx="724486" cy="75965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4" name="Straight Arrow Connector 23"/>
          <p:cNvCxnSpPr/>
          <p:nvPr/>
        </p:nvCxnSpPr>
        <p:spPr>
          <a:xfrm flipV="1">
            <a:off x="2937803" y="4042117"/>
            <a:ext cx="1371600" cy="701599"/>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322363" y="4537833"/>
            <a:ext cx="1615440" cy="646331"/>
          </a:xfrm>
          <a:prstGeom prst="rect">
            <a:avLst/>
          </a:prstGeom>
          <a:noFill/>
          <a:ln>
            <a:solidFill>
              <a:schemeClr val="tx1"/>
            </a:solidFill>
          </a:ln>
        </p:spPr>
        <p:txBody>
          <a:bodyPr wrap="square" rtlCol="0">
            <a:spAutoFit/>
          </a:bodyPr>
          <a:lstStyle/>
          <a:p>
            <a:r>
              <a:rPr lang="en-GB" dirty="0" smtClean="0"/>
              <a:t>2 1s in the 1s column</a:t>
            </a:r>
            <a:endParaRPr lang="en-GB" dirty="0"/>
          </a:p>
        </p:txBody>
      </p:sp>
      <p:sp>
        <p:nvSpPr>
          <p:cNvPr id="26" name="TextBox 25"/>
          <p:cNvSpPr txBox="1"/>
          <p:nvPr/>
        </p:nvSpPr>
        <p:spPr>
          <a:xfrm>
            <a:off x="8768859" y="5038306"/>
            <a:ext cx="1615440" cy="646331"/>
          </a:xfrm>
          <a:prstGeom prst="rect">
            <a:avLst/>
          </a:prstGeom>
          <a:noFill/>
          <a:ln>
            <a:solidFill>
              <a:schemeClr val="tx1"/>
            </a:solidFill>
          </a:ln>
        </p:spPr>
        <p:txBody>
          <a:bodyPr wrap="square" rtlCol="0">
            <a:spAutoFit/>
          </a:bodyPr>
          <a:lstStyle/>
          <a:p>
            <a:r>
              <a:rPr lang="en-GB" dirty="0" smtClean="0"/>
              <a:t>1 10</a:t>
            </a:r>
            <a:r>
              <a:rPr lang="en-GB" baseline="30000" dirty="0" smtClean="0"/>
              <a:t>th</a:t>
            </a:r>
            <a:r>
              <a:rPr lang="en-GB" dirty="0" smtClean="0"/>
              <a:t> in the 10ths column</a:t>
            </a:r>
            <a:endParaRPr lang="en-GB" dirty="0"/>
          </a:p>
        </p:txBody>
      </p:sp>
      <p:cxnSp>
        <p:nvCxnSpPr>
          <p:cNvPr id="27" name="Straight Arrow Connector 26"/>
          <p:cNvCxnSpPr/>
          <p:nvPr/>
        </p:nvCxnSpPr>
        <p:spPr>
          <a:xfrm flipH="1" flipV="1">
            <a:off x="7459394" y="3418449"/>
            <a:ext cx="1417319" cy="1442549"/>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103053" y="5199026"/>
            <a:ext cx="1189892" cy="923330"/>
          </a:xfrm>
          <a:prstGeom prst="rect">
            <a:avLst/>
          </a:prstGeom>
          <a:noFill/>
        </p:spPr>
        <p:txBody>
          <a:bodyPr wrap="square" rtlCol="0">
            <a:spAutoFit/>
          </a:bodyPr>
          <a:lstStyle/>
          <a:p>
            <a:r>
              <a:rPr lang="en-GB" sz="5400" dirty="0" smtClean="0"/>
              <a:t>2</a:t>
            </a:r>
            <a:endParaRPr lang="en-GB" sz="5400" dirty="0"/>
          </a:p>
        </p:txBody>
      </p:sp>
      <p:sp>
        <p:nvSpPr>
          <p:cNvPr id="31" name="TextBox 30"/>
          <p:cNvSpPr txBox="1"/>
          <p:nvPr/>
        </p:nvSpPr>
        <p:spPr>
          <a:xfrm>
            <a:off x="6577574" y="5175014"/>
            <a:ext cx="1189892" cy="923330"/>
          </a:xfrm>
          <a:prstGeom prst="rect">
            <a:avLst/>
          </a:prstGeom>
          <a:noFill/>
        </p:spPr>
        <p:txBody>
          <a:bodyPr wrap="square" rtlCol="0">
            <a:spAutoFit/>
          </a:bodyPr>
          <a:lstStyle/>
          <a:p>
            <a:r>
              <a:rPr lang="en-GB" sz="5400" dirty="0"/>
              <a:t>1</a:t>
            </a:r>
            <a:endParaRPr lang="en-GB" sz="5400" dirty="0"/>
          </a:p>
        </p:txBody>
      </p:sp>
    </p:spTree>
    <p:extLst>
      <p:ext uri="{BB962C8B-B14F-4D97-AF65-F5344CB8AC3E}">
        <p14:creationId xmlns:p14="http://schemas.microsoft.com/office/powerpoint/2010/main" val="207664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27"/>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par>
                          <p:cTn id="33" fill="hold">
                            <p:stCondLst>
                              <p:cond delay="0"/>
                            </p:stCondLst>
                            <p:childTnLst>
                              <p:par>
                                <p:cTn id="34" presetID="45" presetClass="entr" presetSubtype="0" fill="hold" grpId="0" nodeType="after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fade">
                                      <p:cBhvr>
                                        <p:cTn id="36" dur="2000"/>
                                        <p:tgtEl>
                                          <p:spTgt spid="30"/>
                                        </p:tgtEl>
                                      </p:cBhvr>
                                    </p:animEffect>
                                    <p:anim calcmode="lin" valueType="num">
                                      <p:cBhvr>
                                        <p:cTn id="37" dur="2000" fill="hold"/>
                                        <p:tgtEl>
                                          <p:spTgt spid="30"/>
                                        </p:tgtEl>
                                        <p:attrNameLst>
                                          <p:attrName>ppt_w</p:attrName>
                                        </p:attrNameLst>
                                      </p:cBhvr>
                                      <p:tavLst>
                                        <p:tav tm="0" fmla="#ppt_w*sin(2.5*pi*$)">
                                          <p:val>
                                            <p:fltVal val="0"/>
                                          </p:val>
                                        </p:tav>
                                        <p:tav tm="100000">
                                          <p:val>
                                            <p:fltVal val="1"/>
                                          </p:val>
                                        </p:tav>
                                      </p:tavLst>
                                    </p:anim>
                                    <p:anim calcmode="lin" valueType="num">
                                      <p:cBhvr>
                                        <p:cTn id="38" dur="2000" fill="hold"/>
                                        <p:tgtEl>
                                          <p:spTgt spid="30"/>
                                        </p:tgtEl>
                                        <p:attrNameLst>
                                          <p:attrName>ppt_h</p:attrName>
                                        </p:attrNameLst>
                                      </p:cBhvr>
                                      <p:tavLst>
                                        <p:tav tm="0">
                                          <p:val>
                                            <p:strVal val="#ppt_h"/>
                                          </p:val>
                                        </p:tav>
                                        <p:tav tm="100000">
                                          <p:val>
                                            <p:strVal val="#ppt_h"/>
                                          </p:val>
                                        </p:tav>
                                      </p:tavLst>
                                    </p:anim>
                                  </p:childTnLst>
                                </p:cTn>
                              </p:par>
                              <p:par>
                                <p:cTn id="39" presetID="45"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fade">
                                      <p:cBhvr>
                                        <p:cTn id="41" dur="2000"/>
                                        <p:tgtEl>
                                          <p:spTgt spid="31"/>
                                        </p:tgtEl>
                                      </p:cBhvr>
                                    </p:animEffect>
                                    <p:anim calcmode="lin" valueType="num">
                                      <p:cBhvr>
                                        <p:cTn id="42" dur="2000" fill="hold"/>
                                        <p:tgtEl>
                                          <p:spTgt spid="31"/>
                                        </p:tgtEl>
                                        <p:attrNameLst>
                                          <p:attrName>ppt_w</p:attrName>
                                        </p:attrNameLst>
                                      </p:cBhvr>
                                      <p:tavLst>
                                        <p:tav tm="0" fmla="#ppt_w*sin(2.5*pi*$)">
                                          <p:val>
                                            <p:fltVal val="0"/>
                                          </p:val>
                                        </p:tav>
                                        <p:tav tm="100000">
                                          <p:val>
                                            <p:fltVal val="1"/>
                                          </p:val>
                                        </p:tav>
                                      </p:tavLst>
                                    </p:anim>
                                    <p:anim calcmode="lin" valueType="num">
                                      <p:cBhvr>
                                        <p:cTn id="43" dur="2000" fill="hold"/>
                                        <p:tgtEl>
                                          <p:spTgt spid="3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animBg="1"/>
      <p:bldP spid="19" grpId="0" animBg="1"/>
      <p:bldP spid="25" grpId="0" animBg="1"/>
      <p:bldP spid="26" grpId="0" animBg="1"/>
      <p:bldP spid="30" grpId="0"/>
      <p:bldP spid="30" grpId="1"/>
      <p:bldP spid="31" grpId="0"/>
      <p:bldP spid="31"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646331"/>
          </a:xfrm>
          <a:prstGeom prst="rect">
            <a:avLst/>
          </a:prstGeom>
          <a:noFill/>
        </p:spPr>
        <p:txBody>
          <a:bodyPr wrap="square" rtlCol="0">
            <a:spAutoFit/>
          </a:bodyPr>
          <a:lstStyle/>
          <a:p>
            <a:r>
              <a:rPr lang="en-GB" dirty="0" smtClean="0"/>
              <a:t>Draw counters to show the number 1.3</a:t>
            </a:r>
          </a:p>
          <a:p>
            <a:r>
              <a:rPr lang="en-GB" dirty="0" smtClean="0"/>
              <a:t>Click to reveal the answer</a:t>
            </a:r>
            <a:endParaRPr lang="en-GB" dirty="0"/>
          </a:p>
        </p:txBody>
      </p:sp>
      <p:sp>
        <p:nvSpPr>
          <p:cNvPr id="5" name="Rectangle 4"/>
          <p:cNvSpPr/>
          <p:nvPr/>
        </p:nvSpPr>
        <p:spPr>
          <a:xfrm>
            <a:off x="1167618" y="1392702"/>
            <a:ext cx="9917724" cy="467047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p:cNvCxnSpPr/>
          <p:nvPr/>
        </p:nvCxnSpPr>
        <p:spPr>
          <a:xfrm>
            <a:off x="3474720" y="1378634"/>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17101" y="1336431"/>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689143" y="1336431"/>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167618" y="2082018"/>
            <a:ext cx="991772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322363" y="1392702"/>
            <a:ext cx="1969477" cy="830997"/>
          </a:xfrm>
          <a:prstGeom prst="rect">
            <a:avLst/>
          </a:prstGeom>
          <a:noFill/>
        </p:spPr>
        <p:txBody>
          <a:bodyPr wrap="square" rtlCol="0">
            <a:spAutoFit/>
          </a:bodyPr>
          <a:lstStyle/>
          <a:p>
            <a:r>
              <a:rPr lang="en-GB" sz="4800" dirty="0" smtClean="0"/>
              <a:t>10s</a:t>
            </a:r>
            <a:endParaRPr lang="en-GB" sz="4800" dirty="0"/>
          </a:p>
        </p:txBody>
      </p:sp>
      <p:sp>
        <p:nvSpPr>
          <p:cNvPr id="14" name="TextBox 13"/>
          <p:cNvSpPr txBox="1"/>
          <p:nvPr/>
        </p:nvSpPr>
        <p:spPr>
          <a:xfrm>
            <a:off x="4157003" y="1336431"/>
            <a:ext cx="1969477" cy="830997"/>
          </a:xfrm>
          <a:prstGeom prst="rect">
            <a:avLst/>
          </a:prstGeom>
          <a:noFill/>
        </p:spPr>
        <p:txBody>
          <a:bodyPr wrap="square" rtlCol="0">
            <a:spAutoFit/>
          </a:bodyPr>
          <a:lstStyle/>
          <a:p>
            <a:r>
              <a:rPr lang="en-GB" sz="4800" dirty="0" smtClean="0"/>
              <a:t>1s</a:t>
            </a:r>
            <a:endParaRPr lang="en-GB" sz="4800" dirty="0"/>
          </a:p>
        </p:txBody>
      </p:sp>
      <p:sp>
        <p:nvSpPr>
          <p:cNvPr id="15" name="TextBox 14"/>
          <p:cNvSpPr txBox="1"/>
          <p:nvPr/>
        </p:nvSpPr>
        <p:spPr>
          <a:xfrm>
            <a:off x="7026812" y="1321360"/>
            <a:ext cx="1969477" cy="830997"/>
          </a:xfrm>
          <a:prstGeom prst="rect">
            <a:avLst/>
          </a:prstGeom>
          <a:noFill/>
        </p:spPr>
        <p:txBody>
          <a:bodyPr wrap="square" rtlCol="0">
            <a:spAutoFit/>
          </a:bodyPr>
          <a:lstStyle/>
          <a:p>
            <a:r>
              <a:rPr lang="en-GB" sz="4800" dirty="0" smtClean="0"/>
              <a:t>10ths</a:t>
            </a:r>
            <a:endParaRPr lang="en-GB" sz="4800" dirty="0"/>
          </a:p>
        </p:txBody>
      </p:sp>
      <p:sp>
        <p:nvSpPr>
          <p:cNvPr id="16" name="TextBox 15"/>
          <p:cNvSpPr txBox="1"/>
          <p:nvPr/>
        </p:nvSpPr>
        <p:spPr>
          <a:xfrm>
            <a:off x="8876713" y="1334425"/>
            <a:ext cx="1969477" cy="830997"/>
          </a:xfrm>
          <a:prstGeom prst="rect">
            <a:avLst/>
          </a:prstGeom>
          <a:noFill/>
        </p:spPr>
        <p:txBody>
          <a:bodyPr wrap="square" rtlCol="0">
            <a:spAutoFit/>
          </a:bodyPr>
          <a:lstStyle/>
          <a:p>
            <a:r>
              <a:rPr lang="en-GB" sz="4800" dirty="0" smtClean="0"/>
              <a:t>100ths</a:t>
            </a:r>
            <a:endParaRPr lang="en-GB" sz="4800" dirty="0"/>
          </a:p>
        </p:txBody>
      </p:sp>
      <p:sp>
        <p:nvSpPr>
          <p:cNvPr id="17" name="Oval 16"/>
          <p:cNvSpPr/>
          <p:nvPr/>
        </p:nvSpPr>
        <p:spPr>
          <a:xfrm>
            <a:off x="6006903" y="1779062"/>
            <a:ext cx="206327" cy="2738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006903" y="5723936"/>
            <a:ext cx="206327" cy="2738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4157003" y="2658794"/>
            <a:ext cx="724486" cy="7596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6729044" y="2461845"/>
            <a:ext cx="724486" cy="75965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6729044" y="4325814"/>
            <a:ext cx="724486" cy="75965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7287064" y="3348110"/>
            <a:ext cx="724486" cy="75965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864659" y="4325814"/>
            <a:ext cx="2796988" cy="369332"/>
          </a:xfrm>
          <a:prstGeom prst="rect">
            <a:avLst/>
          </a:prstGeom>
          <a:solidFill>
            <a:schemeClr val="bg1"/>
          </a:solidFill>
          <a:ln>
            <a:solidFill>
              <a:schemeClr val="tx1"/>
            </a:solidFill>
          </a:ln>
        </p:spPr>
        <p:txBody>
          <a:bodyPr wrap="square" rtlCol="0">
            <a:spAutoFit/>
          </a:bodyPr>
          <a:lstStyle/>
          <a:p>
            <a:r>
              <a:rPr lang="en-GB" dirty="0" smtClean="0"/>
              <a:t>1 1 in the 1s column</a:t>
            </a:r>
            <a:endParaRPr lang="en-GB" dirty="0"/>
          </a:p>
        </p:txBody>
      </p:sp>
      <p:sp>
        <p:nvSpPr>
          <p:cNvPr id="23" name="TextBox 22"/>
          <p:cNvSpPr txBox="1"/>
          <p:nvPr/>
        </p:nvSpPr>
        <p:spPr>
          <a:xfrm>
            <a:off x="7711647" y="5118852"/>
            <a:ext cx="2796988" cy="369332"/>
          </a:xfrm>
          <a:prstGeom prst="rect">
            <a:avLst/>
          </a:prstGeom>
          <a:solidFill>
            <a:schemeClr val="bg1"/>
          </a:solidFill>
          <a:ln>
            <a:solidFill>
              <a:schemeClr val="tx1"/>
            </a:solidFill>
          </a:ln>
        </p:spPr>
        <p:txBody>
          <a:bodyPr wrap="square" rtlCol="0">
            <a:spAutoFit/>
          </a:bodyPr>
          <a:lstStyle/>
          <a:p>
            <a:r>
              <a:rPr lang="en-GB" dirty="0" smtClean="0"/>
              <a:t>3 10ths in the 10ths column</a:t>
            </a:r>
            <a:endParaRPr lang="en-GB" dirty="0"/>
          </a:p>
        </p:txBody>
      </p:sp>
      <p:cxnSp>
        <p:nvCxnSpPr>
          <p:cNvPr id="10" name="Straight Arrow Connector 9"/>
          <p:cNvCxnSpPr/>
          <p:nvPr/>
        </p:nvCxnSpPr>
        <p:spPr>
          <a:xfrm flipV="1">
            <a:off x="2994212" y="3573193"/>
            <a:ext cx="1351602" cy="60591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7722612" y="4310353"/>
            <a:ext cx="1036870" cy="76629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040304" y="5326092"/>
            <a:ext cx="1329397" cy="830997"/>
          </a:xfrm>
          <a:prstGeom prst="rect">
            <a:avLst/>
          </a:prstGeom>
          <a:noFill/>
        </p:spPr>
        <p:txBody>
          <a:bodyPr wrap="square" rtlCol="0">
            <a:spAutoFit/>
          </a:bodyPr>
          <a:lstStyle/>
          <a:p>
            <a:r>
              <a:rPr lang="en-GB" sz="4800" dirty="0" smtClean="0"/>
              <a:t>1</a:t>
            </a:r>
            <a:endParaRPr lang="en-GB" sz="4800" dirty="0"/>
          </a:p>
        </p:txBody>
      </p:sp>
      <p:sp>
        <p:nvSpPr>
          <p:cNvPr id="27" name="TextBox 26"/>
          <p:cNvSpPr txBox="1"/>
          <p:nvPr/>
        </p:nvSpPr>
        <p:spPr>
          <a:xfrm>
            <a:off x="6647397" y="5335399"/>
            <a:ext cx="1329397" cy="830997"/>
          </a:xfrm>
          <a:prstGeom prst="rect">
            <a:avLst/>
          </a:prstGeom>
          <a:noFill/>
        </p:spPr>
        <p:txBody>
          <a:bodyPr wrap="square" rtlCol="0">
            <a:spAutoFit/>
          </a:bodyPr>
          <a:lstStyle/>
          <a:p>
            <a:r>
              <a:rPr lang="en-GB" sz="4800" dirty="0"/>
              <a:t>3</a:t>
            </a:r>
          </a:p>
        </p:txBody>
      </p:sp>
    </p:spTree>
    <p:extLst>
      <p:ext uri="{BB962C8B-B14F-4D97-AF65-F5344CB8AC3E}">
        <p14:creationId xmlns:p14="http://schemas.microsoft.com/office/powerpoint/2010/main" val="168853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nodeType="after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24"/>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grpId="1" nodeType="click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2000"/>
                                        <p:tgtEl>
                                          <p:spTgt spid="26"/>
                                        </p:tgtEl>
                                      </p:cBhvr>
                                    </p:animEffect>
                                    <p:anim calcmode="lin" valueType="num">
                                      <p:cBhvr>
                                        <p:cTn id="42" dur="2000" fill="hold"/>
                                        <p:tgtEl>
                                          <p:spTgt spid="26"/>
                                        </p:tgtEl>
                                        <p:attrNameLst>
                                          <p:attrName>ppt_w</p:attrName>
                                        </p:attrNameLst>
                                      </p:cBhvr>
                                      <p:tavLst>
                                        <p:tav tm="0" fmla="#ppt_w*sin(2.5*pi*$)">
                                          <p:val>
                                            <p:fltVal val="0"/>
                                          </p:val>
                                        </p:tav>
                                        <p:tav tm="100000">
                                          <p:val>
                                            <p:fltVal val="1"/>
                                          </p:val>
                                        </p:tav>
                                      </p:tavLst>
                                    </p:anim>
                                    <p:anim calcmode="lin" valueType="num">
                                      <p:cBhvr>
                                        <p:cTn id="43" dur="2000" fill="hold"/>
                                        <p:tgtEl>
                                          <p:spTgt spid="26"/>
                                        </p:tgtEl>
                                        <p:attrNameLst>
                                          <p:attrName>ppt_h</p:attrName>
                                        </p:attrNameLst>
                                      </p:cBhvr>
                                      <p:tavLst>
                                        <p:tav tm="0">
                                          <p:val>
                                            <p:strVal val="#ppt_h"/>
                                          </p:val>
                                        </p:tav>
                                        <p:tav tm="100000">
                                          <p:val>
                                            <p:strVal val="#ppt_h"/>
                                          </p:val>
                                        </p:tav>
                                      </p:tavLst>
                                    </p:anim>
                                  </p:childTnLst>
                                </p:cTn>
                              </p:par>
                              <p:par>
                                <p:cTn id="44" presetID="45" presetClass="entr" presetSubtype="0" fill="hold" grpId="1"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2000"/>
                                        <p:tgtEl>
                                          <p:spTgt spid="27"/>
                                        </p:tgtEl>
                                      </p:cBhvr>
                                    </p:animEffect>
                                    <p:anim calcmode="lin" valueType="num">
                                      <p:cBhvr>
                                        <p:cTn id="47" dur="2000" fill="hold"/>
                                        <p:tgtEl>
                                          <p:spTgt spid="27"/>
                                        </p:tgtEl>
                                        <p:attrNameLst>
                                          <p:attrName>ppt_w</p:attrName>
                                        </p:attrNameLst>
                                      </p:cBhvr>
                                      <p:tavLst>
                                        <p:tav tm="0" fmla="#ppt_w*sin(2.5*pi*$)">
                                          <p:val>
                                            <p:fltVal val="0"/>
                                          </p:val>
                                        </p:tav>
                                        <p:tav tm="100000">
                                          <p:val>
                                            <p:fltVal val="1"/>
                                          </p:val>
                                        </p:tav>
                                      </p:tavLst>
                                    </p:anim>
                                    <p:anim calcmode="lin" valueType="num">
                                      <p:cBhvr>
                                        <p:cTn id="48" dur="2000" fill="hold"/>
                                        <p:tgtEl>
                                          <p:spTgt spid="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1" grpId="0" animBg="1"/>
      <p:bldP spid="22" grpId="0" animBg="1"/>
      <p:bldP spid="4" grpId="0" animBg="1"/>
      <p:bldP spid="23" grpId="0" animBg="1"/>
      <p:bldP spid="26" grpId="0"/>
      <p:bldP spid="26" grpId="1"/>
      <p:bldP spid="27" grpId="0"/>
      <p:bldP spid="27"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12874" y="717452"/>
            <a:ext cx="10283483" cy="646331"/>
          </a:xfrm>
          <a:prstGeom prst="rect">
            <a:avLst/>
          </a:prstGeom>
          <a:noFill/>
        </p:spPr>
        <p:txBody>
          <a:bodyPr wrap="square" rtlCol="0">
            <a:spAutoFit/>
          </a:bodyPr>
          <a:lstStyle/>
          <a:p>
            <a:r>
              <a:rPr lang="en-GB" dirty="0" smtClean="0"/>
              <a:t>Last one! Draw counters to show the number 22.4</a:t>
            </a:r>
          </a:p>
          <a:p>
            <a:r>
              <a:rPr lang="en-GB" dirty="0" smtClean="0"/>
              <a:t>Click to reveal the answer. </a:t>
            </a:r>
            <a:endParaRPr lang="en-GB" dirty="0"/>
          </a:p>
        </p:txBody>
      </p:sp>
      <p:sp>
        <p:nvSpPr>
          <p:cNvPr id="5" name="Rectangle 4"/>
          <p:cNvSpPr/>
          <p:nvPr/>
        </p:nvSpPr>
        <p:spPr>
          <a:xfrm>
            <a:off x="1167618" y="1392702"/>
            <a:ext cx="9917724" cy="467047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p:cNvCxnSpPr/>
          <p:nvPr/>
        </p:nvCxnSpPr>
        <p:spPr>
          <a:xfrm>
            <a:off x="3474720" y="1378634"/>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17101" y="1336431"/>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689143" y="1336431"/>
            <a:ext cx="0" cy="47267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167618" y="2082018"/>
            <a:ext cx="991772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322363" y="1392702"/>
            <a:ext cx="1969477" cy="830997"/>
          </a:xfrm>
          <a:prstGeom prst="rect">
            <a:avLst/>
          </a:prstGeom>
          <a:noFill/>
        </p:spPr>
        <p:txBody>
          <a:bodyPr wrap="square" rtlCol="0">
            <a:spAutoFit/>
          </a:bodyPr>
          <a:lstStyle/>
          <a:p>
            <a:r>
              <a:rPr lang="en-GB" sz="4800" dirty="0" smtClean="0"/>
              <a:t>10s</a:t>
            </a:r>
            <a:endParaRPr lang="en-GB" sz="4800" dirty="0"/>
          </a:p>
        </p:txBody>
      </p:sp>
      <p:sp>
        <p:nvSpPr>
          <p:cNvPr id="14" name="TextBox 13"/>
          <p:cNvSpPr txBox="1"/>
          <p:nvPr/>
        </p:nvSpPr>
        <p:spPr>
          <a:xfrm>
            <a:off x="4157003" y="1336431"/>
            <a:ext cx="1969477" cy="830997"/>
          </a:xfrm>
          <a:prstGeom prst="rect">
            <a:avLst/>
          </a:prstGeom>
          <a:noFill/>
        </p:spPr>
        <p:txBody>
          <a:bodyPr wrap="square" rtlCol="0">
            <a:spAutoFit/>
          </a:bodyPr>
          <a:lstStyle/>
          <a:p>
            <a:r>
              <a:rPr lang="en-GB" sz="4800" dirty="0" smtClean="0"/>
              <a:t>1s</a:t>
            </a:r>
            <a:endParaRPr lang="en-GB" sz="4800" dirty="0"/>
          </a:p>
        </p:txBody>
      </p:sp>
      <p:sp>
        <p:nvSpPr>
          <p:cNvPr id="15" name="TextBox 14"/>
          <p:cNvSpPr txBox="1"/>
          <p:nvPr/>
        </p:nvSpPr>
        <p:spPr>
          <a:xfrm>
            <a:off x="7026812" y="1321360"/>
            <a:ext cx="1969477" cy="830997"/>
          </a:xfrm>
          <a:prstGeom prst="rect">
            <a:avLst/>
          </a:prstGeom>
          <a:noFill/>
        </p:spPr>
        <p:txBody>
          <a:bodyPr wrap="square" rtlCol="0">
            <a:spAutoFit/>
          </a:bodyPr>
          <a:lstStyle/>
          <a:p>
            <a:r>
              <a:rPr lang="en-GB" sz="4800" dirty="0" smtClean="0"/>
              <a:t>10ths</a:t>
            </a:r>
            <a:endParaRPr lang="en-GB" sz="4800" dirty="0"/>
          </a:p>
        </p:txBody>
      </p:sp>
      <p:sp>
        <p:nvSpPr>
          <p:cNvPr id="16" name="TextBox 15"/>
          <p:cNvSpPr txBox="1"/>
          <p:nvPr/>
        </p:nvSpPr>
        <p:spPr>
          <a:xfrm>
            <a:off x="8876713" y="1334425"/>
            <a:ext cx="1969477" cy="830997"/>
          </a:xfrm>
          <a:prstGeom prst="rect">
            <a:avLst/>
          </a:prstGeom>
          <a:noFill/>
        </p:spPr>
        <p:txBody>
          <a:bodyPr wrap="square" rtlCol="0">
            <a:spAutoFit/>
          </a:bodyPr>
          <a:lstStyle/>
          <a:p>
            <a:r>
              <a:rPr lang="en-GB" sz="4800" dirty="0" smtClean="0"/>
              <a:t>100ths</a:t>
            </a:r>
            <a:endParaRPr lang="en-GB" sz="4800" dirty="0"/>
          </a:p>
        </p:txBody>
      </p:sp>
      <p:sp>
        <p:nvSpPr>
          <p:cNvPr id="17" name="Oval 16"/>
          <p:cNvSpPr/>
          <p:nvPr/>
        </p:nvSpPr>
        <p:spPr>
          <a:xfrm>
            <a:off x="6006903" y="1779062"/>
            <a:ext cx="206327" cy="2738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006903" y="5723936"/>
            <a:ext cx="206327" cy="2738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p:cNvSpPr/>
          <p:nvPr/>
        </p:nvSpPr>
        <p:spPr>
          <a:xfrm>
            <a:off x="1506071" y="2223699"/>
            <a:ext cx="753035" cy="752583"/>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1944652" y="3461693"/>
            <a:ext cx="753035" cy="752583"/>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4360018" y="3405422"/>
            <a:ext cx="753035" cy="75258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4364294" y="2223699"/>
            <a:ext cx="753035" cy="75258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650087" y="2324778"/>
            <a:ext cx="753035" cy="75258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6320116" y="4158005"/>
            <a:ext cx="753035" cy="75258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7426327" y="4534296"/>
            <a:ext cx="753035" cy="75258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7186797" y="3238273"/>
            <a:ext cx="753035" cy="75258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944652" y="5286879"/>
            <a:ext cx="888195" cy="830997"/>
          </a:xfrm>
          <a:prstGeom prst="rect">
            <a:avLst/>
          </a:prstGeom>
          <a:noFill/>
        </p:spPr>
        <p:txBody>
          <a:bodyPr wrap="square" rtlCol="0">
            <a:spAutoFit/>
          </a:bodyPr>
          <a:lstStyle/>
          <a:p>
            <a:r>
              <a:rPr lang="en-GB" sz="4800" dirty="0" smtClean="0"/>
              <a:t>2</a:t>
            </a:r>
            <a:endParaRPr lang="en-GB" sz="4800" dirty="0"/>
          </a:p>
        </p:txBody>
      </p:sp>
      <p:sp>
        <p:nvSpPr>
          <p:cNvPr id="27" name="TextBox 26"/>
          <p:cNvSpPr txBox="1"/>
          <p:nvPr/>
        </p:nvSpPr>
        <p:spPr>
          <a:xfrm>
            <a:off x="4551862" y="5298993"/>
            <a:ext cx="888195" cy="830997"/>
          </a:xfrm>
          <a:prstGeom prst="rect">
            <a:avLst/>
          </a:prstGeom>
          <a:noFill/>
        </p:spPr>
        <p:txBody>
          <a:bodyPr wrap="square" rtlCol="0">
            <a:spAutoFit/>
          </a:bodyPr>
          <a:lstStyle/>
          <a:p>
            <a:r>
              <a:rPr lang="en-GB" sz="4800" dirty="0" smtClean="0"/>
              <a:t>2</a:t>
            </a:r>
            <a:endParaRPr lang="en-GB" sz="4800" dirty="0"/>
          </a:p>
        </p:txBody>
      </p:sp>
      <p:sp>
        <p:nvSpPr>
          <p:cNvPr id="28" name="TextBox 27"/>
          <p:cNvSpPr txBox="1"/>
          <p:nvPr/>
        </p:nvSpPr>
        <p:spPr>
          <a:xfrm>
            <a:off x="6964054" y="5328365"/>
            <a:ext cx="888195" cy="830997"/>
          </a:xfrm>
          <a:prstGeom prst="rect">
            <a:avLst/>
          </a:prstGeom>
          <a:noFill/>
        </p:spPr>
        <p:txBody>
          <a:bodyPr wrap="square" rtlCol="0">
            <a:spAutoFit/>
          </a:bodyPr>
          <a:lstStyle/>
          <a:p>
            <a:r>
              <a:rPr lang="en-GB" sz="4800" dirty="0"/>
              <a:t>4</a:t>
            </a:r>
            <a:endParaRPr lang="en-GB" sz="4800" dirty="0"/>
          </a:p>
        </p:txBody>
      </p:sp>
      <p:sp>
        <p:nvSpPr>
          <p:cNvPr id="10" name="TextBox 9"/>
          <p:cNvSpPr txBox="1"/>
          <p:nvPr/>
        </p:nvSpPr>
        <p:spPr>
          <a:xfrm>
            <a:off x="4354779" y="4587145"/>
            <a:ext cx="1785769" cy="369332"/>
          </a:xfrm>
          <a:prstGeom prst="rect">
            <a:avLst/>
          </a:prstGeom>
          <a:noFill/>
        </p:spPr>
        <p:txBody>
          <a:bodyPr wrap="square" rtlCol="0">
            <a:spAutoFit/>
          </a:bodyPr>
          <a:lstStyle/>
          <a:p>
            <a:r>
              <a:rPr lang="en-GB" dirty="0" smtClean="0"/>
              <a:t>2 1s</a:t>
            </a:r>
            <a:endParaRPr lang="en-GB" dirty="0"/>
          </a:p>
        </p:txBody>
      </p:sp>
      <p:sp>
        <p:nvSpPr>
          <p:cNvPr id="29" name="TextBox 28"/>
          <p:cNvSpPr txBox="1"/>
          <p:nvPr/>
        </p:nvSpPr>
        <p:spPr>
          <a:xfrm>
            <a:off x="1658471" y="4686696"/>
            <a:ext cx="1785769" cy="369332"/>
          </a:xfrm>
          <a:prstGeom prst="rect">
            <a:avLst/>
          </a:prstGeom>
          <a:noFill/>
        </p:spPr>
        <p:txBody>
          <a:bodyPr wrap="square" rtlCol="0">
            <a:spAutoFit/>
          </a:bodyPr>
          <a:lstStyle/>
          <a:p>
            <a:r>
              <a:rPr lang="en-GB" dirty="0" smtClean="0"/>
              <a:t>2 10s</a:t>
            </a:r>
            <a:endParaRPr lang="en-GB" dirty="0"/>
          </a:p>
        </p:txBody>
      </p:sp>
      <p:sp>
        <p:nvSpPr>
          <p:cNvPr id="30" name="TextBox 29"/>
          <p:cNvSpPr txBox="1"/>
          <p:nvPr/>
        </p:nvSpPr>
        <p:spPr>
          <a:xfrm>
            <a:off x="7899690" y="4036317"/>
            <a:ext cx="1785769" cy="369332"/>
          </a:xfrm>
          <a:prstGeom prst="rect">
            <a:avLst/>
          </a:prstGeom>
          <a:noFill/>
        </p:spPr>
        <p:txBody>
          <a:bodyPr wrap="square" rtlCol="0">
            <a:spAutoFit/>
          </a:bodyPr>
          <a:lstStyle/>
          <a:p>
            <a:r>
              <a:rPr lang="en-GB" dirty="0"/>
              <a:t>4</a:t>
            </a:r>
            <a:r>
              <a:rPr lang="en-GB" dirty="0" smtClean="0"/>
              <a:t> 10ths</a:t>
            </a:r>
            <a:endParaRPr lang="en-GB" dirty="0"/>
          </a:p>
        </p:txBody>
      </p:sp>
    </p:spTree>
    <p:extLst>
      <p:ext uri="{BB962C8B-B14F-4D97-AF65-F5344CB8AC3E}">
        <p14:creationId xmlns:p14="http://schemas.microsoft.com/office/powerpoint/2010/main" val="124309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30"/>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par>
                                <p:cTn id="30" presetID="45"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2000"/>
                                        <p:tgtEl>
                                          <p:spTgt spid="6"/>
                                        </p:tgtEl>
                                      </p:cBhvr>
                                    </p:animEffect>
                                    <p:anim calcmode="lin" valueType="num">
                                      <p:cBhvr>
                                        <p:cTn id="33" dur="2000" fill="hold"/>
                                        <p:tgtEl>
                                          <p:spTgt spid="6"/>
                                        </p:tgtEl>
                                        <p:attrNameLst>
                                          <p:attrName>ppt_w</p:attrName>
                                        </p:attrNameLst>
                                      </p:cBhvr>
                                      <p:tavLst>
                                        <p:tav tm="0" fmla="#ppt_w*sin(2.5*pi*$)">
                                          <p:val>
                                            <p:fltVal val="0"/>
                                          </p:val>
                                        </p:tav>
                                        <p:tav tm="100000">
                                          <p:val>
                                            <p:fltVal val="1"/>
                                          </p:val>
                                        </p:tav>
                                      </p:tavLst>
                                    </p:anim>
                                    <p:anim calcmode="lin" valueType="num">
                                      <p:cBhvr>
                                        <p:cTn id="34" dur="2000" fill="hold"/>
                                        <p:tgtEl>
                                          <p:spTgt spid="6"/>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2000"/>
                                        <p:tgtEl>
                                          <p:spTgt spid="27"/>
                                        </p:tgtEl>
                                      </p:cBhvr>
                                    </p:animEffect>
                                    <p:anim calcmode="lin" valueType="num">
                                      <p:cBhvr>
                                        <p:cTn id="38" dur="2000" fill="hold"/>
                                        <p:tgtEl>
                                          <p:spTgt spid="27"/>
                                        </p:tgtEl>
                                        <p:attrNameLst>
                                          <p:attrName>ppt_w</p:attrName>
                                        </p:attrNameLst>
                                      </p:cBhvr>
                                      <p:tavLst>
                                        <p:tav tm="0" fmla="#ppt_w*sin(2.5*pi*$)">
                                          <p:val>
                                            <p:fltVal val="0"/>
                                          </p:val>
                                        </p:tav>
                                        <p:tav tm="100000">
                                          <p:val>
                                            <p:fltVal val="1"/>
                                          </p:val>
                                        </p:tav>
                                      </p:tavLst>
                                    </p:anim>
                                    <p:anim calcmode="lin" valueType="num">
                                      <p:cBhvr>
                                        <p:cTn id="39" dur="2000" fill="hold"/>
                                        <p:tgtEl>
                                          <p:spTgt spid="27"/>
                                        </p:tgtEl>
                                        <p:attrNameLst>
                                          <p:attrName>ppt_h</p:attrName>
                                        </p:attrNameLst>
                                      </p:cBhvr>
                                      <p:tavLst>
                                        <p:tav tm="0">
                                          <p:val>
                                            <p:strVal val="#ppt_h"/>
                                          </p:val>
                                        </p:tav>
                                        <p:tav tm="100000">
                                          <p:val>
                                            <p:strVal val="#ppt_h"/>
                                          </p:val>
                                        </p:tav>
                                      </p:tavLst>
                                    </p:anim>
                                  </p:childTnLst>
                                </p:cTn>
                              </p:par>
                              <p:par>
                                <p:cTn id="40" presetID="45" presetClass="entr" presetSubtype="0" fill="hold" grpId="0" nodeType="with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2000"/>
                                        <p:tgtEl>
                                          <p:spTgt spid="28"/>
                                        </p:tgtEl>
                                      </p:cBhvr>
                                    </p:animEffect>
                                    <p:anim calcmode="lin" valueType="num">
                                      <p:cBhvr>
                                        <p:cTn id="43" dur="2000" fill="hold"/>
                                        <p:tgtEl>
                                          <p:spTgt spid="28"/>
                                        </p:tgtEl>
                                        <p:attrNameLst>
                                          <p:attrName>ppt_w</p:attrName>
                                        </p:attrNameLst>
                                      </p:cBhvr>
                                      <p:tavLst>
                                        <p:tav tm="0" fmla="#ppt_w*sin(2.5*pi*$)">
                                          <p:val>
                                            <p:fltVal val="0"/>
                                          </p:val>
                                        </p:tav>
                                        <p:tav tm="100000">
                                          <p:val>
                                            <p:fltVal val="1"/>
                                          </p:val>
                                        </p:tav>
                                      </p:tavLst>
                                    </p:anim>
                                    <p:anim calcmode="lin" valueType="num">
                                      <p:cBhvr>
                                        <p:cTn id="44" dur="2000" fill="hold"/>
                                        <p:tgtEl>
                                          <p:spTgt spid="2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animBg="1"/>
      <p:bldP spid="19" grpId="0" animBg="1"/>
      <p:bldP spid="21" grpId="0" animBg="1"/>
      <p:bldP spid="22" grpId="0" animBg="1"/>
      <p:bldP spid="23" grpId="0" animBg="1"/>
      <p:bldP spid="24" grpId="0" animBg="1"/>
      <p:bldP spid="25" grpId="0" animBg="1"/>
      <p:bldP spid="6" grpId="0"/>
      <p:bldP spid="27" grpId="0"/>
      <p:bldP spid="28" grpId="0"/>
      <p:bldP spid="10" grpId="0"/>
      <p:bldP spid="29"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438400" y="1828800"/>
            <a:ext cx="8175811" cy="2308324"/>
          </a:xfrm>
          <a:prstGeom prst="rect">
            <a:avLst/>
          </a:prstGeom>
          <a:noFill/>
        </p:spPr>
        <p:txBody>
          <a:bodyPr wrap="square" rtlCol="0">
            <a:spAutoFit/>
          </a:bodyPr>
          <a:lstStyle/>
          <a:p>
            <a:r>
              <a:rPr lang="en-GB" sz="7200" dirty="0" smtClean="0"/>
              <a:t>Now we’re going to revise dividing by 10.  </a:t>
            </a:r>
          </a:p>
        </p:txBody>
      </p:sp>
    </p:spTree>
    <p:extLst>
      <p:ext uri="{BB962C8B-B14F-4D97-AF65-F5344CB8AC3E}">
        <p14:creationId xmlns:p14="http://schemas.microsoft.com/office/powerpoint/2010/main" val="3756094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846730" y="1004048"/>
            <a:ext cx="8767482" cy="4524315"/>
          </a:xfrm>
          <a:prstGeom prst="rect">
            <a:avLst/>
          </a:prstGeom>
          <a:noFill/>
        </p:spPr>
        <p:txBody>
          <a:bodyPr wrap="square" rtlCol="0">
            <a:spAutoFit/>
          </a:bodyPr>
          <a:lstStyle/>
          <a:p>
            <a:r>
              <a:rPr lang="en-GB" sz="7200" dirty="0" smtClean="0"/>
              <a:t>We did this with whole numbers in the Autumn term so cast your minds back…</a:t>
            </a:r>
          </a:p>
        </p:txBody>
      </p:sp>
    </p:spTree>
    <p:extLst>
      <p:ext uri="{BB962C8B-B14F-4D97-AF65-F5344CB8AC3E}">
        <p14:creationId xmlns:p14="http://schemas.microsoft.com/office/powerpoint/2010/main" val="342800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326776" y="1075765"/>
            <a:ext cx="10345271" cy="4524315"/>
          </a:xfrm>
          <a:prstGeom prst="rect">
            <a:avLst/>
          </a:prstGeom>
          <a:noFill/>
        </p:spPr>
        <p:txBody>
          <a:bodyPr wrap="square" rtlCol="0">
            <a:spAutoFit/>
          </a:bodyPr>
          <a:lstStyle/>
          <a:p>
            <a:r>
              <a:rPr lang="en-GB" sz="4800" dirty="0" smtClean="0"/>
              <a:t>If I told you to work out 200 ÷ 10 you would get 20. This is because you know that if your number ends in 0, you can take one zero away to divide it by 10. </a:t>
            </a:r>
          </a:p>
          <a:p>
            <a:endParaRPr lang="en-GB" sz="4800" dirty="0"/>
          </a:p>
          <a:p>
            <a:r>
              <a:rPr lang="en-GB" sz="4800" dirty="0" smtClean="0"/>
              <a:t>Let’s look at why that works…</a:t>
            </a:r>
          </a:p>
        </p:txBody>
      </p:sp>
    </p:spTree>
    <p:extLst>
      <p:ext uri="{BB962C8B-B14F-4D97-AF65-F5344CB8AC3E}">
        <p14:creationId xmlns:p14="http://schemas.microsoft.com/office/powerpoint/2010/main" val="2584519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2638</TotalTime>
  <Words>601</Words>
  <Application>Microsoft Office PowerPoint</Application>
  <PresentationFormat>Widescreen</PresentationFormat>
  <Paragraphs>120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Twinkl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14</cp:revision>
  <dcterms:created xsi:type="dcterms:W3CDTF">2020-04-20T14:22:17Z</dcterms:created>
  <dcterms:modified xsi:type="dcterms:W3CDTF">2020-04-22T10:20:37Z</dcterms:modified>
</cp:coreProperties>
</file>