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9" r:id="rId6"/>
    <p:sldId id="282" r:id="rId7"/>
    <p:sldId id="284" r:id="rId8"/>
    <p:sldId id="290" r:id="rId9"/>
    <p:sldId id="288" r:id="rId10"/>
    <p:sldId id="277" r:id="rId11"/>
    <p:sldId id="286"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uffy" panose="020B0603060100000000" pitchFamily="34" charset="0"/>
      <p:regular r:id="rId19"/>
      <p:bold r:id="rId20"/>
      <p:italic r:id="rId21"/>
      <p:boldItalic r:id="rId22"/>
    </p:embeddedFont>
    <p:embeddedFont>
      <p:font typeface="Twinkl" pitchFamily="2" charset="0"/>
      <p:regular r:id="rId23"/>
      <p:bold r:id="rId24"/>
    </p:embeddedFont>
    <p:embeddedFont>
      <p:font typeface="Tuffy-TTF" panose="020B0603060100000000"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327"/>
    <a:srgbClr val="AFDEF8"/>
    <a:srgbClr val="4DB1E3"/>
    <a:srgbClr val="0175B0"/>
    <a:srgbClr val="013F7C"/>
    <a:srgbClr val="87BD31"/>
    <a:srgbClr val="0079C3"/>
    <a:srgbClr val="FFE76D"/>
    <a:srgbClr val="072F54"/>
    <a:srgbClr val="003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95" autoAdjust="0"/>
    <p:restoredTop sz="94660"/>
  </p:normalViewPr>
  <p:slideViewPr>
    <p:cSldViewPr snapToGrid="0" showGuides="1">
      <p:cViewPr varScale="1">
        <p:scale>
          <a:sx n="73" d="100"/>
          <a:sy n="73" d="100"/>
        </p:scale>
        <p:origin x="1080" y="78"/>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4-decimals-year-4-white-rose-maths-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winkl.co.uk/resources/planit-maths-primary-teaching-resources-year-4/planit-maths-primary-teaching-resources-year-4-number-fractions/planit-maths-primary-teaching-resources-year-4-number---fractions-count-up-and-down-in-hundredths-recognise-that-hundredths-arise-when-dividing-an-object-by-one-hundred-and-dividing-tenths-by-ten" TargetMode="Externa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4-decimals-year-4-white-rose-maths-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3.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p:cNvPr>
          <p:cNvSpPr/>
          <p:nvPr/>
        </p:nvSpPr>
        <p:spPr>
          <a:xfrm>
            <a:off x="310392" y="5614652"/>
            <a:ext cx="1342239" cy="956345"/>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724900"/>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66992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93750" y="1646925"/>
            <a:ext cx="7564566" cy="1081193"/>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Count up and down in hundredths; recognise that hundredths arise when dividing an object by one hundred and dividing tenths by ten.</a:t>
            </a:r>
          </a:p>
        </p:txBody>
      </p:sp>
      <p:sp>
        <p:nvSpPr>
          <p:cNvPr id="24" name="Rectangle 23"/>
          <p:cNvSpPr/>
          <p:nvPr/>
        </p:nvSpPr>
        <p:spPr>
          <a:xfrm>
            <a:off x="3169113" y="12238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p:cNvPr>
          <p:cNvSpPr/>
          <p:nvPr/>
        </p:nvSpPr>
        <p:spPr>
          <a:xfrm>
            <a:off x="3900880" y="2950827"/>
            <a:ext cx="1342239" cy="956345"/>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Count up and down in hundredths; recognise that hundredths arise when dividing an object by one hundred and dividing tenths by ten.</a:t>
            </a:r>
          </a:p>
        </p:txBody>
      </p:sp>
    </p:spTree>
    <p:extLst>
      <p:ext uri="{BB962C8B-B14F-4D97-AF65-F5344CB8AC3E}">
        <p14:creationId xmlns:p14="http://schemas.microsoft.com/office/powerpoint/2010/main" val="3643935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138"/>
          <p:cNvGrpSpPr/>
          <p:nvPr/>
        </p:nvGrpSpPr>
        <p:grpSpPr>
          <a:xfrm>
            <a:off x="539750" y="1473395"/>
            <a:ext cx="12553950" cy="5911800"/>
            <a:chOff x="539750" y="1473395"/>
            <a:chExt cx="12553950" cy="5911800"/>
          </a:xfrm>
        </p:grpSpPr>
        <p:pic>
          <p:nvPicPr>
            <p:cNvPr id="41" name="Picture 40"/>
            <p:cNvPicPr>
              <a:picLocks noChangeAspect="1"/>
            </p:cNvPicPr>
            <p:nvPr/>
          </p:nvPicPr>
          <p:blipFill rotWithShape="1">
            <a:blip r:embed="rId2" cstate="print">
              <a:extLst>
                <a:ext uri="{28A0092B-C50C-407E-A947-70E740481C1C}">
                  <a14:useLocalDpi xmlns:a14="http://schemas.microsoft.com/office/drawing/2010/main" val="0"/>
                </a:ext>
              </a:extLst>
            </a:blip>
            <a:srcRect t="12094" b="31120"/>
            <a:stretch/>
          </p:blipFill>
          <p:spPr>
            <a:xfrm>
              <a:off x="539750" y="1473395"/>
              <a:ext cx="12553950" cy="4800405"/>
            </a:xfrm>
            <a:prstGeom prst="rect">
              <a:avLst/>
            </a:prstGeom>
          </p:spPr>
        </p:pic>
        <p:grpSp>
          <p:nvGrpSpPr>
            <p:cNvPr id="74" name="Group 73"/>
            <p:cNvGrpSpPr/>
            <p:nvPr/>
          </p:nvGrpSpPr>
          <p:grpSpPr>
            <a:xfrm>
              <a:off x="8758961" y="2118505"/>
              <a:ext cx="3892701" cy="5266690"/>
              <a:chOff x="8758961" y="2118505"/>
              <a:chExt cx="3892701" cy="5266690"/>
            </a:xfrm>
          </p:grpSpPr>
          <p:pic>
            <p:nvPicPr>
              <p:cNvPr id="95" name="Picture 41"/>
              <p:cNvPicPr>
                <a:picLocks noChangeAspect="1"/>
              </p:cNvPicPr>
              <p:nvPr/>
            </p:nvPicPr>
            <p:blipFill rotWithShape="1">
              <a:blip r:embed="rId3">
                <a:extLst>
                  <a:ext uri="{28A0092B-C50C-407E-A947-70E740481C1C}">
                    <a14:useLocalDpi xmlns:a14="http://schemas.microsoft.com/office/drawing/2010/main" val="0"/>
                  </a:ext>
                </a:extLst>
              </a:blip>
              <a:srcRect l="-3" t="-2" r="-639" b="9892"/>
              <a:stretch/>
            </p:blipFill>
            <p:spPr bwMode="auto">
              <a:xfrm flipH="1">
                <a:off x="8758961" y="2118505"/>
                <a:ext cx="3892701" cy="5266690"/>
              </a:xfrm>
              <a:prstGeom prst="rect">
                <a:avLst/>
              </a:prstGeom>
              <a:noFill/>
              <a:ln>
                <a:noFill/>
              </a:ln>
              <a:effectLst>
                <a:outerShdw blurRad="25400" dist="50800" dir="10080000" algn="ctr" rotWithShape="0">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9881383" y="2937876"/>
                <a:ext cx="1592940" cy="711144"/>
                <a:chOff x="9881383" y="2937876"/>
                <a:chExt cx="1592940" cy="711144"/>
              </a:xfrm>
            </p:grpSpPr>
            <p:sp>
              <p:nvSpPr>
                <p:cNvPr id="107" name="TextBox 106"/>
                <p:cNvSpPr txBox="1"/>
                <p:nvPr/>
              </p:nvSpPr>
              <p:spPr>
                <a:xfrm>
                  <a:off x="10398841" y="3022229"/>
                  <a:ext cx="538163" cy="523220"/>
                </a:xfrm>
                <a:prstGeom prst="rect">
                  <a:avLst/>
                </a:prstGeom>
                <a:noFill/>
              </p:spPr>
              <p:txBody>
                <a:bodyPr wrap="square" rtlCol="0">
                  <a:spAutoFit/>
                </a:bodyPr>
                <a:lstStyle/>
                <a:p>
                  <a:pPr algn="ctr"/>
                  <a:r>
                    <a:rPr lang="en-GB" sz="2800" dirty="0"/>
                    <a:t>=</a:t>
                  </a:r>
                </a:p>
              </p:txBody>
            </p:sp>
            <p:grpSp>
              <p:nvGrpSpPr>
                <p:cNvPr id="108" name="Group 107"/>
                <p:cNvGrpSpPr/>
                <p:nvPr/>
              </p:nvGrpSpPr>
              <p:grpSpPr>
                <a:xfrm>
                  <a:off x="10796709" y="3248910"/>
                  <a:ext cx="677614" cy="400110"/>
                  <a:chOff x="1366481" y="5584001"/>
                  <a:chExt cx="677614" cy="400110"/>
                </a:xfrm>
              </p:grpSpPr>
              <p:cxnSp>
                <p:nvCxnSpPr>
                  <p:cNvPr id="110" name="Straight Connector 109"/>
                  <p:cNvCxnSpPr/>
                  <p:nvPr/>
                </p:nvCxnSpPr>
                <p:spPr>
                  <a:xfrm>
                    <a:off x="1546882" y="5628451"/>
                    <a:ext cx="32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1366481" y="5584001"/>
                    <a:ext cx="677614" cy="400110"/>
                  </a:xfrm>
                  <a:prstGeom prst="rect">
                    <a:avLst/>
                  </a:prstGeom>
                  <a:noFill/>
                </p:spPr>
                <p:txBody>
                  <a:bodyPr wrap="square" rtlCol="0">
                    <a:spAutoFit/>
                  </a:bodyPr>
                  <a:lstStyle/>
                  <a:p>
                    <a:pPr algn="ctr"/>
                    <a:r>
                      <a:rPr lang="en-GB" sz="2000" dirty="0"/>
                      <a:t>100</a:t>
                    </a:r>
                  </a:p>
                </p:txBody>
              </p:sp>
            </p:grpSp>
            <p:grpSp>
              <p:nvGrpSpPr>
                <p:cNvPr id="112" name="Group 111"/>
                <p:cNvGrpSpPr/>
                <p:nvPr/>
              </p:nvGrpSpPr>
              <p:grpSpPr>
                <a:xfrm>
                  <a:off x="9881383" y="2937876"/>
                  <a:ext cx="677614" cy="711144"/>
                  <a:chOff x="1366481" y="5272967"/>
                  <a:chExt cx="677614" cy="711144"/>
                </a:xfrm>
              </p:grpSpPr>
              <p:sp>
                <p:nvSpPr>
                  <p:cNvPr id="113" name="TextBox 112"/>
                  <p:cNvSpPr txBox="1"/>
                  <p:nvPr/>
                </p:nvSpPr>
                <p:spPr>
                  <a:xfrm>
                    <a:off x="1474221" y="5272967"/>
                    <a:ext cx="493876" cy="400110"/>
                  </a:xfrm>
                  <a:prstGeom prst="rect">
                    <a:avLst/>
                  </a:prstGeom>
                  <a:noFill/>
                </p:spPr>
                <p:txBody>
                  <a:bodyPr wrap="square" rtlCol="0">
                    <a:spAutoFit/>
                  </a:bodyPr>
                  <a:lstStyle/>
                  <a:p>
                    <a:pPr algn="ctr"/>
                    <a:r>
                      <a:rPr lang="en-GB" sz="2000" dirty="0"/>
                      <a:t>3</a:t>
                    </a:r>
                  </a:p>
                </p:txBody>
              </p:sp>
              <p:cxnSp>
                <p:nvCxnSpPr>
                  <p:cNvPr id="114" name="Straight Connector 113"/>
                  <p:cNvCxnSpPr/>
                  <p:nvPr/>
                </p:nvCxnSpPr>
                <p:spPr>
                  <a:xfrm>
                    <a:off x="15786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1366481" y="5584001"/>
                    <a:ext cx="677614" cy="400110"/>
                  </a:xfrm>
                  <a:prstGeom prst="rect">
                    <a:avLst/>
                  </a:prstGeom>
                  <a:noFill/>
                </p:spPr>
                <p:txBody>
                  <a:bodyPr wrap="square" rtlCol="0">
                    <a:spAutoFit/>
                  </a:bodyPr>
                  <a:lstStyle/>
                  <a:p>
                    <a:pPr algn="ctr"/>
                    <a:r>
                      <a:rPr lang="en-GB" sz="2000" dirty="0"/>
                      <a:t>10</a:t>
                    </a:r>
                  </a:p>
                </p:txBody>
              </p:sp>
            </p:grpSp>
          </p:grpSp>
          <p:grpSp>
            <p:nvGrpSpPr>
              <p:cNvPr id="116" name="Group 115"/>
              <p:cNvGrpSpPr/>
              <p:nvPr/>
            </p:nvGrpSpPr>
            <p:grpSpPr>
              <a:xfrm>
                <a:off x="9881383" y="4050698"/>
                <a:ext cx="1592940" cy="711144"/>
                <a:chOff x="9881383" y="2937876"/>
                <a:chExt cx="1592940" cy="711144"/>
              </a:xfrm>
            </p:grpSpPr>
            <p:sp>
              <p:nvSpPr>
                <p:cNvPr id="117" name="TextBox 116"/>
                <p:cNvSpPr txBox="1"/>
                <p:nvPr/>
              </p:nvSpPr>
              <p:spPr>
                <a:xfrm>
                  <a:off x="10398841" y="3022229"/>
                  <a:ext cx="538163" cy="523220"/>
                </a:xfrm>
                <a:prstGeom prst="rect">
                  <a:avLst/>
                </a:prstGeom>
                <a:noFill/>
              </p:spPr>
              <p:txBody>
                <a:bodyPr wrap="square" rtlCol="0">
                  <a:spAutoFit/>
                </a:bodyPr>
                <a:lstStyle/>
                <a:p>
                  <a:pPr algn="ctr"/>
                  <a:r>
                    <a:rPr lang="en-GB" sz="2800" dirty="0"/>
                    <a:t>=</a:t>
                  </a:r>
                </a:p>
              </p:txBody>
            </p:sp>
            <p:grpSp>
              <p:nvGrpSpPr>
                <p:cNvPr id="118" name="Group 117"/>
                <p:cNvGrpSpPr/>
                <p:nvPr/>
              </p:nvGrpSpPr>
              <p:grpSpPr>
                <a:xfrm>
                  <a:off x="10796709" y="3248910"/>
                  <a:ext cx="677614" cy="400110"/>
                  <a:chOff x="1366481" y="5584001"/>
                  <a:chExt cx="677614" cy="400110"/>
                </a:xfrm>
              </p:grpSpPr>
              <p:cxnSp>
                <p:nvCxnSpPr>
                  <p:cNvPr id="124" name="Straight Connector 123"/>
                  <p:cNvCxnSpPr/>
                  <p:nvPr/>
                </p:nvCxnSpPr>
                <p:spPr>
                  <a:xfrm>
                    <a:off x="1546882" y="5628451"/>
                    <a:ext cx="32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366481" y="5584001"/>
                    <a:ext cx="677614" cy="400110"/>
                  </a:xfrm>
                  <a:prstGeom prst="rect">
                    <a:avLst/>
                  </a:prstGeom>
                  <a:noFill/>
                </p:spPr>
                <p:txBody>
                  <a:bodyPr wrap="square" rtlCol="0">
                    <a:spAutoFit/>
                  </a:bodyPr>
                  <a:lstStyle/>
                  <a:p>
                    <a:pPr algn="ctr"/>
                    <a:r>
                      <a:rPr lang="en-GB" sz="2000" dirty="0"/>
                      <a:t>100</a:t>
                    </a:r>
                  </a:p>
                </p:txBody>
              </p:sp>
            </p:grpSp>
            <p:grpSp>
              <p:nvGrpSpPr>
                <p:cNvPr id="119" name="Group 118"/>
                <p:cNvGrpSpPr/>
                <p:nvPr/>
              </p:nvGrpSpPr>
              <p:grpSpPr>
                <a:xfrm>
                  <a:off x="9881383" y="2937876"/>
                  <a:ext cx="677614" cy="711144"/>
                  <a:chOff x="1366481" y="5272967"/>
                  <a:chExt cx="677614" cy="711144"/>
                </a:xfrm>
              </p:grpSpPr>
              <p:sp>
                <p:nvSpPr>
                  <p:cNvPr id="120" name="TextBox 119"/>
                  <p:cNvSpPr txBox="1"/>
                  <p:nvPr/>
                </p:nvSpPr>
                <p:spPr>
                  <a:xfrm>
                    <a:off x="1474221" y="5272967"/>
                    <a:ext cx="493876" cy="400110"/>
                  </a:xfrm>
                  <a:prstGeom prst="rect">
                    <a:avLst/>
                  </a:prstGeom>
                  <a:noFill/>
                </p:spPr>
                <p:txBody>
                  <a:bodyPr wrap="square" rtlCol="0">
                    <a:spAutoFit/>
                  </a:bodyPr>
                  <a:lstStyle/>
                  <a:p>
                    <a:pPr algn="ctr"/>
                    <a:r>
                      <a:rPr lang="en-GB" sz="2000" dirty="0"/>
                      <a:t>7</a:t>
                    </a:r>
                  </a:p>
                </p:txBody>
              </p:sp>
              <p:cxnSp>
                <p:nvCxnSpPr>
                  <p:cNvPr id="121" name="Straight Connector 120"/>
                  <p:cNvCxnSpPr/>
                  <p:nvPr/>
                </p:nvCxnSpPr>
                <p:spPr>
                  <a:xfrm>
                    <a:off x="15786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1366481" y="5584001"/>
                    <a:ext cx="677614" cy="400110"/>
                  </a:xfrm>
                  <a:prstGeom prst="rect">
                    <a:avLst/>
                  </a:prstGeom>
                  <a:noFill/>
                </p:spPr>
                <p:txBody>
                  <a:bodyPr wrap="square" rtlCol="0">
                    <a:spAutoFit/>
                  </a:bodyPr>
                  <a:lstStyle/>
                  <a:p>
                    <a:pPr algn="ctr"/>
                    <a:r>
                      <a:rPr lang="en-GB" sz="2000" dirty="0"/>
                      <a:t>10</a:t>
                    </a:r>
                  </a:p>
                </p:txBody>
              </p:sp>
            </p:grpSp>
          </p:grpSp>
          <p:grpSp>
            <p:nvGrpSpPr>
              <p:cNvPr id="126" name="Group 125"/>
              <p:cNvGrpSpPr/>
              <p:nvPr/>
            </p:nvGrpSpPr>
            <p:grpSpPr>
              <a:xfrm>
                <a:off x="9881383" y="5166449"/>
                <a:ext cx="1592940" cy="711144"/>
                <a:chOff x="9881383" y="2937876"/>
                <a:chExt cx="1592940" cy="711144"/>
              </a:xfrm>
            </p:grpSpPr>
            <p:sp>
              <p:nvSpPr>
                <p:cNvPr id="127" name="TextBox 126"/>
                <p:cNvSpPr txBox="1"/>
                <p:nvPr/>
              </p:nvSpPr>
              <p:spPr>
                <a:xfrm>
                  <a:off x="10398841" y="3022229"/>
                  <a:ext cx="538163" cy="523220"/>
                </a:xfrm>
                <a:prstGeom prst="rect">
                  <a:avLst/>
                </a:prstGeom>
                <a:noFill/>
              </p:spPr>
              <p:txBody>
                <a:bodyPr wrap="square" rtlCol="0">
                  <a:spAutoFit/>
                </a:bodyPr>
                <a:lstStyle/>
                <a:p>
                  <a:pPr algn="ctr"/>
                  <a:r>
                    <a:rPr lang="en-GB" sz="2800" dirty="0"/>
                    <a:t>=</a:t>
                  </a:r>
                </a:p>
              </p:txBody>
            </p:sp>
            <p:grpSp>
              <p:nvGrpSpPr>
                <p:cNvPr id="128" name="Group 127"/>
                <p:cNvGrpSpPr/>
                <p:nvPr/>
              </p:nvGrpSpPr>
              <p:grpSpPr>
                <a:xfrm>
                  <a:off x="10796709" y="2937876"/>
                  <a:ext cx="677614" cy="711144"/>
                  <a:chOff x="1366481" y="5272967"/>
                  <a:chExt cx="677614" cy="711144"/>
                </a:xfrm>
              </p:grpSpPr>
              <p:sp>
                <p:nvSpPr>
                  <p:cNvPr id="133" name="TextBox 132"/>
                  <p:cNvSpPr txBox="1"/>
                  <p:nvPr/>
                </p:nvSpPr>
                <p:spPr>
                  <a:xfrm>
                    <a:off x="1474221" y="5272967"/>
                    <a:ext cx="493876" cy="400110"/>
                  </a:xfrm>
                  <a:prstGeom prst="rect">
                    <a:avLst/>
                  </a:prstGeom>
                  <a:noFill/>
                </p:spPr>
                <p:txBody>
                  <a:bodyPr wrap="square" rtlCol="0">
                    <a:spAutoFit/>
                  </a:bodyPr>
                  <a:lstStyle/>
                  <a:p>
                    <a:pPr algn="ctr"/>
                    <a:r>
                      <a:rPr lang="en-GB" sz="2000" dirty="0"/>
                      <a:t>40</a:t>
                    </a:r>
                  </a:p>
                </p:txBody>
              </p:sp>
              <p:cxnSp>
                <p:nvCxnSpPr>
                  <p:cNvPr id="134" name="Straight Connector 133"/>
                  <p:cNvCxnSpPr/>
                  <p:nvPr/>
                </p:nvCxnSpPr>
                <p:spPr>
                  <a:xfrm>
                    <a:off x="1546882" y="5628451"/>
                    <a:ext cx="32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1366481" y="5584001"/>
                    <a:ext cx="677614" cy="400110"/>
                  </a:xfrm>
                  <a:prstGeom prst="rect">
                    <a:avLst/>
                  </a:prstGeom>
                  <a:noFill/>
                </p:spPr>
                <p:txBody>
                  <a:bodyPr wrap="square" rtlCol="0">
                    <a:spAutoFit/>
                  </a:bodyPr>
                  <a:lstStyle/>
                  <a:p>
                    <a:pPr algn="ctr"/>
                    <a:r>
                      <a:rPr lang="en-GB" sz="2000" dirty="0"/>
                      <a:t>100</a:t>
                    </a:r>
                  </a:p>
                </p:txBody>
              </p:sp>
            </p:grpSp>
            <p:grpSp>
              <p:nvGrpSpPr>
                <p:cNvPr id="129" name="Group 128"/>
                <p:cNvGrpSpPr/>
                <p:nvPr/>
              </p:nvGrpSpPr>
              <p:grpSpPr>
                <a:xfrm>
                  <a:off x="9881383" y="3248910"/>
                  <a:ext cx="677614" cy="400110"/>
                  <a:chOff x="1366481" y="5584001"/>
                  <a:chExt cx="677614" cy="400110"/>
                </a:xfrm>
              </p:grpSpPr>
              <p:cxnSp>
                <p:nvCxnSpPr>
                  <p:cNvPr id="131" name="Straight Connector 130"/>
                  <p:cNvCxnSpPr/>
                  <p:nvPr/>
                </p:nvCxnSpPr>
                <p:spPr>
                  <a:xfrm>
                    <a:off x="15786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1366481" y="5584001"/>
                    <a:ext cx="677614" cy="400110"/>
                  </a:xfrm>
                  <a:prstGeom prst="rect">
                    <a:avLst/>
                  </a:prstGeom>
                  <a:noFill/>
                </p:spPr>
                <p:txBody>
                  <a:bodyPr wrap="square" rtlCol="0">
                    <a:spAutoFit/>
                  </a:bodyPr>
                  <a:lstStyle/>
                  <a:p>
                    <a:pPr algn="ctr"/>
                    <a:r>
                      <a:rPr lang="en-GB" sz="2000" dirty="0"/>
                      <a:t>10</a:t>
                    </a:r>
                  </a:p>
                </p:txBody>
              </p:sp>
            </p:grpSp>
          </p:grpSp>
        </p:grpSp>
      </p:grpSp>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2070" r="-430" b="2281"/>
          <a:stretch/>
        </p:blipFill>
        <p:spPr>
          <a:xfrm>
            <a:off x="539749" y="2462541"/>
            <a:ext cx="6251576" cy="3811259"/>
          </a:xfrm>
          <a:prstGeom prst="rect">
            <a:avLst/>
          </a:prstGeom>
          <a:effectLst>
            <a:outerShdw blurRad="25400" dist="38100" dir="18360000" algn="ctr" rotWithShape="0">
              <a:srgbClr val="000000">
                <a:alpha val="16000"/>
              </a:srgbClr>
            </a:outerShdw>
          </a:effectLst>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r="-430" b="36560"/>
          <a:stretch/>
        </p:blipFill>
        <p:spPr>
          <a:xfrm>
            <a:off x="609600" y="3917003"/>
            <a:ext cx="7942588" cy="2356797"/>
          </a:xfrm>
          <a:prstGeom prst="rect">
            <a:avLst/>
          </a:prstGeom>
          <a:effectLst>
            <a:outerShdw blurRad="25400" dist="38100" dir="18360000" algn="ctr" rotWithShape="0">
              <a:srgbClr val="000000">
                <a:alpha val="16000"/>
              </a:srgbClr>
            </a:outerShdw>
          </a:effectLst>
        </p:spPr>
      </p:pic>
      <p:sp>
        <p:nvSpPr>
          <p:cNvPr id="97" name="Rectangle 96"/>
          <p:cNvSpPr/>
          <p:nvPr/>
        </p:nvSpPr>
        <p:spPr>
          <a:xfrm>
            <a:off x="190579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145836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Hundredths</a:t>
            </a:r>
          </a:p>
        </p:txBody>
      </p:sp>
      <p:cxnSp>
        <p:nvCxnSpPr>
          <p:cNvPr id="103" name="Straight Connector 102"/>
          <p:cNvCxnSpPr/>
          <p:nvPr/>
        </p:nvCxnSpPr>
        <p:spPr>
          <a:xfrm>
            <a:off x="190579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39750" y="1372176"/>
            <a:ext cx="8064500" cy="807353"/>
            <a:chOff x="539750" y="1372176"/>
            <a:chExt cx="8064500" cy="807353"/>
          </a:xfrm>
        </p:grpSpPr>
        <p:sp>
          <p:nvSpPr>
            <p:cNvPr id="9" name="Pentagon 8"/>
            <p:cNvSpPr/>
            <p:nvPr/>
          </p:nvSpPr>
          <p:spPr>
            <a:xfrm rot="5400000">
              <a:off x="4168323" y="-2256397"/>
              <a:ext cx="807353" cy="8064500"/>
            </a:xfrm>
            <a:prstGeom prst="homePlate">
              <a:avLst>
                <a:gd name="adj" fmla="val 31006"/>
              </a:avLst>
            </a:prstGeom>
            <a:solidFill>
              <a:srgbClr val="4DB1E3"/>
            </a:solidFill>
            <a:ln>
              <a:noFill/>
            </a:ln>
            <a:effectLst>
              <a:outerShdw blurRad="25400" dist="38100" dir="5400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836286" y="1426325"/>
              <a:ext cx="7514486" cy="369332"/>
            </a:xfrm>
            <a:prstGeom prst="rect">
              <a:avLst/>
            </a:prstGeom>
          </p:spPr>
          <p:txBody>
            <a:bodyPr wrap="square">
              <a:spAutoFit/>
            </a:bodyPr>
            <a:lstStyle/>
            <a:p>
              <a:pPr algn="ctr"/>
              <a:r>
                <a:rPr lang="en-GB" dirty="0">
                  <a:solidFill>
                    <a:schemeClr val="bg1"/>
                  </a:solidFill>
                  <a:latin typeface="Twinkl" pitchFamily="2" charset="0"/>
                </a:rPr>
                <a:t>Fill in the missing hundredths to complete the number lines.</a:t>
              </a:r>
            </a:p>
          </p:txBody>
        </p:sp>
      </p:grpSp>
      <p:graphicFrame>
        <p:nvGraphicFramePr>
          <p:cNvPr id="11" name="Table 10"/>
          <p:cNvGraphicFramePr>
            <a:graphicFrameLocks noGrp="1"/>
          </p:cNvGraphicFramePr>
          <p:nvPr>
            <p:extLst>
              <p:ext uri="{D42A27DB-BD31-4B8C-83A1-F6EECF244321}">
                <p14:modId xmlns:p14="http://schemas.microsoft.com/office/powerpoint/2010/main" val="3579903556"/>
              </p:ext>
            </p:extLst>
          </p:nvPr>
        </p:nvGraphicFramePr>
        <p:xfrm>
          <a:off x="978657" y="2892363"/>
          <a:ext cx="3807645" cy="288000"/>
        </p:xfrm>
        <a:graphic>
          <a:graphicData uri="http://schemas.openxmlformats.org/drawingml/2006/table">
            <a:tbl>
              <a:tblPr firstRow="1" bandRow="1">
                <a:tableStyleId>{5940675A-B579-460E-94D1-54222C63F5DA}</a:tableStyleId>
              </a:tblPr>
              <a:tblGrid>
                <a:gridCol w="761529">
                  <a:extLst>
                    <a:ext uri="{9D8B030D-6E8A-4147-A177-3AD203B41FA5}">
                      <a16:colId xmlns:a16="http://schemas.microsoft.com/office/drawing/2014/main" val="1084398073"/>
                    </a:ext>
                  </a:extLst>
                </a:gridCol>
                <a:gridCol w="761529">
                  <a:extLst>
                    <a:ext uri="{9D8B030D-6E8A-4147-A177-3AD203B41FA5}">
                      <a16:colId xmlns:a16="http://schemas.microsoft.com/office/drawing/2014/main" val="566272114"/>
                    </a:ext>
                  </a:extLst>
                </a:gridCol>
                <a:gridCol w="761529">
                  <a:extLst>
                    <a:ext uri="{9D8B030D-6E8A-4147-A177-3AD203B41FA5}">
                      <a16:colId xmlns:a16="http://schemas.microsoft.com/office/drawing/2014/main" val="2654069587"/>
                    </a:ext>
                  </a:extLst>
                </a:gridCol>
                <a:gridCol w="761529">
                  <a:extLst>
                    <a:ext uri="{9D8B030D-6E8A-4147-A177-3AD203B41FA5}">
                      <a16:colId xmlns:a16="http://schemas.microsoft.com/office/drawing/2014/main" val="3368417700"/>
                    </a:ext>
                  </a:extLst>
                </a:gridCol>
                <a:gridCol w="761529">
                  <a:extLst>
                    <a:ext uri="{9D8B030D-6E8A-4147-A177-3AD203B41FA5}">
                      <a16:colId xmlns:a16="http://schemas.microsoft.com/office/drawing/2014/main" val="1171327276"/>
                    </a:ext>
                  </a:extLst>
                </a:gridCol>
              </a:tblGrid>
              <a:tr h="144000">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3214946"/>
                  </a:ext>
                </a:extLst>
              </a:tr>
              <a:tr h="144000">
                <a:tc>
                  <a:txBody>
                    <a:bodyPr/>
                    <a:lstStyle/>
                    <a:p>
                      <a:endParaRPr lang="en-GB"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2790632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85079922"/>
              </p:ext>
            </p:extLst>
          </p:nvPr>
        </p:nvGraphicFramePr>
        <p:xfrm>
          <a:off x="978655" y="4607850"/>
          <a:ext cx="7087420" cy="288000"/>
        </p:xfrm>
        <a:graphic>
          <a:graphicData uri="http://schemas.openxmlformats.org/drawingml/2006/table">
            <a:tbl>
              <a:tblPr firstRow="1" bandRow="1">
                <a:tableStyleId>{5940675A-B579-460E-94D1-54222C63F5DA}</a:tableStyleId>
              </a:tblPr>
              <a:tblGrid>
                <a:gridCol w="708742">
                  <a:extLst>
                    <a:ext uri="{9D8B030D-6E8A-4147-A177-3AD203B41FA5}">
                      <a16:colId xmlns:a16="http://schemas.microsoft.com/office/drawing/2014/main" val="1084398073"/>
                    </a:ext>
                  </a:extLst>
                </a:gridCol>
                <a:gridCol w="708742">
                  <a:extLst>
                    <a:ext uri="{9D8B030D-6E8A-4147-A177-3AD203B41FA5}">
                      <a16:colId xmlns:a16="http://schemas.microsoft.com/office/drawing/2014/main" val="566272114"/>
                    </a:ext>
                  </a:extLst>
                </a:gridCol>
                <a:gridCol w="708742">
                  <a:extLst>
                    <a:ext uri="{9D8B030D-6E8A-4147-A177-3AD203B41FA5}">
                      <a16:colId xmlns:a16="http://schemas.microsoft.com/office/drawing/2014/main" val="2654069587"/>
                    </a:ext>
                  </a:extLst>
                </a:gridCol>
                <a:gridCol w="708742">
                  <a:extLst>
                    <a:ext uri="{9D8B030D-6E8A-4147-A177-3AD203B41FA5}">
                      <a16:colId xmlns:a16="http://schemas.microsoft.com/office/drawing/2014/main" val="3368417700"/>
                    </a:ext>
                  </a:extLst>
                </a:gridCol>
                <a:gridCol w="708742">
                  <a:extLst>
                    <a:ext uri="{9D8B030D-6E8A-4147-A177-3AD203B41FA5}">
                      <a16:colId xmlns:a16="http://schemas.microsoft.com/office/drawing/2014/main" val="1171327276"/>
                    </a:ext>
                  </a:extLst>
                </a:gridCol>
                <a:gridCol w="708742">
                  <a:extLst>
                    <a:ext uri="{9D8B030D-6E8A-4147-A177-3AD203B41FA5}">
                      <a16:colId xmlns:a16="http://schemas.microsoft.com/office/drawing/2014/main" val="3515534219"/>
                    </a:ext>
                  </a:extLst>
                </a:gridCol>
                <a:gridCol w="708742">
                  <a:extLst>
                    <a:ext uri="{9D8B030D-6E8A-4147-A177-3AD203B41FA5}">
                      <a16:colId xmlns:a16="http://schemas.microsoft.com/office/drawing/2014/main" val="1443257080"/>
                    </a:ext>
                  </a:extLst>
                </a:gridCol>
                <a:gridCol w="708742">
                  <a:extLst>
                    <a:ext uri="{9D8B030D-6E8A-4147-A177-3AD203B41FA5}">
                      <a16:colId xmlns:a16="http://schemas.microsoft.com/office/drawing/2014/main" val="3894712929"/>
                    </a:ext>
                  </a:extLst>
                </a:gridCol>
                <a:gridCol w="708742">
                  <a:extLst>
                    <a:ext uri="{9D8B030D-6E8A-4147-A177-3AD203B41FA5}">
                      <a16:colId xmlns:a16="http://schemas.microsoft.com/office/drawing/2014/main" val="3194899930"/>
                    </a:ext>
                  </a:extLst>
                </a:gridCol>
                <a:gridCol w="708742">
                  <a:extLst>
                    <a:ext uri="{9D8B030D-6E8A-4147-A177-3AD203B41FA5}">
                      <a16:colId xmlns:a16="http://schemas.microsoft.com/office/drawing/2014/main" val="1814147615"/>
                    </a:ext>
                  </a:extLst>
                </a:gridCol>
              </a:tblGrid>
              <a:tr h="144000">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3214946"/>
                  </a:ext>
                </a:extLst>
              </a:tr>
              <a:tr h="144000">
                <a:tc>
                  <a:txBody>
                    <a:bodyPr/>
                    <a:lstStyle/>
                    <a:p>
                      <a:endParaRPr lang="en-GB"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27906320"/>
                  </a:ext>
                </a:extLst>
              </a:tr>
            </a:tbl>
          </a:graphicData>
        </a:graphic>
      </p:graphicFrame>
      <p:grpSp>
        <p:nvGrpSpPr>
          <p:cNvPr id="3" name="Group 2"/>
          <p:cNvGrpSpPr/>
          <p:nvPr/>
        </p:nvGrpSpPr>
        <p:grpSpPr>
          <a:xfrm>
            <a:off x="683355" y="3180363"/>
            <a:ext cx="7619233" cy="2401565"/>
            <a:chOff x="683355" y="3180363"/>
            <a:chExt cx="7619233" cy="2401565"/>
          </a:xfrm>
        </p:grpSpPr>
        <p:grpSp>
          <p:nvGrpSpPr>
            <p:cNvPr id="14" name="Group 13"/>
            <p:cNvGrpSpPr/>
            <p:nvPr/>
          </p:nvGrpSpPr>
          <p:grpSpPr>
            <a:xfrm>
              <a:off x="1425139" y="3180363"/>
              <a:ext cx="585013" cy="667028"/>
              <a:chOff x="755650" y="3865492"/>
              <a:chExt cx="585013" cy="667028"/>
            </a:xfrm>
          </p:grpSpPr>
          <p:sp>
            <p:nvSpPr>
              <p:cNvPr id="15" name="TextBox 14"/>
              <p:cNvSpPr txBox="1"/>
              <p:nvPr/>
            </p:nvSpPr>
            <p:spPr>
              <a:xfrm>
                <a:off x="763862" y="3865492"/>
                <a:ext cx="576801" cy="369332"/>
              </a:xfrm>
              <a:prstGeom prst="rect">
                <a:avLst/>
              </a:prstGeom>
              <a:noFill/>
            </p:spPr>
            <p:txBody>
              <a:bodyPr wrap="square" rtlCol="0">
                <a:spAutoFit/>
              </a:bodyPr>
              <a:lstStyle/>
              <a:p>
                <a:pPr algn="ctr"/>
                <a:r>
                  <a:rPr lang="en-GB" dirty="0"/>
                  <a:t>1</a:t>
                </a:r>
              </a:p>
            </p:txBody>
          </p:sp>
          <p:cxnSp>
            <p:nvCxnSpPr>
              <p:cNvPr id="16" name="Straight Connector 15"/>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18" name="Group 17"/>
            <p:cNvGrpSpPr/>
            <p:nvPr/>
          </p:nvGrpSpPr>
          <p:grpSpPr>
            <a:xfrm>
              <a:off x="2964379" y="3180363"/>
              <a:ext cx="585013" cy="667028"/>
              <a:chOff x="755650" y="3865492"/>
              <a:chExt cx="585013" cy="667028"/>
            </a:xfrm>
          </p:grpSpPr>
          <p:sp>
            <p:nvSpPr>
              <p:cNvPr id="19" name="TextBox 18"/>
              <p:cNvSpPr txBox="1"/>
              <p:nvPr/>
            </p:nvSpPr>
            <p:spPr>
              <a:xfrm>
                <a:off x="763862" y="3865492"/>
                <a:ext cx="576801" cy="369332"/>
              </a:xfrm>
              <a:prstGeom prst="rect">
                <a:avLst/>
              </a:prstGeom>
              <a:noFill/>
            </p:spPr>
            <p:txBody>
              <a:bodyPr wrap="square" rtlCol="0">
                <a:spAutoFit/>
              </a:bodyPr>
              <a:lstStyle/>
              <a:p>
                <a:pPr algn="ctr"/>
                <a:r>
                  <a:rPr lang="en-GB" dirty="0"/>
                  <a:t>3</a:t>
                </a:r>
              </a:p>
            </p:txBody>
          </p:sp>
          <p:cxnSp>
            <p:nvCxnSpPr>
              <p:cNvPr id="20" name="Straight Connector 19"/>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22" name="Group 21"/>
            <p:cNvGrpSpPr/>
            <p:nvPr/>
          </p:nvGrpSpPr>
          <p:grpSpPr>
            <a:xfrm>
              <a:off x="4496591" y="3180363"/>
              <a:ext cx="585013" cy="667028"/>
              <a:chOff x="755650" y="3865492"/>
              <a:chExt cx="585013" cy="667028"/>
            </a:xfrm>
          </p:grpSpPr>
          <p:sp>
            <p:nvSpPr>
              <p:cNvPr id="23" name="TextBox 22"/>
              <p:cNvSpPr txBox="1"/>
              <p:nvPr/>
            </p:nvSpPr>
            <p:spPr>
              <a:xfrm>
                <a:off x="763862" y="3865492"/>
                <a:ext cx="576801" cy="369332"/>
              </a:xfrm>
              <a:prstGeom prst="rect">
                <a:avLst/>
              </a:prstGeom>
              <a:noFill/>
            </p:spPr>
            <p:txBody>
              <a:bodyPr wrap="square" rtlCol="0">
                <a:spAutoFit/>
              </a:bodyPr>
              <a:lstStyle/>
              <a:p>
                <a:pPr algn="ctr"/>
                <a:r>
                  <a:rPr lang="en-GB" dirty="0"/>
                  <a:t>5</a:t>
                </a:r>
              </a:p>
            </p:txBody>
          </p:sp>
          <p:cxnSp>
            <p:nvCxnSpPr>
              <p:cNvPr id="24" name="Straight Connector 23"/>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sp>
          <p:nvSpPr>
            <p:cNvPr id="26" name="TextBox 25"/>
            <p:cNvSpPr txBox="1"/>
            <p:nvPr/>
          </p:nvSpPr>
          <p:spPr>
            <a:xfrm>
              <a:off x="683355" y="3187983"/>
              <a:ext cx="576801" cy="369332"/>
            </a:xfrm>
            <a:prstGeom prst="rect">
              <a:avLst/>
            </a:prstGeom>
            <a:noFill/>
          </p:spPr>
          <p:txBody>
            <a:bodyPr wrap="square" rtlCol="0">
              <a:spAutoFit/>
            </a:bodyPr>
            <a:lstStyle/>
            <a:p>
              <a:pPr algn="ctr"/>
              <a:r>
                <a:rPr lang="en-GB" dirty="0"/>
                <a:t>0</a:t>
              </a:r>
            </a:p>
          </p:txBody>
        </p:sp>
        <p:grpSp>
          <p:nvGrpSpPr>
            <p:cNvPr id="27" name="Group 26"/>
            <p:cNvGrpSpPr/>
            <p:nvPr/>
          </p:nvGrpSpPr>
          <p:grpSpPr>
            <a:xfrm>
              <a:off x="684668" y="4914900"/>
              <a:ext cx="585013" cy="667028"/>
              <a:chOff x="755650" y="3865492"/>
              <a:chExt cx="585013" cy="667028"/>
            </a:xfrm>
          </p:grpSpPr>
          <p:sp>
            <p:nvSpPr>
              <p:cNvPr id="28" name="TextBox 27"/>
              <p:cNvSpPr txBox="1"/>
              <p:nvPr/>
            </p:nvSpPr>
            <p:spPr>
              <a:xfrm>
                <a:off x="763862" y="3865492"/>
                <a:ext cx="576801" cy="369332"/>
              </a:xfrm>
              <a:prstGeom prst="rect">
                <a:avLst/>
              </a:prstGeom>
              <a:noFill/>
            </p:spPr>
            <p:txBody>
              <a:bodyPr wrap="square" rtlCol="0">
                <a:spAutoFit/>
              </a:bodyPr>
              <a:lstStyle/>
              <a:p>
                <a:pPr algn="ctr"/>
                <a:r>
                  <a:rPr lang="en-GB" dirty="0"/>
                  <a:t>37</a:t>
                </a:r>
              </a:p>
            </p:txBody>
          </p:sp>
          <p:cxnSp>
            <p:nvCxnSpPr>
              <p:cNvPr id="29" name="Straight Connector 28"/>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sp>
          <p:nvSpPr>
            <p:cNvPr id="2" name="Rectangle 1"/>
            <p:cNvSpPr/>
            <p:nvPr/>
          </p:nvSpPr>
          <p:spPr>
            <a:xfrm>
              <a:off x="2273610" y="3244281"/>
              <a:ext cx="457200" cy="54320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799671" y="3244281"/>
              <a:ext cx="457200" cy="54320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165538" y="4978818"/>
              <a:ext cx="457200" cy="54320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296566" y="4978818"/>
              <a:ext cx="457200" cy="54320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845388" y="4978818"/>
              <a:ext cx="457200" cy="54320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6415416" y="4978818"/>
              <a:ext cx="457200" cy="54320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91736" t="17979"/>
          <a:stretch/>
        </p:blipFill>
        <p:spPr>
          <a:xfrm>
            <a:off x="8388350" y="1232955"/>
            <a:ext cx="755650" cy="5625045"/>
          </a:xfrm>
          <a:prstGeom prst="rect">
            <a:avLst/>
          </a:prstGeom>
        </p:spPr>
      </p:pic>
      <p:grpSp>
        <p:nvGrpSpPr>
          <p:cNvPr id="66" name="Group 65"/>
          <p:cNvGrpSpPr/>
          <p:nvPr/>
        </p:nvGrpSpPr>
        <p:grpSpPr>
          <a:xfrm>
            <a:off x="2216915" y="3189617"/>
            <a:ext cx="585013" cy="667028"/>
            <a:chOff x="755650" y="3865492"/>
            <a:chExt cx="585013" cy="667028"/>
          </a:xfrm>
        </p:grpSpPr>
        <p:sp>
          <p:nvSpPr>
            <p:cNvPr id="67" name="TextBox 66"/>
            <p:cNvSpPr txBox="1"/>
            <p:nvPr/>
          </p:nvSpPr>
          <p:spPr>
            <a:xfrm>
              <a:off x="763862" y="3865492"/>
              <a:ext cx="576801" cy="369332"/>
            </a:xfrm>
            <a:prstGeom prst="rect">
              <a:avLst/>
            </a:prstGeom>
            <a:noFill/>
          </p:spPr>
          <p:txBody>
            <a:bodyPr wrap="square" rtlCol="0">
              <a:spAutoFit/>
            </a:bodyPr>
            <a:lstStyle/>
            <a:p>
              <a:pPr algn="ctr"/>
              <a:r>
                <a:rPr lang="en-GB" dirty="0">
                  <a:solidFill>
                    <a:srgbClr val="699327"/>
                  </a:solidFill>
                </a:rPr>
                <a:t>2</a:t>
              </a:r>
            </a:p>
          </p:txBody>
        </p:sp>
        <p:cxnSp>
          <p:nvCxnSpPr>
            <p:cNvPr id="68" name="Straight Connector 67"/>
            <p:cNvCxnSpPr/>
            <p:nvPr/>
          </p:nvCxnSpPr>
          <p:spPr>
            <a:xfrm>
              <a:off x="909912" y="4201012"/>
              <a:ext cx="2667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5650" y="4163188"/>
              <a:ext cx="570451" cy="369332"/>
            </a:xfrm>
            <a:prstGeom prst="rect">
              <a:avLst/>
            </a:prstGeom>
            <a:noFill/>
          </p:spPr>
          <p:txBody>
            <a:bodyPr wrap="square" rtlCol="0">
              <a:spAutoFit/>
            </a:bodyPr>
            <a:lstStyle/>
            <a:p>
              <a:pPr algn="ctr"/>
              <a:r>
                <a:rPr lang="en-GB" dirty="0">
                  <a:solidFill>
                    <a:srgbClr val="699327"/>
                  </a:solidFill>
                </a:rPr>
                <a:t>100</a:t>
              </a:r>
            </a:p>
          </p:txBody>
        </p:sp>
      </p:grpSp>
      <p:grpSp>
        <p:nvGrpSpPr>
          <p:cNvPr id="75" name="Group 74"/>
          <p:cNvGrpSpPr/>
          <p:nvPr/>
        </p:nvGrpSpPr>
        <p:grpSpPr>
          <a:xfrm>
            <a:off x="3740300" y="3189043"/>
            <a:ext cx="585013" cy="667028"/>
            <a:chOff x="755650" y="3865492"/>
            <a:chExt cx="585013" cy="667028"/>
          </a:xfrm>
        </p:grpSpPr>
        <p:sp>
          <p:nvSpPr>
            <p:cNvPr id="76" name="TextBox 75"/>
            <p:cNvSpPr txBox="1"/>
            <p:nvPr/>
          </p:nvSpPr>
          <p:spPr>
            <a:xfrm>
              <a:off x="763862" y="3865492"/>
              <a:ext cx="576801" cy="369332"/>
            </a:xfrm>
            <a:prstGeom prst="rect">
              <a:avLst/>
            </a:prstGeom>
            <a:noFill/>
          </p:spPr>
          <p:txBody>
            <a:bodyPr wrap="square" rtlCol="0">
              <a:spAutoFit/>
            </a:bodyPr>
            <a:lstStyle/>
            <a:p>
              <a:pPr algn="ctr"/>
              <a:r>
                <a:rPr lang="en-GB" dirty="0">
                  <a:solidFill>
                    <a:srgbClr val="699327"/>
                  </a:solidFill>
                </a:rPr>
                <a:t>4</a:t>
              </a:r>
            </a:p>
          </p:txBody>
        </p:sp>
        <p:cxnSp>
          <p:nvCxnSpPr>
            <p:cNvPr id="77" name="Straight Connector 76"/>
            <p:cNvCxnSpPr/>
            <p:nvPr/>
          </p:nvCxnSpPr>
          <p:spPr>
            <a:xfrm>
              <a:off x="909912" y="4201012"/>
              <a:ext cx="2667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55650" y="4163188"/>
              <a:ext cx="570451" cy="369332"/>
            </a:xfrm>
            <a:prstGeom prst="rect">
              <a:avLst/>
            </a:prstGeom>
            <a:noFill/>
          </p:spPr>
          <p:txBody>
            <a:bodyPr wrap="square" rtlCol="0">
              <a:spAutoFit/>
            </a:bodyPr>
            <a:lstStyle/>
            <a:p>
              <a:pPr algn="ctr"/>
              <a:r>
                <a:rPr lang="en-GB" dirty="0">
                  <a:solidFill>
                    <a:srgbClr val="699327"/>
                  </a:solidFill>
                </a:rPr>
                <a:t>100</a:t>
              </a:r>
            </a:p>
          </p:txBody>
        </p:sp>
      </p:grpSp>
      <p:grpSp>
        <p:nvGrpSpPr>
          <p:cNvPr id="79" name="Group 78"/>
          <p:cNvGrpSpPr/>
          <p:nvPr/>
        </p:nvGrpSpPr>
        <p:grpSpPr>
          <a:xfrm>
            <a:off x="2101631" y="4927090"/>
            <a:ext cx="585013" cy="667028"/>
            <a:chOff x="755650" y="3865492"/>
            <a:chExt cx="585013" cy="667028"/>
          </a:xfrm>
        </p:grpSpPr>
        <p:sp>
          <p:nvSpPr>
            <p:cNvPr id="80" name="TextBox 79"/>
            <p:cNvSpPr txBox="1"/>
            <p:nvPr/>
          </p:nvSpPr>
          <p:spPr>
            <a:xfrm>
              <a:off x="763862" y="3865492"/>
              <a:ext cx="576801" cy="369332"/>
            </a:xfrm>
            <a:prstGeom prst="rect">
              <a:avLst/>
            </a:prstGeom>
            <a:noFill/>
          </p:spPr>
          <p:txBody>
            <a:bodyPr wrap="square" rtlCol="0">
              <a:spAutoFit/>
            </a:bodyPr>
            <a:lstStyle/>
            <a:p>
              <a:pPr algn="ctr"/>
              <a:r>
                <a:rPr lang="en-GB" dirty="0">
                  <a:solidFill>
                    <a:srgbClr val="699327"/>
                  </a:solidFill>
                </a:rPr>
                <a:t>39</a:t>
              </a:r>
            </a:p>
          </p:txBody>
        </p:sp>
        <p:cxnSp>
          <p:nvCxnSpPr>
            <p:cNvPr id="81" name="Straight Connector 80"/>
            <p:cNvCxnSpPr/>
            <p:nvPr/>
          </p:nvCxnSpPr>
          <p:spPr>
            <a:xfrm>
              <a:off x="909912" y="4201012"/>
              <a:ext cx="2667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55650" y="4163188"/>
              <a:ext cx="570451" cy="369332"/>
            </a:xfrm>
            <a:prstGeom prst="rect">
              <a:avLst/>
            </a:prstGeom>
            <a:noFill/>
          </p:spPr>
          <p:txBody>
            <a:bodyPr wrap="square" rtlCol="0">
              <a:spAutoFit/>
            </a:bodyPr>
            <a:lstStyle/>
            <a:p>
              <a:pPr algn="ctr"/>
              <a:r>
                <a:rPr lang="en-GB" dirty="0">
                  <a:solidFill>
                    <a:srgbClr val="699327"/>
                  </a:solidFill>
                </a:rPr>
                <a:t>100</a:t>
              </a:r>
            </a:p>
          </p:txBody>
        </p:sp>
      </p:grpSp>
      <p:grpSp>
        <p:nvGrpSpPr>
          <p:cNvPr id="83" name="Group 82"/>
          <p:cNvGrpSpPr/>
          <p:nvPr/>
        </p:nvGrpSpPr>
        <p:grpSpPr>
          <a:xfrm>
            <a:off x="4229858" y="4927090"/>
            <a:ext cx="585013" cy="667028"/>
            <a:chOff x="755650" y="3865492"/>
            <a:chExt cx="585013" cy="667028"/>
          </a:xfrm>
        </p:grpSpPr>
        <p:sp>
          <p:nvSpPr>
            <p:cNvPr id="84" name="TextBox 83"/>
            <p:cNvSpPr txBox="1"/>
            <p:nvPr/>
          </p:nvSpPr>
          <p:spPr>
            <a:xfrm>
              <a:off x="763862" y="3865492"/>
              <a:ext cx="576801" cy="369332"/>
            </a:xfrm>
            <a:prstGeom prst="rect">
              <a:avLst/>
            </a:prstGeom>
            <a:noFill/>
          </p:spPr>
          <p:txBody>
            <a:bodyPr wrap="square" rtlCol="0">
              <a:spAutoFit/>
            </a:bodyPr>
            <a:lstStyle/>
            <a:p>
              <a:pPr algn="ctr"/>
              <a:r>
                <a:rPr lang="en-GB" dirty="0">
                  <a:solidFill>
                    <a:srgbClr val="699327"/>
                  </a:solidFill>
                </a:rPr>
                <a:t>42</a:t>
              </a:r>
            </a:p>
          </p:txBody>
        </p:sp>
        <p:cxnSp>
          <p:nvCxnSpPr>
            <p:cNvPr id="85" name="Straight Connector 84"/>
            <p:cNvCxnSpPr/>
            <p:nvPr/>
          </p:nvCxnSpPr>
          <p:spPr>
            <a:xfrm>
              <a:off x="909912" y="4201012"/>
              <a:ext cx="2667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55650" y="4163188"/>
              <a:ext cx="570451" cy="369332"/>
            </a:xfrm>
            <a:prstGeom prst="rect">
              <a:avLst/>
            </a:prstGeom>
            <a:noFill/>
          </p:spPr>
          <p:txBody>
            <a:bodyPr wrap="square" rtlCol="0">
              <a:spAutoFit/>
            </a:bodyPr>
            <a:lstStyle/>
            <a:p>
              <a:pPr algn="ctr"/>
              <a:r>
                <a:rPr lang="en-GB" dirty="0">
                  <a:solidFill>
                    <a:srgbClr val="699327"/>
                  </a:solidFill>
                </a:rPr>
                <a:t>100</a:t>
              </a:r>
            </a:p>
          </p:txBody>
        </p:sp>
      </p:grpSp>
      <p:grpSp>
        <p:nvGrpSpPr>
          <p:cNvPr id="87" name="Group 86"/>
          <p:cNvGrpSpPr/>
          <p:nvPr/>
        </p:nvGrpSpPr>
        <p:grpSpPr>
          <a:xfrm>
            <a:off x="6352362" y="4927090"/>
            <a:ext cx="585013" cy="667028"/>
            <a:chOff x="755650" y="3865492"/>
            <a:chExt cx="585013" cy="667028"/>
          </a:xfrm>
        </p:grpSpPr>
        <p:sp>
          <p:nvSpPr>
            <p:cNvPr id="88" name="TextBox 87"/>
            <p:cNvSpPr txBox="1"/>
            <p:nvPr/>
          </p:nvSpPr>
          <p:spPr>
            <a:xfrm>
              <a:off x="763862" y="3865492"/>
              <a:ext cx="576801" cy="369332"/>
            </a:xfrm>
            <a:prstGeom prst="rect">
              <a:avLst/>
            </a:prstGeom>
            <a:noFill/>
          </p:spPr>
          <p:txBody>
            <a:bodyPr wrap="square" rtlCol="0">
              <a:spAutoFit/>
            </a:bodyPr>
            <a:lstStyle/>
            <a:p>
              <a:pPr algn="ctr"/>
              <a:r>
                <a:rPr lang="en-GB" dirty="0">
                  <a:solidFill>
                    <a:srgbClr val="699327"/>
                  </a:solidFill>
                </a:rPr>
                <a:t>45</a:t>
              </a:r>
            </a:p>
          </p:txBody>
        </p:sp>
        <p:cxnSp>
          <p:nvCxnSpPr>
            <p:cNvPr id="89" name="Straight Connector 88"/>
            <p:cNvCxnSpPr/>
            <p:nvPr/>
          </p:nvCxnSpPr>
          <p:spPr>
            <a:xfrm>
              <a:off x="909912" y="4201012"/>
              <a:ext cx="2667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55650" y="4163188"/>
              <a:ext cx="570451" cy="369332"/>
            </a:xfrm>
            <a:prstGeom prst="rect">
              <a:avLst/>
            </a:prstGeom>
            <a:noFill/>
          </p:spPr>
          <p:txBody>
            <a:bodyPr wrap="square" rtlCol="0">
              <a:spAutoFit/>
            </a:bodyPr>
            <a:lstStyle/>
            <a:p>
              <a:pPr algn="ctr"/>
              <a:r>
                <a:rPr lang="en-GB" dirty="0">
                  <a:solidFill>
                    <a:srgbClr val="699327"/>
                  </a:solidFill>
                </a:rPr>
                <a:t>100</a:t>
              </a:r>
            </a:p>
          </p:txBody>
        </p:sp>
      </p:grpSp>
      <p:grpSp>
        <p:nvGrpSpPr>
          <p:cNvPr id="91" name="Group 90"/>
          <p:cNvGrpSpPr/>
          <p:nvPr/>
        </p:nvGrpSpPr>
        <p:grpSpPr>
          <a:xfrm>
            <a:off x="7781481" y="4927090"/>
            <a:ext cx="585013" cy="667028"/>
            <a:chOff x="755650" y="3865492"/>
            <a:chExt cx="585013" cy="667028"/>
          </a:xfrm>
        </p:grpSpPr>
        <p:sp>
          <p:nvSpPr>
            <p:cNvPr id="92" name="TextBox 91"/>
            <p:cNvSpPr txBox="1"/>
            <p:nvPr/>
          </p:nvSpPr>
          <p:spPr>
            <a:xfrm>
              <a:off x="763862" y="3865492"/>
              <a:ext cx="576801" cy="369332"/>
            </a:xfrm>
            <a:prstGeom prst="rect">
              <a:avLst/>
            </a:prstGeom>
            <a:noFill/>
          </p:spPr>
          <p:txBody>
            <a:bodyPr wrap="square" rtlCol="0">
              <a:spAutoFit/>
            </a:bodyPr>
            <a:lstStyle/>
            <a:p>
              <a:pPr algn="ctr"/>
              <a:r>
                <a:rPr lang="en-GB" dirty="0">
                  <a:solidFill>
                    <a:srgbClr val="699327"/>
                  </a:solidFill>
                </a:rPr>
                <a:t>47</a:t>
              </a:r>
            </a:p>
          </p:txBody>
        </p:sp>
        <p:cxnSp>
          <p:nvCxnSpPr>
            <p:cNvPr id="93" name="Straight Connector 92"/>
            <p:cNvCxnSpPr/>
            <p:nvPr/>
          </p:nvCxnSpPr>
          <p:spPr>
            <a:xfrm>
              <a:off x="909912" y="4201012"/>
              <a:ext cx="2667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755650" y="4163188"/>
              <a:ext cx="570451" cy="369332"/>
            </a:xfrm>
            <a:prstGeom prst="rect">
              <a:avLst/>
            </a:prstGeom>
            <a:noFill/>
          </p:spPr>
          <p:txBody>
            <a:bodyPr wrap="square" rtlCol="0">
              <a:spAutoFit/>
            </a:bodyPr>
            <a:lstStyle/>
            <a:p>
              <a:pPr algn="ctr"/>
              <a:r>
                <a:rPr lang="en-GB" dirty="0">
                  <a:solidFill>
                    <a:srgbClr val="699327"/>
                  </a:solidFill>
                </a:rPr>
                <a:t>100</a:t>
              </a:r>
            </a:p>
          </p:txBody>
        </p:sp>
      </p:grpSp>
      <p:grpSp>
        <p:nvGrpSpPr>
          <p:cNvPr id="99" name="Group 98"/>
          <p:cNvGrpSpPr/>
          <p:nvPr/>
        </p:nvGrpSpPr>
        <p:grpSpPr>
          <a:xfrm>
            <a:off x="539750" y="1372176"/>
            <a:ext cx="8064500" cy="807353"/>
            <a:chOff x="539750" y="1372176"/>
            <a:chExt cx="8064500" cy="807353"/>
          </a:xfrm>
        </p:grpSpPr>
        <p:sp>
          <p:nvSpPr>
            <p:cNvPr id="100" name="Pentagon 99"/>
            <p:cNvSpPr/>
            <p:nvPr/>
          </p:nvSpPr>
          <p:spPr>
            <a:xfrm rot="5400000">
              <a:off x="4168323" y="-2256397"/>
              <a:ext cx="807353" cy="8064500"/>
            </a:xfrm>
            <a:prstGeom prst="homePlate">
              <a:avLst>
                <a:gd name="adj" fmla="val 31006"/>
              </a:avLst>
            </a:prstGeom>
            <a:solidFill>
              <a:srgbClr val="4DB1E3"/>
            </a:solidFill>
            <a:ln>
              <a:noFill/>
            </a:ln>
            <a:effectLst>
              <a:outerShdw blurRad="25400" dist="38100" dir="5400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Rectangle 100"/>
            <p:cNvSpPr/>
            <p:nvPr/>
          </p:nvSpPr>
          <p:spPr>
            <a:xfrm>
              <a:off x="836286" y="1515225"/>
              <a:ext cx="7514486" cy="369332"/>
            </a:xfrm>
            <a:prstGeom prst="rect">
              <a:avLst/>
            </a:prstGeom>
          </p:spPr>
          <p:txBody>
            <a:bodyPr wrap="square">
              <a:spAutoFit/>
            </a:bodyPr>
            <a:lstStyle/>
            <a:p>
              <a:pPr algn="ctr"/>
              <a:r>
                <a:rPr lang="en-GB" dirty="0">
                  <a:solidFill>
                    <a:schemeClr val="bg1"/>
                  </a:solidFill>
                  <a:latin typeface="Twinkl" pitchFamily="2" charset="0"/>
                </a:rPr>
                <a:t>Find the equivalents.</a:t>
              </a:r>
            </a:p>
          </p:txBody>
        </p:sp>
      </p:grpSp>
      <p:sp>
        <p:nvSpPr>
          <p:cNvPr id="136" name="TextBox 135"/>
          <p:cNvSpPr txBox="1"/>
          <p:nvPr/>
        </p:nvSpPr>
        <p:spPr>
          <a:xfrm>
            <a:off x="6460204" y="2935759"/>
            <a:ext cx="493876" cy="400110"/>
          </a:xfrm>
          <a:prstGeom prst="rect">
            <a:avLst/>
          </a:prstGeom>
          <a:noFill/>
        </p:spPr>
        <p:txBody>
          <a:bodyPr wrap="square" rtlCol="0">
            <a:spAutoFit/>
          </a:bodyPr>
          <a:lstStyle/>
          <a:p>
            <a:pPr algn="ctr"/>
            <a:r>
              <a:rPr lang="en-GB" sz="2000" dirty="0">
                <a:solidFill>
                  <a:srgbClr val="699327"/>
                </a:solidFill>
              </a:rPr>
              <a:t>30</a:t>
            </a:r>
          </a:p>
        </p:txBody>
      </p:sp>
      <p:sp>
        <p:nvSpPr>
          <p:cNvPr id="137" name="TextBox 136"/>
          <p:cNvSpPr txBox="1"/>
          <p:nvPr/>
        </p:nvSpPr>
        <p:spPr>
          <a:xfrm>
            <a:off x="6460204" y="4067631"/>
            <a:ext cx="493876" cy="400110"/>
          </a:xfrm>
          <a:prstGeom prst="rect">
            <a:avLst/>
          </a:prstGeom>
          <a:noFill/>
        </p:spPr>
        <p:txBody>
          <a:bodyPr wrap="square" rtlCol="0">
            <a:spAutoFit/>
          </a:bodyPr>
          <a:lstStyle/>
          <a:p>
            <a:pPr algn="ctr"/>
            <a:r>
              <a:rPr lang="en-GB" sz="2000" dirty="0">
                <a:solidFill>
                  <a:srgbClr val="699327"/>
                </a:solidFill>
              </a:rPr>
              <a:t>70</a:t>
            </a:r>
          </a:p>
        </p:txBody>
      </p:sp>
      <p:sp>
        <p:nvSpPr>
          <p:cNvPr id="138" name="TextBox 137"/>
          <p:cNvSpPr txBox="1"/>
          <p:nvPr/>
        </p:nvSpPr>
        <p:spPr>
          <a:xfrm>
            <a:off x="5553614" y="5173368"/>
            <a:ext cx="493876" cy="400110"/>
          </a:xfrm>
          <a:prstGeom prst="rect">
            <a:avLst/>
          </a:prstGeom>
          <a:noFill/>
        </p:spPr>
        <p:txBody>
          <a:bodyPr wrap="square" rtlCol="0">
            <a:spAutoFit/>
          </a:bodyPr>
          <a:lstStyle/>
          <a:p>
            <a:pPr algn="ctr"/>
            <a:r>
              <a:rPr lang="en-GB" sz="2000" dirty="0">
                <a:solidFill>
                  <a:srgbClr val="699327"/>
                </a:solidFill>
              </a:rPr>
              <a:t>4</a:t>
            </a:r>
          </a:p>
        </p:txBody>
      </p:sp>
      <p:pic>
        <p:nvPicPr>
          <p:cNvPr id="140" name="Picture 139"/>
          <p:cNvPicPr>
            <a:picLocks noChangeAspect="1"/>
          </p:cNvPicPr>
          <p:nvPr/>
        </p:nvPicPr>
        <p:blipFill rotWithShape="1">
          <a:blip r:embed="rId6" cstate="print">
            <a:extLst>
              <a:ext uri="{28A0092B-C50C-407E-A947-70E740481C1C}">
                <a14:useLocalDpi xmlns:a14="http://schemas.microsoft.com/office/drawing/2010/main" val="0"/>
              </a:ext>
            </a:extLst>
          </a:blip>
          <a:srcRect t="17979" r="93036"/>
          <a:stretch/>
        </p:blipFill>
        <p:spPr>
          <a:xfrm>
            <a:off x="0" y="1232954"/>
            <a:ext cx="636812" cy="5625045"/>
          </a:xfrm>
          <a:prstGeom prst="rect">
            <a:avLst/>
          </a:prstGeom>
        </p:spPr>
      </p:pic>
      <p:pic>
        <p:nvPicPr>
          <p:cNvPr id="141" name="Picture 140"/>
          <p:cNvPicPr>
            <a:picLocks noChangeAspect="1"/>
          </p:cNvPicPr>
          <p:nvPr/>
        </p:nvPicPr>
        <p:blipFill rotWithShape="1">
          <a:blip r:embed="rId6" cstate="print">
            <a:extLst>
              <a:ext uri="{28A0092B-C50C-407E-A947-70E740481C1C}">
                <a14:useLocalDpi xmlns:a14="http://schemas.microsoft.com/office/drawing/2010/main" val="0"/>
              </a:ext>
            </a:extLst>
          </a:blip>
          <a:srcRect t="89926"/>
          <a:stretch/>
        </p:blipFill>
        <p:spPr>
          <a:xfrm>
            <a:off x="0" y="6167130"/>
            <a:ext cx="9144000" cy="690869"/>
          </a:xfrm>
          <a:prstGeom prst="rect">
            <a:avLst/>
          </a:prstGeom>
        </p:spPr>
      </p:pic>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5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5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750"/>
                                        <p:tgtEl>
                                          <p:spTgt spid="99"/>
                                        </p:tgtEl>
                                      </p:cBhvr>
                                    </p:animEffect>
                                  </p:childTnLst>
                                </p:cTn>
                              </p:par>
                              <p:par>
                                <p:cTn id="38" presetID="35" presetClass="path" presetSubtype="0" accel="50000" decel="50000" fill="hold" nodeType="withEffect">
                                  <p:stCondLst>
                                    <p:cond delay="0"/>
                                  </p:stCondLst>
                                  <p:childTnLst>
                                    <p:animMotion origin="layout" path="M 3.88889E-6 -3.33333E-6 L -0.48611 -3.33333E-6 " pathEditMode="relative" rAng="0" ptsTypes="AA">
                                      <p:cBhvr>
                                        <p:cTn id="39" dur="2000" fill="hold"/>
                                        <p:tgtEl>
                                          <p:spTgt spid="139"/>
                                        </p:tgtEl>
                                        <p:attrNameLst>
                                          <p:attrName>ppt_x</p:attrName>
                                          <p:attrName>ppt_y</p:attrName>
                                        </p:attrNameLst>
                                      </p:cBhvr>
                                      <p:rCtr x="-24306" y="0"/>
                                    </p:animMotion>
                                  </p:childTnLst>
                                </p:cTn>
                              </p:par>
                              <p:par>
                                <p:cTn id="40" presetID="35" presetClass="path" presetSubtype="0" accel="50000" decel="50000" fill="hold" nodeType="withEffect">
                                  <p:stCondLst>
                                    <p:cond delay="0"/>
                                  </p:stCondLst>
                                  <p:childTnLst>
                                    <p:animMotion origin="layout" path="M 3.88889E-6 -3.33333E-6 L -0.48611 -3.33333E-6 " pathEditMode="relative" rAng="0" ptsTypes="AA">
                                      <p:cBhvr>
                                        <p:cTn id="41" dur="2000" fill="hold"/>
                                        <p:tgtEl>
                                          <p:spTgt spid="40"/>
                                        </p:tgtEl>
                                        <p:attrNameLst>
                                          <p:attrName>ppt_x</p:attrName>
                                          <p:attrName>ppt_y</p:attrName>
                                        </p:attrNameLst>
                                      </p:cBhvr>
                                      <p:rCtr x="-24306" y="0"/>
                                    </p:animMotion>
                                  </p:childTnLst>
                                </p:cTn>
                              </p:par>
                              <p:par>
                                <p:cTn id="42" presetID="35" presetClass="path" presetSubtype="0" accel="50000" decel="50000" fill="hold" nodeType="withEffect">
                                  <p:stCondLst>
                                    <p:cond delay="0"/>
                                  </p:stCondLst>
                                  <p:childTnLst>
                                    <p:animMotion origin="layout" path="M 3.88889E-6 -3.33333E-6 L -0.48611 -3.33333E-6 " pathEditMode="relative" rAng="0" ptsTypes="AA">
                                      <p:cBhvr>
                                        <p:cTn id="43" dur="2000" fill="hold"/>
                                        <p:tgtEl>
                                          <p:spTgt spid="39"/>
                                        </p:tgtEl>
                                        <p:attrNameLst>
                                          <p:attrName>ppt_x</p:attrName>
                                          <p:attrName>ppt_y</p:attrName>
                                        </p:attrNameLst>
                                      </p:cBhvr>
                                      <p:rCtr x="-24306" y="0"/>
                                    </p:animMotion>
                                  </p:childTnLst>
                                </p:cTn>
                              </p:par>
                              <p:par>
                                <p:cTn id="44" presetID="35" presetClass="path" presetSubtype="0" accel="50000" decel="50000" fill="hold" nodeType="withEffect">
                                  <p:stCondLst>
                                    <p:cond delay="0"/>
                                  </p:stCondLst>
                                  <p:childTnLst>
                                    <p:animMotion origin="layout" path="M 3.88889E-6 -3.33333E-6 L -0.48611 -3.33333E-6 " pathEditMode="relative" rAng="0" ptsTypes="AA">
                                      <p:cBhvr>
                                        <p:cTn id="45" dur="2000" fill="hold"/>
                                        <p:tgtEl>
                                          <p:spTgt spid="3"/>
                                        </p:tgtEl>
                                        <p:attrNameLst>
                                          <p:attrName>ppt_x</p:attrName>
                                          <p:attrName>ppt_y</p:attrName>
                                        </p:attrNameLst>
                                      </p:cBhvr>
                                      <p:rCtr x="-24306" y="0"/>
                                    </p:animMotion>
                                  </p:childTnLst>
                                </p:cTn>
                              </p:par>
                              <p:par>
                                <p:cTn id="46" presetID="35" presetClass="path" presetSubtype="0" accel="50000" decel="50000" fill="hold" nodeType="withEffect">
                                  <p:stCondLst>
                                    <p:cond delay="0"/>
                                  </p:stCondLst>
                                  <p:childTnLst>
                                    <p:animMotion origin="layout" path="M 3.88889E-6 -3.33333E-6 L -0.48611 -3.33333E-6 " pathEditMode="relative" rAng="0" ptsTypes="AA">
                                      <p:cBhvr>
                                        <p:cTn id="47" dur="2000" fill="hold"/>
                                        <p:tgtEl>
                                          <p:spTgt spid="13"/>
                                        </p:tgtEl>
                                        <p:attrNameLst>
                                          <p:attrName>ppt_x</p:attrName>
                                          <p:attrName>ppt_y</p:attrName>
                                        </p:attrNameLst>
                                      </p:cBhvr>
                                      <p:rCtr x="-24306" y="0"/>
                                    </p:animMotion>
                                  </p:childTnLst>
                                </p:cTn>
                              </p:par>
                              <p:par>
                                <p:cTn id="48" presetID="35" presetClass="path" presetSubtype="0" accel="50000" decel="50000" fill="hold" nodeType="withEffect">
                                  <p:stCondLst>
                                    <p:cond delay="0"/>
                                  </p:stCondLst>
                                  <p:childTnLst>
                                    <p:animMotion origin="layout" path="M 3.88889E-6 -3.33333E-6 L -0.48611 -3.33333E-6 " pathEditMode="relative" rAng="0" ptsTypes="AA">
                                      <p:cBhvr>
                                        <p:cTn id="49" dur="2000" fill="hold"/>
                                        <p:tgtEl>
                                          <p:spTgt spid="11"/>
                                        </p:tgtEl>
                                        <p:attrNameLst>
                                          <p:attrName>ppt_x</p:attrName>
                                          <p:attrName>ppt_y</p:attrName>
                                        </p:attrNameLst>
                                      </p:cBhvr>
                                      <p:rCtr x="-24306" y="0"/>
                                    </p:animMotion>
                                  </p:childTnLst>
                                </p:cTn>
                              </p:par>
                              <p:par>
                                <p:cTn id="50" presetID="35" presetClass="path" presetSubtype="0" accel="50000" decel="50000" fill="hold" nodeType="withEffect">
                                  <p:stCondLst>
                                    <p:cond delay="0"/>
                                  </p:stCondLst>
                                  <p:childTnLst>
                                    <p:animMotion origin="layout" path="M 3.88889E-6 -3.33333E-6 L -0.48611 -3.33333E-6 " pathEditMode="relative" rAng="0" ptsTypes="AA">
                                      <p:cBhvr>
                                        <p:cTn id="51" dur="2000" fill="hold"/>
                                        <p:tgtEl>
                                          <p:spTgt spid="75"/>
                                        </p:tgtEl>
                                        <p:attrNameLst>
                                          <p:attrName>ppt_x</p:attrName>
                                          <p:attrName>ppt_y</p:attrName>
                                        </p:attrNameLst>
                                      </p:cBhvr>
                                      <p:rCtr x="-24306" y="0"/>
                                    </p:animMotion>
                                  </p:childTnLst>
                                </p:cTn>
                              </p:par>
                              <p:par>
                                <p:cTn id="52" presetID="35" presetClass="path" presetSubtype="0" accel="50000" decel="50000" fill="hold" nodeType="withEffect">
                                  <p:stCondLst>
                                    <p:cond delay="0"/>
                                  </p:stCondLst>
                                  <p:childTnLst>
                                    <p:animMotion origin="layout" path="M 3.88889E-6 -3.33333E-6 L -0.48611 -3.33333E-6 " pathEditMode="relative" rAng="0" ptsTypes="AA">
                                      <p:cBhvr>
                                        <p:cTn id="53" dur="2000" fill="hold"/>
                                        <p:tgtEl>
                                          <p:spTgt spid="66"/>
                                        </p:tgtEl>
                                        <p:attrNameLst>
                                          <p:attrName>ppt_x</p:attrName>
                                          <p:attrName>ppt_y</p:attrName>
                                        </p:attrNameLst>
                                      </p:cBhvr>
                                      <p:rCtr x="-24306" y="0"/>
                                    </p:animMotion>
                                  </p:childTnLst>
                                </p:cTn>
                              </p:par>
                              <p:par>
                                <p:cTn id="54" presetID="35" presetClass="path" presetSubtype="0" accel="50000" decel="50000" fill="hold" nodeType="withEffect">
                                  <p:stCondLst>
                                    <p:cond delay="0"/>
                                  </p:stCondLst>
                                  <p:childTnLst>
                                    <p:animMotion origin="layout" path="M 3.88889E-6 -3.33333E-6 L -0.48611 -3.33333E-6 " pathEditMode="relative" rAng="0" ptsTypes="AA">
                                      <p:cBhvr>
                                        <p:cTn id="55" dur="2000" fill="hold"/>
                                        <p:tgtEl>
                                          <p:spTgt spid="79"/>
                                        </p:tgtEl>
                                        <p:attrNameLst>
                                          <p:attrName>ppt_x</p:attrName>
                                          <p:attrName>ppt_y</p:attrName>
                                        </p:attrNameLst>
                                      </p:cBhvr>
                                      <p:rCtr x="-24306" y="0"/>
                                    </p:animMotion>
                                  </p:childTnLst>
                                </p:cTn>
                              </p:par>
                              <p:par>
                                <p:cTn id="56" presetID="35" presetClass="path" presetSubtype="0" accel="50000" decel="50000" fill="hold" nodeType="withEffect">
                                  <p:stCondLst>
                                    <p:cond delay="0"/>
                                  </p:stCondLst>
                                  <p:childTnLst>
                                    <p:animMotion origin="layout" path="M 3.88889E-6 -3.33333E-6 L -0.48611 -3.33333E-6 " pathEditMode="relative" rAng="0" ptsTypes="AA">
                                      <p:cBhvr>
                                        <p:cTn id="57" dur="2000" fill="hold"/>
                                        <p:tgtEl>
                                          <p:spTgt spid="83"/>
                                        </p:tgtEl>
                                        <p:attrNameLst>
                                          <p:attrName>ppt_x</p:attrName>
                                          <p:attrName>ppt_y</p:attrName>
                                        </p:attrNameLst>
                                      </p:cBhvr>
                                      <p:rCtr x="-24306" y="0"/>
                                    </p:animMotion>
                                  </p:childTnLst>
                                </p:cTn>
                              </p:par>
                              <p:par>
                                <p:cTn id="58" presetID="35" presetClass="path" presetSubtype="0" accel="50000" decel="50000" fill="hold" nodeType="withEffect">
                                  <p:stCondLst>
                                    <p:cond delay="0"/>
                                  </p:stCondLst>
                                  <p:childTnLst>
                                    <p:animMotion origin="layout" path="M 3.88889E-6 -3.33333E-6 L -0.48611 -3.33333E-6 " pathEditMode="relative" rAng="0" ptsTypes="AA">
                                      <p:cBhvr>
                                        <p:cTn id="59" dur="2000" fill="hold"/>
                                        <p:tgtEl>
                                          <p:spTgt spid="91"/>
                                        </p:tgtEl>
                                        <p:attrNameLst>
                                          <p:attrName>ppt_x</p:attrName>
                                          <p:attrName>ppt_y</p:attrName>
                                        </p:attrNameLst>
                                      </p:cBhvr>
                                      <p:rCtr x="-24306" y="0"/>
                                    </p:animMotion>
                                  </p:childTnLst>
                                </p:cTn>
                              </p:par>
                              <p:par>
                                <p:cTn id="60" presetID="35" presetClass="path" presetSubtype="0" accel="50000" decel="50000" fill="hold" nodeType="withEffect">
                                  <p:stCondLst>
                                    <p:cond delay="0"/>
                                  </p:stCondLst>
                                  <p:childTnLst>
                                    <p:animMotion origin="layout" path="M 3.88889E-6 -3.33333E-6 L -0.48611 -3.33333E-6 " pathEditMode="relative" rAng="0" ptsTypes="AA">
                                      <p:cBhvr>
                                        <p:cTn id="61" dur="2000" fill="hold"/>
                                        <p:tgtEl>
                                          <p:spTgt spid="87"/>
                                        </p:tgtEl>
                                        <p:attrNameLst>
                                          <p:attrName>ppt_x</p:attrName>
                                          <p:attrName>ppt_y</p:attrName>
                                        </p:attrNameLst>
                                      </p:cBhvr>
                                      <p:rCtr x="-24306" y="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6"/>
                                        </p:tgtEl>
                                        <p:attrNameLst>
                                          <p:attrName>style.visibility</p:attrName>
                                        </p:attrNameLst>
                                      </p:cBhvr>
                                      <p:to>
                                        <p:strVal val="visible"/>
                                      </p:to>
                                    </p:set>
                                    <p:animEffect transition="in" filter="fade">
                                      <p:cBhvr>
                                        <p:cTn id="66" dur="500"/>
                                        <p:tgtEl>
                                          <p:spTgt spid="13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7"/>
                                        </p:tgtEl>
                                        <p:attrNameLst>
                                          <p:attrName>style.visibility</p:attrName>
                                        </p:attrNameLst>
                                      </p:cBhvr>
                                      <p:to>
                                        <p:strVal val="visible"/>
                                      </p:to>
                                    </p:set>
                                    <p:animEffect transition="in" filter="fade">
                                      <p:cBhvr>
                                        <p:cTn id="71" dur="500"/>
                                        <p:tgtEl>
                                          <p:spTgt spid="13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8"/>
                                        </p:tgtEl>
                                        <p:attrNameLst>
                                          <p:attrName>style.visibility</p:attrName>
                                        </p:attrNameLst>
                                      </p:cBhvr>
                                      <p:to>
                                        <p:strVal val="visible"/>
                                      </p:to>
                                    </p:set>
                                    <p:animEffect transition="in" filter="fade">
                                      <p:cBhvr>
                                        <p:cTn id="76"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190579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145836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Hundredths</a:t>
            </a:r>
          </a:p>
        </p:txBody>
      </p:sp>
      <p:cxnSp>
        <p:nvCxnSpPr>
          <p:cNvPr id="103" name="Straight Connector 102"/>
          <p:cNvCxnSpPr/>
          <p:nvPr/>
        </p:nvCxnSpPr>
        <p:spPr>
          <a:xfrm>
            <a:off x="190579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4132"/>
          <a:stretch/>
        </p:blipFill>
        <p:spPr>
          <a:xfrm>
            <a:off x="539750" y="1947417"/>
            <a:ext cx="8064500" cy="4326383"/>
          </a:xfrm>
          <a:prstGeom prst="rect">
            <a:avLst/>
          </a:prstGeom>
        </p:spPr>
      </p:pic>
      <p:pic>
        <p:nvPicPr>
          <p:cNvPr id="74" name="Picture 73"/>
          <p:cNvPicPr>
            <a:picLocks noChangeAspect="1"/>
          </p:cNvPicPr>
          <p:nvPr/>
        </p:nvPicPr>
        <p:blipFill rotWithShape="1">
          <a:blip r:embed="rId4" cstate="print">
            <a:extLst>
              <a:ext uri="{28A0092B-C50C-407E-A947-70E740481C1C}">
                <a14:useLocalDpi xmlns:a14="http://schemas.microsoft.com/office/drawing/2010/main" val="0"/>
              </a:ext>
            </a:extLst>
          </a:blip>
          <a:srcRect t="-1" r="1118" b="-909"/>
          <a:stretch/>
        </p:blipFill>
        <p:spPr>
          <a:xfrm rot="10800000">
            <a:off x="554894" y="2335799"/>
            <a:ext cx="5384627" cy="3897305"/>
          </a:xfrm>
          <a:prstGeom prst="rect">
            <a:avLst/>
          </a:prstGeom>
          <a:effectLst>
            <a:outerShdw blurRad="25400" dist="25400" dir="18720000" algn="ctr" rotWithShape="0">
              <a:srgbClr val="000000">
                <a:alpha val="23000"/>
              </a:srgbClr>
            </a:outerShdw>
          </a:effectLst>
        </p:spPr>
      </p:pic>
      <p:sp>
        <p:nvSpPr>
          <p:cNvPr id="7" name="Pentagon 6"/>
          <p:cNvSpPr/>
          <p:nvPr/>
        </p:nvSpPr>
        <p:spPr>
          <a:xfrm rot="5400000">
            <a:off x="4221760" y="-2184574"/>
            <a:ext cx="700480" cy="8064500"/>
          </a:xfrm>
          <a:prstGeom prst="homePlate">
            <a:avLst>
              <a:gd name="adj" fmla="val 31006"/>
            </a:avLst>
          </a:prstGeom>
          <a:solidFill>
            <a:srgbClr val="AFDEF8"/>
          </a:solidFill>
          <a:ln>
            <a:noFill/>
          </a:ln>
          <a:effectLst>
            <a:outerShdw blurRad="254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34033" y="1578085"/>
            <a:ext cx="7278148" cy="369332"/>
          </a:xfrm>
          <a:prstGeom prst="rect">
            <a:avLst/>
          </a:prstGeom>
        </p:spPr>
        <p:txBody>
          <a:bodyPr wrap="square">
            <a:spAutoFit/>
          </a:bodyPr>
          <a:lstStyle/>
          <a:p>
            <a:pPr algn="ctr">
              <a:spcAft>
                <a:spcPts val="600"/>
              </a:spcAft>
            </a:pPr>
            <a:r>
              <a:rPr lang="en-GB" dirty="0">
                <a:latin typeface="Twinkl" pitchFamily="2" charset="0"/>
              </a:rPr>
              <a:t>Fill in the missing tenths or hundredths to complete the sequence.</a:t>
            </a:r>
          </a:p>
        </p:txBody>
      </p:sp>
      <p:pic>
        <p:nvPicPr>
          <p:cNvPr id="11" name="Picture 41"/>
          <p:cNvPicPr>
            <a:picLocks noChangeAspect="1"/>
          </p:cNvPicPr>
          <p:nvPr/>
        </p:nvPicPr>
        <p:blipFill rotWithShape="1">
          <a:blip r:embed="rId5">
            <a:extLst>
              <a:ext uri="{28A0092B-C50C-407E-A947-70E740481C1C}">
                <a14:useLocalDpi xmlns:a14="http://schemas.microsoft.com/office/drawing/2010/main" val="0"/>
              </a:ext>
            </a:extLst>
          </a:blip>
          <a:srcRect l="-3" t="-2" r="-639" b="9892"/>
          <a:stretch/>
        </p:blipFill>
        <p:spPr bwMode="auto">
          <a:xfrm rot="5400000" flipH="1">
            <a:off x="1226744" y="1569644"/>
            <a:ext cx="3892701" cy="5266690"/>
          </a:xfrm>
          <a:prstGeom prst="rect">
            <a:avLst/>
          </a:prstGeom>
          <a:noFill/>
          <a:ln>
            <a:noFill/>
          </a:ln>
          <a:effectLst>
            <a:outerShdw blurRad="25400" dist="50800" dir="2160000" algn="ctr" rotWithShape="0">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648764" y="2655575"/>
            <a:ext cx="585013" cy="667028"/>
            <a:chOff x="755650" y="3865492"/>
            <a:chExt cx="585013" cy="667028"/>
          </a:xfrm>
        </p:grpSpPr>
        <p:sp>
          <p:nvSpPr>
            <p:cNvPr id="4" name="TextBox 3"/>
            <p:cNvSpPr txBox="1"/>
            <p:nvPr/>
          </p:nvSpPr>
          <p:spPr>
            <a:xfrm>
              <a:off x="763862" y="3865492"/>
              <a:ext cx="576801" cy="369332"/>
            </a:xfrm>
            <a:prstGeom prst="rect">
              <a:avLst/>
            </a:prstGeom>
            <a:noFill/>
          </p:spPr>
          <p:txBody>
            <a:bodyPr wrap="square" rtlCol="0">
              <a:spAutoFit/>
            </a:bodyPr>
            <a:lstStyle/>
            <a:p>
              <a:pPr algn="ctr"/>
              <a:r>
                <a:rPr lang="en-GB" dirty="0"/>
                <a:t>36</a:t>
              </a:r>
            </a:p>
          </p:txBody>
        </p:sp>
        <p:cxnSp>
          <p:nvCxnSpPr>
            <p:cNvPr id="12" name="Straight Connector 11"/>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18" name="Group 17"/>
          <p:cNvGrpSpPr/>
          <p:nvPr/>
        </p:nvGrpSpPr>
        <p:grpSpPr>
          <a:xfrm>
            <a:off x="1229235" y="2655575"/>
            <a:ext cx="585013" cy="667028"/>
            <a:chOff x="755650" y="3865492"/>
            <a:chExt cx="585013" cy="667028"/>
          </a:xfrm>
        </p:grpSpPr>
        <p:sp>
          <p:nvSpPr>
            <p:cNvPr id="19" name="TextBox 18"/>
            <p:cNvSpPr txBox="1"/>
            <p:nvPr/>
          </p:nvSpPr>
          <p:spPr>
            <a:xfrm>
              <a:off x="763862" y="3865492"/>
              <a:ext cx="576801" cy="369332"/>
            </a:xfrm>
            <a:prstGeom prst="rect">
              <a:avLst/>
            </a:prstGeom>
            <a:noFill/>
          </p:spPr>
          <p:txBody>
            <a:bodyPr wrap="square" rtlCol="0">
              <a:spAutoFit/>
            </a:bodyPr>
            <a:lstStyle/>
            <a:p>
              <a:pPr algn="ctr"/>
              <a:r>
                <a:rPr lang="en-GB" dirty="0"/>
                <a:t>37</a:t>
              </a:r>
            </a:p>
          </p:txBody>
        </p:sp>
        <p:cxnSp>
          <p:nvCxnSpPr>
            <p:cNvPr id="20" name="Straight Connector 19"/>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22" name="Group 21"/>
          <p:cNvGrpSpPr/>
          <p:nvPr/>
        </p:nvGrpSpPr>
        <p:grpSpPr>
          <a:xfrm>
            <a:off x="1809706" y="2953271"/>
            <a:ext cx="570451" cy="369332"/>
            <a:chOff x="755650" y="4163188"/>
            <a:chExt cx="570451" cy="369332"/>
          </a:xfrm>
        </p:grpSpPr>
        <p:cxnSp>
          <p:nvCxnSpPr>
            <p:cNvPr id="24" name="Straight Connector 23"/>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26" name="Group 25"/>
          <p:cNvGrpSpPr/>
          <p:nvPr/>
        </p:nvGrpSpPr>
        <p:grpSpPr>
          <a:xfrm>
            <a:off x="2390177" y="2655575"/>
            <a:ext cx="585013" cy="667028"/>
            <a:chOff x="755650" y="3865492"/>
            <a:chExt cx="585013" cy="667028"/>
          </a:xfrm>
        </p:grpSpPr>
        <p:sp>
          <p:nvSpPr>
            <p:cNvPr id="27" name="TextBox 26"/>
            <p:cNvSpPr txBox="1"/>
            <p:nvPr/>
          </p:nvSpPr>
          <p:spPr>
            <a:xfrm>
              <a:off x="763862" y="3865492"/>
              <a:ext cx="576801" cy="369332"/>
            </a:xfrm>
            <a:prstGeom prst="rect">
              <a:avLst/>
            </a:prstGeom>
            <a:noFill/>
          </p:spPr>
          <p:txBody>
            <a:bodyPr wrap="square" rtlCol="0">
              <a:spAutoFit/>
            </a:bodyPr>
            <a:lstStyle/>
            <a:p>
              <a:pPr algn="ctr"/>
              <a:r>
                <a:rPr lang="en-GB" dirty="0"/>
                <a:t>39</a:t>
              </a:r>
            </a:p>
          </p:txBody>
        </p:sp>
        <p:cxnSp>
          <p:nvCxnSpPr>
            <p:cNvPr id="28" name="Straight Connector 27"/>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34" name="Group 33"/>
          <p:cNvGrpSpPr/>
          <p:nvPr/>
        </p:nvGrpSpPr>
        <p:grpSpPr>
          <a:xfrm>
            <a:off x="2970648" y="2953271"/>
            <a:ext cx="570451" cy="369332"/>
            <a:chOff x="755650" y="4163188"/>
            <a:chExt cx="570451" cy="369332"/>
          </a:xfrm>
        </p:grpSpPr>
        <p:cxnSp>
          <p:nvCxnSpPr>
            <p:cNvPr id="36" name="Straight Connector 35"/>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55650" y="4163188"/>
              <a:ext cx="570451" cy="369332"/>
            </a:xfrm>
            <a:prstGeom prst="rect">
              <a:avLst/>
            </a:prstGeom>
            <a:noFill/>
          </p:spPr>
          <p:txBody>
            <a:bodyPr wrap="square" rtlCol="0">
              <a:spAutoFit/>
            </a:bodyPr>
            <a:lstStyle/>
            <a:p>
              <a:pPr algn="ctr"/>
              <a:r>
                <a:rPr lang="en-GB" dirty="0"/>
                <a:t>10</a:t>
              </a:r>
            </a:p>
          </p:txBody>
        </p:sp>
      </p:grpSp>
      <p:grpSp>
        <p:nvGrpSpPr>
          <p:cNvPr id="38" name="Group 37"/>
          <p:cNvGrpSpPr/>
          <p:nvPr/>
        </p:nvGrpSpPr>
        <p:grpSpPr>
          <a:xfrm>
            <a:off x="3551119" y="2655575"/>
            <a:ext cx="585013" cy="667028"/>
            <a:chOff x="755650" y="3865492"/>
            <a:chExt cx="585013" cy="667028"/>
          </a:xfrm>
        </p:grpSpPr>
        <p:sp>
          <p:nvSpPr>
            <p:cNvPr id="39" name="TextBox 38"/>
            <p:cNvSpPr txBox="1"/>
            <p:nvPr/>
          </p:nvSpPr>
          <p:spPr>
            <a:xfrm>
              <a:off x="763862" y="3865492"/>
              <a:ext cx="576801" cy="369332"/>
            </a:xfrm>
            <a:prstGeom prst="rect">
              <a:avLst/>
            </a:prstGeom>
            <a:noFill/>
          </p:spPr>
          <p:txBody>
            <a:bodyPr wrap="square" rtlCol="0">
              <a:spAutoFit/>
            </a:bodyPr>
            <a:lstStyle/>
            <a:p>
              <a:pPr algn="ctr"/>
              <a:r>
                <a:rPr lang="en-GB" dirty="0"/>
                <a:t>41</a:t>
              </a:r>
            </a:p>
          </p:txBody>
        </p:sp>
        <p:cxnSp>
          <p:nvCxnSpPr>
            <p:cNvPr id="40" name="Straight Connector 39"/>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42" name="Group 41"/>
          <p:cNvGrpSpPr/>
          <p:nvPr/>
        </p:nvGrpSpPr>
        <p:grpSpPr>
          <a:xfrm>
            <a:off x="4131589" y="2953271"/>
            <a:ext cx="570451" cy="369332"/>
            <a:chOff x="755650" y="4163188"/>
            <a:chExt cx="570451" cy="369332"/>
          </a:xfrm>
        </p:grpSpPr>
        <p:cxnSp>
          <p:nvCxnSpPr>
            <p:cNvPr id="44" name="Straight Connector 43"/>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sp>
        <p:nvSpPr>
          <p:cNvPr id="14" name="Rectangle 13"/>
          <p:cNvSpPr/>
          <p:nvPr/>
        </p:nvSpPr>
        <p:spPr>
          <a:xfrm>
            <a:off x="1927032" y="2654927"/>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3071445" y="2654927"/>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4239899" y="2654927"/>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813376" y="2632920"/>
            <a:ext cx="576801" cy="369332"/>
          </a:xfrm>
          <a:prstGeom prst="rect">
            <a:avLst/>
          </a:prstGeom>
          <a:noFill/>
        </p:spPr>
        <p:txBody>
          <a:bodyPr wrap="square" rtlCol="0">
            <a:spAutoFit/>
          </a:bodyPr>
          <a:lstStyle/>
          <a:p>
            <a:pPr algn="ctr"/>
            <a:r>
              <a:rPr lang="en-GB" b="1" dirty="0">
                <a:solidFill>
                  <a:srgbClr val="699327"/>
                </a:solidFill>
              </a:rPr>
              <a:t>38</a:t>
            </a:r>
          </a:p>
        </p:txBody>
      </p:sp>
      <p:sp>
        <p:nvSpPr>
          <p:cNvPr id="50" name="TextBox 49"/>
          <p:cNvSpPr txBox="1"/>
          <p:nvPr/>
        </p:nvSpPr>
        <p:spPr>
          <a:xfrm>
            <a:off x="2960399" y="2632920"/>
            <a:ext cx="576801" cy="369332"/>
          </a:xfrm>
          <a:prstGeom prst="rect">
            <a:avLst/>
          </a:prstGeom>
          <a:noFill/>
        </p:spPr>
        <p:txBody>
          <a:bodyPr wrap="square" rtlCol="0">
            <a:spAutoFit/>
          </a:bodyPr>
          <a:lstStyle/>
          <a:p>
            <a:pPr algn="ctr"/>
            <a:r>
              <a:rPr lang="en-GB" b="1" dirty="0">
                <a:solidFill>
                  <a:srgbClr val="699327"/>
                </a:solidFill>
              </a:rPr>
              <a:t>4</a:t>
            </a:r>
          </a:p>
        </p:txBody>
      </p:sp>
      <p:sp>
        <p:nvSpPr>
          <p:cNvPr id="51" name="TextBox 50"/>
          <p:cNvSpPr txBox="1"/>
          <p:nvPr/>
        </p:nvSpPr>
        <p:spPr>
          <a:xfrm>
            <a:off x="4136132" y="2632920"/>
            <a:ext cx="576801" cy="369332"/>
          </a:xfrm>
          <a:prstGeom prst="rect">
            <a:avLst/>
          </a:prstGeom>
          <a:noFill/>
        </p:spPr>
        <p:txBody>
          <a:bodyPr wrap="square" rtlCol="0">
            <a:spAutoFit/>
          </a:bodyPr>
          <a:lstStyle/>
          <a:p>
            <a:pPr algn="ctr"/>
            <a:r>
              <a:rPr lang="en-GB" b="1" dirty="0">
                <a:solidFill>
                  <a:srgbClr val="699327"/>
                </a:solidFill>
              </a:rPr>
              <a:t>42</a:t>
            </a:r>
          </a:p>
        </p:txBody>
      </p:sp>
      <p:sp>
        <p:nvSpPr>
          <p:cNvPr id="15" name="Rectangle 14"/>
          <p:cNvSpPr/>
          <p:nvPr/>
        </p:nvSpPr>
        <p:spPr>
          <a:xfrm>
            <a:off x="648764" y="3533416"/>
            <a:ext cx="4572000" cy="646331"/>
          </a:xfrm>
          <a:prstGeom prst="rect">
            <a:avLst/>
          </a:prstGeom>
        </p:spPr>
        <p:txBody>
          <a:bodyPr>
            <a:spAutoFit/>
          </a:bodyPr>
          <a:lstStyle/>
          <a:p>
            <a:r>
              <a:rPr lang="en-US" dirty="0">
                <a:latin typeface="Twinkl" pitchFamily="50" charset="0"/>
              </a:rPr>
              <a:t>Which fractions do you think could be shown by the arrows on the number line?</a:t>
            </a: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1303524368"/>
              </p:ext>
            </p:extLst>
          </p:nvPr>
        </p:nvGraphicFramePr>
        <p:xfrm>
          <a:off x="865218" y="5077372"/>
          <a:ext cx="4064000" cy="2880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1084398073"/>
                    </a:ext>
                  </a:extLst>
                </a:gridCol>
                <a:gridCol w="2032000">
                  <a:extLst>
                    <a:ext uri="{9D8B030D-6E8A-4147-A177-3AD203B41FA5}">
                      <a16:colId xmlns:a16="http://schemas.microsoft.com/office/drawing/2014/main" val="566272114"/>
                    </a:ext>
                  </a:extLst>
                </a:gridCol>
              </a:tblGrid>
              <a:tr h="144000">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3214946"/>
                  </a:ext>
                </a:extLst>
              </a:tr>
              <a:tr h="144000">
                <a:tc>
                  <a:txBody>
                    <a:bodyPr/>
                    <a:lstStyle/>
                    <a:p>
                      <a:endParaRPr lang="en-GB"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27906320"/>
                  </a:ext>
                </a:extLst>
              </a:tr>
            </a:tbl>
          </a:graphicData>
        </a:graphic>
      </p:graphicFrame>
      <p:grpSp>
        <p:nvGrpSpPr>
          <p:cNvPr id="54" name="Group 53"/>
          <p:cNvGrpSpPr/>
          <p:nvPr/>
        </p:nvGrpSpPr>
        <p:grpSpPr>
          <a:xfrm>
            <a:off x="1468170" y="4737078"/>
            <a:ext cx="570451" cy="369332"/>
            <a:chOff x="755650" y="4163188"/>
            <a:chExt cx="570451" cy="369332"/>
          </a:xfrm>
        </p:grpSpPr>
        <p:cxnSp>
          <p:nvCxnSpPr>
            <p:cNvPr id="55" name="Straight Connector 54"/>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sp>
        <p:nvSpPr>
          <p:cNvPr id="57" name="Rectangle 56"/>
          <p:cNvSpPr/>
          <p:nvPr/>
        </p:nvSpPr>
        <p:spPr>
          <a:xfrm>
            <a:off x="1585496" y="4423494"/>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1471840" y="4401487"/>
            <a:ext cx="576801" cy="369332"/>
          </a:xfrm>
          <a:prstGeom prst="rect">
            <a:avLst/>
          </a:prstGeom>
          <a:noFill/>
        </p:spPr>
        <p:txBody>
          <a:bodyPr wrap="square" rtlCol="0">
            <a:spAutoFit/>
          </a:bodyPr>
          <a:lstStyle/>
          <a:p>
            <a:pPr algn="ctr"/>
            <a:r>
              <a:rPr lang="en-GB" b="1" dirty="0">
                <a:solidFill>
                  <a:srgbClr val="699327"/>
                </a:solidFill>
              </a:rPr>
              <a:t>30</a:t>
            </a:r>
          </a:p>
        </p:txBody>
      </p:sp>
      <p:grpSp>
        <p:nvGrpSpPr>
          <p:cNvPr id="59" name="Group 58"/>
          <p:cNvGrpSpPr/>
          <p:nvPr/>
        </p:nvGrpSpPr>
        <p:grpSpPr>
          <a:xfrm>
            <a:off x="3418259" y="4746027"/>
            <a:ext cx="570451" cy="369332"/>
            <a:chOff x="755650" y="4163188"/>
            <a:chExt cx="570451" cy="369332"/>
          </a:xfrm>
        </p:grpSpPr>
        <p:cxnSp>
          <p:nvCxnSpPr>
            <p:cNvPr id="60" name="Straight Connector 59"/>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55650" y="4163188"/>
              <a:ext cx="570451" cy="369332"/>
            </a:xfrm>
            <a:prstGeom prst="rect">
              <a:avLst/>
            </a:prstGeom>
            <a:noFill/>
          </p:spPr>
          <p:txBody>
            <a:bodyPr wrap="square" rtlCol="0">
              <a:spAutoFit/>
            </a:bodyPr>
            <a:lstStyle/>
            <a:p>
              <a:pPr algn="ctr"/>
              <a:r>
                <a:rPr lang="en-GB" dirty="0"/>
                <a:t>10</a:t>
              </a:r>
            </a:p>
          </p:txBody>
        </p:sp>
      </p:grpSp>
      <p:sp>
        <p:nvSpPr>
          <p:cNvPr id="62" name="Rectangle 61"/>
          <p:cNvSpPr/>
          <p:nvPr/>
        </p:nvSpPr>
        <p:spPr>
          <a:xfrm>
            <a:off x="3535585" y="4432443"/>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p:cNvSpPr txBox="1"/>
          <p:nvPr/>
        </p:nvSpPr>
        <p:spPr>
          <a:xfrm>
            <a:off x="3421929" y="4410436"/>
            <a:ext cx="576801" cy="369332"/>
          </a:xfrm>
          <a:prstGeom prst="rect">
            <a:avLst/>
          </a:prstGeom>
          <a:noFill/>
        </p:spPr>
        <p:txBody>
          <a:bodyPr wrap="square" rtlCol="0">
            <a:spAutoFit/>
          </a:bodyPr>
          <a:lstStyle/>
          <a:p>
            <a:pPr algn="ctr"/>
            <a:r>
              <a:rPr lang="en-GB" b="1" dirty="0">
                <a:solidFill>
                  <a:srgbClr val="699327"/>
                </a:solidFill>
              </a:rPr>
              <a:t>6</a:t>
            </a:r>
          </a:p>
        </p:txBody>
      </p:sp>
      <p:grpSp>
        <p:nvGrpSpPr>
          <p:cNvPr id="64" name="Group 63"/>
          <p:cNvGrpSpPr/>
          <p:nvPr/>
        </p:nvGrpSpPr>
        <p:grpSpPr>
          <a:xfrm>
            <a:off x="2597091" y="5285845"/>
            <a:ext cx="585013" cy="667028"/>
            <a:chOff x="755650" y="3865492"/>
            <a:chExt cx="585013" cy="667028"/>
          </a:xfrm>
        </p:grpSpPr>
        <p:sp>
          <p:nvSpPr>
            <p:cNvPr id="65" name="TextBox 64"/>
            <p:cNvSpPr txBox="1"/>
            <p:nvPr/>
          </p:nvSpPr>
          <p:spPr>
            <a:xfrm>
              <a:off x="763862" y="3865492"/>
              <a:ext cx="576801" cy="369332"/>
            </a:xfrm>
            <a:prstGeom prst="rect">
              <a:avLst/>
            </a:prstGeom>
            <a:noFill/>
          </p:spPr>
          <p:txBody>
            <a:bodyPr wrap="square" rtlCol="0">
              <a:spAutoFit/>
            </a:bodyPr>
            <a:lstStyle/>
            <a:p>
              <a:pPr algn="ctr"/>
              <a:r>
                <a:rPr lang="en-GB" dirty="0"/>
                <a:t>50</a:t>
              </a:r>
            </a:p>
          </p:txBody>
        </p:sp>
        <p:cxnSp>
          <p:nvCxnSpPr>
            <p:cNvPr id="66" name="Straight Connector 65"/>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cxnSp>
        <p:nvCxnSpPr>
          <p:cNvPr id="52" name="Straight Arrow Connector 51"/>
          <p:cNvCxnSpPr/>
          <p:nvPr/>
        </p:nvCxnSpPr>
        <p:spPr>
          <a:xfrm>
            <a:off x="1976586" y="4809136"/>
            <a:ext cx="201046" cy="355996"/>
          </a:xfrm>
          <a:prstGeom prst="straightConnector1">
            <a:avLst/>
          </a:prstGeom>
          <a:ln w="127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3311860" y="4809136"/>
            <a:ext cx="178298" cy="371631"/>
          </a:xfrm>
          <a:prstGeom prst="straightConnector1">
            <a:avLst/>
          </a:prstGeom>
          <a:ln w="127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82902" flipH="1">
            <a:off x="6041604" y="2567248"/>
            <a:ext cx="3863137" cy="2263876"/>
          </a:xfrm>
          <a:prstGeom prst="rect">
            <a:avLst/>
          </a:prstGeom>
          <a:effectLst>
            <a:outerShdw blurRad="25400" dist="38100" dir="6480000" algn="ctr" rotWithShape="0">
              <a:srgbClr val="000000">
                <a:alpha val="21000"/>
              </a:srgbClr>
            </a:outerShdw>
          </a:effectLst>
        </p:spPr>
      </p:pic>
      <p:pic>
        <p:nvPicPr>
          <p:cNvPr id="70" name="Picture 69"/>
          <p:cNvPicPr>
            <a:picLocks noChangeAspect="1"/>
          </p:cNvPicPr>
          <p:nvPr/>
        </p:nvPicPr>
        <p:blipFill rotWithShape="1">
          <a:blip r:embed="rId7" cstate="print">
            <a:extLst>
              <a:ext uri="{28A0092B-C50C-407E-A947-70E740481C1C}">
                <a14:useLocalDpi xmlns:a14="http://schemas.microsoft.com/office/drawing/2010/main" val="0"/>
              </a:ext>
            </a:extLst>
          </a:blip>
          <a:srcRect l="92351" t="19543" r="-1581"/>
          <a:stretch/>
        </p:blipFill>
        <p:spPr>
          <a:xfrm>
            <a:off x="8444584" y="1340284"/>
            <a:ext cx="843955" cy="5517715"/>
          </a:xfrm>
          <a:prstGeom prst="rect">
            <a:avLst/>
          </a:prstGeom>
        </p:spPr>
      </p:pic>
      <p:grpSp>
        <p:nvGrpSpPr>
          <p:cNvPr id="76" name="Group 75"/>
          <p:cNvGrpSpPr/>
          <p:nvPr/>
        </p:nvGrpSpPr>
        <p:grpSpPr>
          <a:xfrm>
            <a:off x="6020522" y="4279457"/>
            <a:ext cx="2365641" cy="1737310"/>
            <a:chOff x="6020522" y="4279457"/>
            <a:chExt cx="2365641" cy="1737310"/>
          </a:xfrm>
        </p:grpSpPr>
        <p:pic>
          <p:nvPicPr>
            <p:cNvPr id="2" name="Picture 1"/>
            <p:cNvPicPr>
              <a:picLocks noChangeAspect="1"/>
            </p:cNvPicPr>
            <p:nvPr/>
          </p:nvPicPr>
          <p:blipFill>
            <a:blip r:embed="rId8" cstate="print">
              <a:duotone>
                <a:prstClr val="black"/>
                <a:schemeClr val="accent3">
                  <a:lumMod val="60000"/>
                  <a:lumOff val="40000"/>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434491">
              <a:off x="6020522" y="4279457"/>
              <a:ext cx="2290246" cy="1737310"/>
            </a:xfrm>
            <a:prstGeom prst="rect">
              <a:avLst/>
            </a:prstGeom>
            <a:effectLst>
              <a:outerShdw blurRad="25400" dist="38100" dir="20100000" algn="ctr" rotWithShape="0">
                <a:srgbClr val="000000">
                  <a:alpha val="27000"/>
                </a:srgbClr>
              </a:outerShdw>
            </a:effectLst>
          </p:spPr>
        </p:pic>
        <p:sp>
          <p:nvSpPr>
            <p:cNvPr id="71" name="Rectangle 70"/>
            <p:cNvSpPr/>
            <p:nvPr/>
          </p:nvSpPr>
          <p:spPr>
            <a:xfrm>
              <a:off x="6088446" y="4523846"/>
              <a:ext cx="2297717" cy="1200329"/>
            </a:xfrm>
            <a:prstGeom prst="rect">
              <a:avLst/>
            </a:prstGeom>
          </p:spPr>
          <p:txBody>
            <a:bodyPr wrap="square">
              <a:spAutoFit/>
            </a:bodyPr>
            <a:lstStyle/>
            <a:p>
              <a:r>
                <a:rPr lang="en-US" dirty="0">
                  <a:latin typeface="Twinkl" pitchFamily="50" charset="0"/>
                </a:rPr>
                <a:t>Do you think   would be a correct answer here? What about     </a:t>
              </a:r>
              <a:r>
                <a:rPr lang="en-GB" dirty="0"/>
                <a:t>? Why?</a:t>
              </a:r>
            </a:p>
          </p:txBody>
        </p:sp>
        <p:grpSp>
          <p:nvGrpSpPr>
            <p:cNvPr id="73" name="Group 72"/>
            <p:cNvGrpSpPr/>
            <p:nvPr/>
          </p:nvGrpSpPr>
          <p:grpSpPr>
            <a:xfrm>
              <a:off x="7440601" y="4485344"/>
              <a:ext cx="570451" cy="451783"/>
              <a:chOff x="9285319" y="2311302"/>
              <a:chExt cx="570451" cy="451783"/>
            </a:xfrm>
          </p:grpSpPr>
          <p:sp>
            <p:nvSpPr>
              <p:cNvPr id="78" name="TextBox 77"/>
              <p:cNvSpPr txBox="1"/>
              <p:nvPr/>
            </p:nvSpPr>
            <p:spPr>
              <a:xfrm>
                <a:off x="9383750" y="2311302"/>
                <a:ext cx="379381" cy="276999"/>
              </a:xfrm>
              <a:prstGeom prst="rect">
                <a:avLst/>
              </a:prstGeom>
              <a:noFill/>
            </p:spPr>
            <p:txBody>
              <a:bodyPr wrap="square" rtlCol="0">
                <a:spAutoFit/>
              </a:bodyPr>
              <a:lstStyle/>
              <a:p>
                <a:pPr algn="ctr"/>
                <a:r>
                  <a:rPr lang="en-GB" sz="1200" b="1" dirty="0"/>
                  <a:t>32</a:t>
                </a:r>
              </a:p>
            </p:txBody>
          </p:sp>
          <p:cxnSp>
            <p:nvCxnSpPr>
              <p:cNvPr id="79" name="Straight Connector 78"/>
              <p:cNvCxnSpPr/>
              <p:nvPr/>
            </p:nvCxnSpPr>
            <p:spPr>
              <a:xfrm>
                <a:off x="9463396" y="2533436"/>
                <a:ext cx="2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285319" y="2486086"/>
                <a:ext cx="570451" cy="276999"/>
              </a:xfrm>
              <a:prstGeom prst="rect">
                <a:avLst/>
              </a:prstGeom>
              <a:noFill/>
            </p:spPr>
            <p:txBody>
              <a:bodyPr wrap="square" rtlCol="0">
                <a:spAutoFit/>
              </a:bodyPr>
              <a:lstStyle/>
              <a:p>
                <a:pPr algn="ctr"/>
                <a:r>
                  <a:rPr lang="en-GB" sz="1200" b="1" dirty="0"/>
                  <a:t>100</a:t>
                </a:r>
              </a:p>
            </p:txBody>
          </p:sp>
        </p:grpSp>
        <p:grpSp>
          <p:nvGrpSpPr>
            <p:cNvPr id="82" name="Group 81"/>
            <p:cNvGrpSpPr/>
            <p:nvPr/>
          </p:nvGrpSpPr>
          <p:grpSpPr>
            <a:xfrm>
              <a:off x="6683755" y="5314242"/>
              <a:ext cx="570451" cy="451783"/>
              <a:chOff x="9285319" y="2311302"/>
              <a:chExt cx="570451" cy="451783"/>
            </a:xfrm>
          </p:grpSpPr>
          <p:sp>
            <p:nvSpPr>
              <p:cNvPr id="83" name="TextBox 82"/>
              <p:cNvSpPr txBox="1"/>
              <p:nvPr/>
            </p:nvSpPr>
            <p:spPr>
              <a:xfrm>
                <a:off x="9383750" y="2311302"/>
                <a:ext cx="379381" cy="276999"/>
              </a:xfrm>
              <a:prstGeom prst="rect">
                <a:avLst/>
              </a:prstGeom>
              <a:noFill/>
            </p:spPr>
            <p:txBody>
              <a:bodyPr wrap="square" rtlCol="0">
                <a:spAutoFit/>
              </a:bodyPr>
              <a:lstStyle/>
              <a:p>
                <a:pPr algn="ctr"/>
                <a:r>
                  <a:rPr lang="en-GB" sz="1200" b="1" dirty="0"/>
                  <a:t>29</a:t>
                </a:r>
              </a:p>
            </p:txBody>
          </p:sp>
          <p:cxnSp>
            <p:nvCxnSpPr>
              <p:cNvPr id="84" name="Straight Connector 83"/>
              <p:cNvCxnSpPr/>
              <p:nvPr/>
            </p:nvCxnSpPr>
            <p:spPr>
              <a:xfrm>
                <a:off x="9463396" y="2533436"/>
                <a:ext cx="2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9285319" y="2486086"/>
                <a:ext cx="570451" cy="276999"/>
              </a:xfrm>
              <a:prstGeom prst="rect">
                <a:avLst/>
              </a:prstGeom>
              <a:noFill/>
            </p:spPr>
            <p:txBody>
              <a:bodyPr wrap="square" rtlCol="0">
                <a:spAutoFit/>
              </a:bodyPr>
              <a:lstStyle/>
              <a:p>
                <a:pPr algn="ctr"/>
                <a:r>
                  <a:rPr lang="en-GB" sz="1200" b="1" dirty="0"/>
                  <a:t>100</a:t>
                </a:r>
              </a:p>
            </p:txBody>
          </p:sp>
        </p:grpSp>
      </p:grpSp>
      <p:pic>
        <p:nvPicPr>
          <p:cNvPr id="77" name="Picture 76"/>
          <p:cNvPicPr>
            <a:picLocks noChangeAspect="1"/>
          </p:cNvPicPr>
          <p:nvPr/>
        </p:nvPicPr>
        <p:blipFill rotWithShape="1">
          <a:blip r:embed="rId7" cstate="print">
            <a:extLst>
              <a:ext uri="{28A0092B-C50C-407E-A947-70E740481C1C}">
                <a14:useLocalDpi xmlns:a14="http://schemas.microsoft.com/office/drawing/2010/main" val="0"/>
              </a:ext>
            </a:extLst>
          </a:blip>
          <a:srcRect t="89832"/>
          <a:stretch/>
        </p:blipFill>
        <p:spPr>
          <a:xfrm>
            <a:off x="0" y="6160708"/>
            <a:ext cx="9144000" cy="697292"/>
          </a:xfrm>
          <a:prstGeom prst="rect">
            <a:avLst/>
          </a:prstGeom>
        </p:spPr>
      </p:pic>
    </p:spTree>
    <p:extLst>
      <p:ext uri="{BB962C8B-B14F-4D97-AF65-F5344CB8AC3E}">
        <p14:creationId xmlns:p14="http://schemas.microsoft.com/office/powerpoint/2010/main" val="31122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10" presetClass="entr" presetSubtype="0"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750"/>
                                        <p:tgtEl>
                                          <p:spTgt spid="76"/>
                                        </p:tgtEl>
                                      </p:cBhvr>
                                    </p:animEffect>
                                    <p:anim calcmode="lin" valueType="num">
                                      <p:cBhvr>
                                        <p:cTn id="56" dur="750" fill="hold"/>
                                        <p:tgtEl>
                                          <p:spTgt spid="76"/>
                                        </p:tgtEl>
                                        <p:attrNameLst>
                                          <p:attrName>ppt_x</p:attrName>
                                        </p:attrNameLst>
                                      </p:cBhvr>
                                      <p:tavLst>
                                        <p:tav tm="0">
                                          <p:val>
                                            <p:strVal val="#ppt_x"/>
                                          </p:val>
                                        </p:tav>
                                        <p:tav tm="100000">
                                          <p:val>
                                            <p:strVal val="#ppt_x"/>
                                          </p:val>
                                        </p:tav>
                                      </p:tavLst>
                                    </p:anim>
                                    <p:anim calcmode="lin" valueType="num">
                                      <p:cBhvr>
                                        <p:cTn id="57" dur="75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15" grpId="0"/>
      <p:bldP spid="57" grpId="0" animBg="1"/>
      <p:bldP spid="58" grpId="0"/>
      <p:bldP spid="62" grpId="0" animBg="1"/>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750" y="2004164"/>
            <a:ext cx="8064500" cy="4269636"/>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145836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Hundredths</a:t>
            </a:r>
          </a:p>
        </p:txBody>
      </p:sp>
      <p:sp>
        <p:nvSpPr>
          <p:cNvPr id="10" name="Rectangle 9"/>
          <p:cNvSpPr/>
          <p:nvPr/>
        </p:nvSpPr>
        <p:spPr>
          <a:xfrm>
            <a:off x="1905796"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190579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entagon 5"/>
          <p:cNvSpPr/>
          <p:nvPr/>
        </p:nvSpPr>
        <p:spPr>
          <a:xfrm rot="5400000">
            <a:off x="4011747" y="-2099821"/>
            <a:ext cx="1120506" cy="8064500"/>
          </a:xfrm>
          <a:prstGeom prst="homePlate">
            <a:avLst>
              <a:gd name="adj" fmla="val 31006"/>
            </a:avLst>
          </a:prstGeom>
          <a:solidFill>
            <a:srgbClr val="4DB1E3"/>
          </a:solidFill>
          <a:ln>
            <a:noFill/>
          </a:ln>
          <a:effectLst>
            <a:outerShdw blurRad="254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36286" y="1426325"/>
            <a:ext cx="7514486" cy="923330"/>
          </a:xfrm>
          <a:prstGeom prst="rect">
            <a:avLst/>
          </a:prstGeom>
        </p:spPr>
        <p:txBody>
          <a:bodyPr wrap="square">
            <a:spAutoFit/>
          </a:bodyPr>
          <a:lstStyle/>
          <a:p>
            <a:pPr algn="ctr"/>
            <a:r>
              <a:rPr lang="en-GB" dirty="0">
                <a:solidFill>
                  <a:schemeClr val="bg1"/>
                </a:solidFill>
                <a:latin typeface="Twinkl" pitchFamily="2" charset="0"/>
              </a:rPr>
              <a:t>Cara has been writing equivalents between tenths and hundredths. </a:t>
            </a:r>
            <a:br>
              <a:rPr lang="en-GB" dirty="0">
                <a:solidFill>
                  <a:schemeClr val="bg1"/>
                </a:solidFill>
                <a:latin typeface="Twinkl" pitchFamily="2" charset="0"/>
              </a:rPr>
            </a:br>
            <a:r>
              <a:rPr lang="en-GB" dirty="0">
                <a:solidFill>
                  <a:schemeClr val="bg1"/>
                </a:solidFill>
                <a:latin typeface="Twinkl" pitchFamily="2" charset="0"/>
              </a:rPr>
              <a:t>Tick or cross each statement. If there is a mistake, write the </a:t>
            </a:r>
            <a:br>
              <a:rPr lang="en-GB" dirty="0">
                <a:solidFill>
                  <a:schemeClr val="bg1"/>
                </a:solidFill>
                <a:latin typeface="Twinkl" pitchFamily="2" charset="0"/>
              </a:rPr>
            </a:br>
            <a:r>
              <a:rPr lang="en-GB" dirty="0">
                <a:solidFill>
                  <a:schemeClr val="bg1"/>
                </a:solidFill>
                <a:latin typeface="Twinkl" pitchFamily="2" charset="0"/>
              </a:rPr>
              <a:t>correct answer.</a:t>
            </a:r>
            <a:endParaRPr lang="en-GB"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870631390"/>
              </p:ext>
            </p:extLst>
          </p:nvPr>
        </p:nvGraphicFramePr>
        <p:xfrm>
          <a:off x="1188000" y="3264370"/>
          <a:ext cx="6768000" cy="2844000"/>
        </p:xfrm>
        <a:graphic>
          <a:graphicData uri="http://schemas.openxmlformats.org/drawingml/2006/table">
            <a:tbl>
              <a:tblPr firstRow="1" bandRow="1">
                <a:tableStyleId>{5940675A-B579-460E-94D1-54222C63F5DA}</a:tableStyleId>
              </a:tblPr>
              <a:tblGrid>
                <a:gridCol w="2592000">
                  <a:extLst>
                    <a:ext uri="{9D8B030D-6E8A-4147-A177-3AD203B41FA5}">
                      <a16:colId xmlns:a16="http://schemas.microsoft.com/office/drawing/2014/main" val="2264650769"/>
                    </a:ext>
                  </a:extLst>
                </a:gridCol>
                <a:gridCol w="1584000">
                  <a:extLst>
                    <a:ext uri="{9D8B030D-6E8A-4147-A177-3AD203B41FA5}">
                      <a16:colId xmlns:a16="http://schemas.microsoft.com/office/drawing/2014/main" val="2055978300"/>
                    </a:ext>
                  </a:extLst>
                </a:gridCol>
                <a:gridCol w="2592000">
                  <a:extLst>
                    <a:ext uri="{9D8B030D-6E8A-4147-A177-3AD203B41FA5}">
                      <a16:colId xmlns:a16="http://schemas.microsoft.com/office/drawing/2014/main" val="1311284642"/>
                    </a:ext>
                  </a:extLst>
                </a:gridCol>
              </a:tblGrid>
              <a:tr h="711000">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457054328"/>
                  </a:ext>
                </a:extLst>
              </a:tr>
              <a:tr h="711000">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304933928"/>
                  </a:ext>
                </a:extLst>
              </a:tr>
              <a:tr h="71100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2205906248"/>
                  </a:ext>
                </a:extLst>
              </a:tr>
              <a:tr h="71100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463606904"/>
                  </a:ext>
                </a:extLst>
              </a:tr>
            </a:tbl>
          </a:graphicData>
        </a:graphic>
      </p:graphicFrame>
      <p:grpSp>
        <p:nvGrpSpPr>
          <p:cNvPr id="106" name="Group 105"/>
          <p:cNvGrpSpPr/>
          <p:nvPr/>
        </p:nvGrpSpPr>
        <p:grpSpPr>
          <a:xfrm>
            <a:off x="1503006" y="5492042"/>
            <a:ext cx="1947813" cy="531539"/>
            <a:chOff x="1503006" y="5492042"/>
            <a:chExt cx="1947813" cy="531539"/>
          </a:xfrm>
        </p:grpSpPr>
        <p:grpSp>
          <p:nvGrpSpPr>
            <p:cNvPr id="5" name="Group 4"/>
            <p:cNvGrpSpPr/>
            <p:nvPr/>
          </p:nvGrpSpPr>
          <p:grpSpPr>
            <a:xfrm>
              <a:off x="1503006" y="5492042"/>
              <a:ext cx="570451" cy="529911"/>
              <a:chOff x="1436331" y="5361867"/>
              <a:chExt cx="570451" cy="529911"/>
            </a:xfrm>
          </p:grpSpPr>
          <p:sp>
            <p:nvSpPr>
              <p:cNvPr id="13" name="TextBox 12"/>
              <p:cNvSpPr txBox="1"/>
              <p:nvPr/>
            </p:nvSpPr>
            <p:spPr>
              <a:xfrm>
                <a:off x="1527561" y="5361867"/>
                <a:ext cx="379381" cy="307777"/>
              </a:xfrm>
              <a:prstGeom prst="rect">
                <a:avLst/>
              </a:prstGeom>
              <a:noFill/>
            </p:spPr>
            <p:txBody>
              <a:bodyPr wrap="square" rtlCol="0">
                <a:spAutoFit/>
              </a:bodyPr>
              <a:lstStyle/>
              <a:p>
                <a:pPr algn="ctr"/>
                <a:r>
                  <a:rPr lang="en-GB" sz="1400" b="1" dirty="0"/>
                  <a:t>79</a:t>
                </a:r>
              </a:p>
            </p:txBody>
          </p:sp>
          <p:cxnSp>
            <p:nvCxnSpPr>
              <p:cNvPr id="14" name="Straight Connector 13"/>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sp>
          <p:nvSpPr>
            <p:cNvPr id="7" name="TextBox 6"/>
            <p:cNvSpPr txBox="1"/>
            <p:nvPr/>
          </p:nvSpPr>
          <p:spPr>
            <a:xfrm>
              <a:off x="1804375" y="5573960"/>
              <a:ext cx="538163" cy="369332"/>
            </a:xfrm>
            <a:prstGeom prst="rect">
              <a:avLst/>
            </a:prstGeom>
            <a:noFill/>
          </p:spPr>
          <p:txBody>
            <a:bodyPr wrap="square" rtlCol="0">
              <a:spAutoFit/>
            </a:bodyPr>
            <a:lstStyle/>
            <a:p>
              <a:pPr algn="ctr"/>
              <a:r>
                <a:rPr lang="en-GB" dirty="0"/>
                <a:t>=</a:t>
              </a:r>
            </a:p>
          </p:txBody>
        </p:sp>
        <p:grpSp>
          <p:nvGrpSpPr>
            <p:cNvPr id="16" name="Group 15"/>
            <p:cNvGrpSpPr/>
            <p:nvPr/>
          </p:nvGrpSpPr>
          <p:grpSpPr>
            <a:xfrm>
              <a:off x="2089600" y="5492042"/>
              <a:ext cx="570451" cy="529911"/>
              <a:chOff x="1436331" y="5361867"/>
              <a:chExt cx="570451" cy="529911"/>
            </a:xfrm>
          </p:grpSpPr>
          <p:sp>
            <p:nvSpPr>
              <p:cNvPr id="17" name="TextBox 16"/>
              <p:cNvSpPr txBox="1"/>
              <p:nvPr/>
            </p:nvSpPr>
            <p:spPr>
              <a:xfrm>
                <a:off x="1527561" y="5361867"/>
                <a:ext cx="379381" cy="307777"/>
              </a:xfrm>
              <a:prstGeom prst="rect">
                <a:avLst/>
              </a:prstGeom>
              <a:noFill/>
            </p:spPr>
            <p:txBody>
              <a:bodyPr wrap="square" rtlCol="0">
                <a:spAutoFit/>
              </a:bodyPr>
              <a:lstStyle/>
              <a:p>
                <a:pPr algn="ctr"/>
                <a:r>
                  <a:rPr lang="en-GB" sz="1400" b="1" dirty="0"/>
                  <a:t>7</a:t>
                </a:r>
              </a:p>
            </p:txBody>
          </p:sp>
          <p:cxnSp>
            <p:nvCxnSpPr>
              <p:cNvPr id="18" name="Straight Connector 17"/>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nvGrpSpPr>
            <p:cNvPr id="20" name="Group 19"/>
            <p:cNvGrpSpPr/>
            <p:nvPr/>
          </p:nvGrpSpPr>
          <p:grpSpPr>
            <a:xfrm>
              <a:off x="2880368" y="5493670"/>
              <a:ext cx="570451" cy="529911"/>
              <a:chOff x="1436331" y="5361867"/>
              <a:chExt cx="570451" cy="529911"/>
            </a:xfrm>
          </p:grpSpPr>
          <p:sp>
            <p:nvSpPr>
              <p:cNvPr id="21" name="TextBox 20"/>
              <p:cNvSpPr txBox="1"/>
              <p:nvPr/>
            </p:nvSpPr>
            <p:spPr>
              <a:xfrm>
                <a:off x="1527561" y="5361867"/>
                <a:ext cx="379381" cy="307777"/>
              </a:xfrm>
              <a:prstGeom prst="rect">
                <a:avLst/>
              </a:prstGeom>
              <a:noFill/>
            </p:spPr>
            <p:txBody>
              <a:bodyPr wrap="square" rtlCol="0">
                <a:spAutoFit/>
              </a:bodyPr>
              <a:lstStyle/>
              <a:p>
                <a:pPr algn="ctr"/>
                <a:r>
                  <a:rPr lang="en-GB" sz="1400" b="1" dirty="0"/>
                  <a:t>9</a:t>
                </a:r>
              </a:p>
            </p:txBody>
          </p:sp>
          <p:cxnSp>
            <p:nvCxnSpPr>
              <p:cNvPr id="22" name="Straight Connector 21"/>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sp>
          <p:nvSpPr>
            <p:cNvPr id="24" name="TextBox 23"/>
            <p:cNvSpPr txBox="1"/>
            <p:nvPr/>
          </p:nvSpPr>
          <p:spPr>
            <a:xfrm>
              <a:off x="2482244" y="5555843"/>
              <a:ext cx="603684" cy="369332"/>
            </a:xfrm>
            <a:prstGeom prst="rect">
              <a:avLst/>
            </a:prstGeom>
            <a:noFill/>
          </p:spPr>
          <p:txBody>
            <a:bodyPr wrap="square" rtlCol="0">
              <a:spAutoFit/>
            </a:bodyPr>
            <a:lstStyle/>
            <a:p>
              <a:pPr algn="ctr"/>
              <a:r>
                <a:rPr lang="en-GB" dirty="0"/>
                <a:t>and</a:t>
              </a:r>
            </a:p>
          </p:txBody>
        </p:sp>
      </p:grpSp>
      <p:grpSp>
        <p:nvGrpSpPr>
          <p:cNvPr id="25" name="Group 24"/>
          <p:cNvGrpSpPr/>
          <p:nvPr/>
        </p:nvGrpSpPr>
        <p:grpSpPr>
          <a:xfrm>
            <a:off x="2309917" y="4769026"/>
            <a:ext cx="570451" cy="529911"/>
            <a:chOff x="1436331" y="5361867"/>
            <a:chExt cx="570451" cy="529911"/>
          </a:xfrm>
        </p:grpSpPr>
        <p:sp>
          <p:nvSpPr>
            <p:cNvPr id="26" name="TextBox 25"/>
            <p:cNvSpPr txBox="1"/>
            <p:nvPr/>
          </p:nvSpPr>
          <p:spPr>
            <a:xfrm>
              <a:off x="1457711" y="5361867"/>
              <a:ext cx="522238" cy="307777"/>
            </a:xfrm>
            <a:prstGeom prst="rect">
              <a:avLst/>
            </a:prstGeom>
            <a:noFill/>
          </p:spPr>
          <p:txBody>
            <a:bodyPr wrap="square" rtlCol="0">
              <a:spAutoFit/>
            </a:bodyPr>
            <a:lstStyle/>
            <a:p>
              <a:pPr algn="ctr"/>
              <a:r>
                <a:rPr lang="en-GB" sz="1400" b="1" dirty="0"/>
                <a:t>83</a:t>
              </a:r>
            </a:p>
          </p:txBody>
        </p:sp>
        <p:cxnSp>
          <p:nvCxnSpPr>
            <p:cNvPr id="27" name="Straight Connector 26"/>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nvGrpSpPr>
          <p:cNvPr id="29" name="Group 28"/>
          <p:cNvGrpSpPr/>
          <p:nvPr/>
        </p:nvGrpSpPr>
        <p:grpSpPr>
          <a:xfrm>
            <a:off x="1498700" y="4781081"/>
            <a:ext cx="570451" cy="529911"/>
            <a:chOff x="1436331" y="5361867"/>
            <a:chExt cx="570451" cy="529911"/>
          </a:xfrm>
        </p:grpSpPr>
        <p:sp>
          <p:nvSpPr>
            <p:cNvPr id="30" name="TextBox 29"/>
            <p:cNvSpPr txBox="1"/>
            <p:nvPr/>
          </p:nvSpPr>
          <p:spPr>
            <a:xfrm>
              <a:off x="1527561" y="5361867"/>
              <a:ext cx="379381" cy="307777"/>
            </a:xfrm>
            <a:prstGeom prst="rect">
              <a:avLst/>
            </a:prstGeom>
            <a:noFill/>
          </p:spPr>
          <p:txBody>
            <a:bodyPr wrap="square" rtlCol="0">
              <a:spAutoFit/>
            </a:bodyPr>
            <a:lstStyle/>
            <a:p>
              <a:pPr algn="ctr"/>
              <a:r>
                <a:rPr lang="en-GB" sz="1400" b="1" dirty="0"/>
                <a:t>1</a:t>
              </a:r>
            </a:p>
          </p:txBody>
        </p:sp>
        <p:cxnSp>
          <p:nvCxnSpPr>
            <p:cNvPr id="31" name="Straight Connector 30"/>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sp>
        <p:nvSpPr>
          <p:cNvPr id="33" name="TextBox 32"/>
          <p:cNvSpPr txBox="1"/>
          <p:nvPr/>
        </p:nvSpPr>
        <p:spPr>
          <a:xfrm>
            <a:off x="2630392" y="4856006"/>
            <a:ext cx="538163" cy="369332"/>
          </a:xfrm>
          <a:prstGeom prst="rect">
            <a:avLst/>
          </a:prstGeom>
          <a:noFill/>
        </p:spPr>
        <p:txBody>
          <a:bodyPr wrap="square" rtlCol="0">
            <a:spAutoFit/>
          </a:bodyPr>
          <a:lstStyle/>
          <a:p>
            <a:pPr algn="ctr"/>
            <a:r>
              <a:rPr lang="en-GB" dirty="0"/>
              <a:t>=</a:t>
            </a:r>
          </a:p>
        </p:txBody>
      </p:sp>
      <p:sp>
        <p:nvSpPr>
          <p:cNvPr id="34" name="TextBox 33"/>
          <p:cNvSpPr txBox="1"/>
          <p:nvPr/>
        </p:nvSpPr>
        <p:spPr>
          <a:xfrm>
            <a:off x="1856187" y="4849316"/>
            <a:ext cx="603684" cy="369332"/>
          </a:xfrm>
          <a:prstGeom prst="rect">
            <a:avLst/>
          </a:prstGeom>
          <a:noFill/>
        </p:spPr>
        <p:txBody>
          <a:bodyPr wrap="square" rtlCol="0">
            <a:spAutoFit/>
          </a:bodyPr>
          <a:lstStyle/>
          <a:p>
            <a:pPr algn="ctr"/>
            <a:r>
              <a:rPr lang="en-GB" dirty="0"/>
              <a:t>and</a:t>
            </a:r>
          </a:p>
        </p:txBody>
      </p:sp>
      <p:grpSp>
        <p:nvGrpSpPr>
          <p:cNvPr id="35" name="Group 34"/>
          <p:cNvGrpSpPr/>
          <p:nvPr/>
        </p:nvGrpSpPr>
        <p:grpSpPr>
          <a:xfrm>
            <a:off x="2923385" y="4769026"/>
            <a:ext cx="570451" cy="529911"/>
            <a:chOff x="1436331" y="5361867"/>
            <a:chExt cx="570451" cy="529911"/>
          </a:xfrm>
        </p:grpSpPr>
        <p:sp>
          <p:nvSpPr>
            <p:cNvPr id="36" name="TextBox 35"/>
            <p:cNvSpPr txBox="1"/>
            <p:nvPr/>
          </p:nvSpPr>
          <p:spPr>
            <a:xfrm>
              <a:off x="1527561" y="5361867"/>
              <a:ext cx="379381" cy="307777"/>
            </a:xfrm>
            <a:prstGeom prst="rect">
              <a:avLst/>
            </a:prstGeom>
            <a:noFill/>
          </p:spPr>
          <p:txBody>
            <a:bodyPr wrap="square" rtlCol="0">
              <a:spAutoFit/>
            </a:bodyPr>
            <a:lstStyle/>
            <a:p>
              <a:pPr algn="ctr"/>
              <a:r>
                <a:rPr lang="en-GB" sz="1400" b="1" dirty="0"/>
                <a:t>93</a:t>
              </a:r>
            </a:p>
          </p:txBody>
        </p:sp>
        <p:cxnSp>
          <p:nvCxnSpPr>
            <p:cNvPr id="37" name="Straight Connector 36"/>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nvGrpSpPr>
          <p:cNvPr id="39" name="Group 38"/>
          <p:cNvGrpSpPr/>
          <p:nvPr/>
        </p:nvGrpSpPr>
        <p:grpSpPr>
          <a:xfrm>
            <a:off x="1503006" y="4073237"/>
            <a:ext cx="570451" cy="529911"/>
            <a:chOff x="1436331" y="5361867"/>
            <a:chExt cx="570451" cy="529911"/>
          </a:xfrm>
        </p:grpSpPr>
        <p:sp>
          <p:nvSpPr>
            <p:cNvPr id="40" name="TextBox 39"/>
            <p:cNvSpPr txBox="1"/>
            <p:nvPr/>
          </p:nvSpPr>
          <p:spPr>
            <a:xfrm>
              <a:off x="1527561" y="5361867"/>
              <a:ext cx="379381" cy="307777"/>
            </a:xfrm>
            <a:prstGeom prst="rect">
              <a:avLst/>
            </a:prstGeom>
            <a:noFill/>
          </p:spPr>
          <p:txBody>
            <a:bodyPr wrap="square" rtlCol="0">
              <a:spAutoFit/>
            </a:bodyPr>
            <a:lstStyle/>
            <a:p>
              <a:pPr algn="ctr"/>
              <a:r>
                <a:rPr lang="en-GB" sz="1400" b="1" dirty="0"/>
                <a:t>87</a:t>
              </a:r>
            </a:p>
          </p:txBody>
        </p:sp>
        <p:cxnSp>
          <p:nvCxnSpPr>
            <p:cNvPr id="41" name="Straight Connector 40"/>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sp>
        <p:nvSpPr>
          <p:cNvPr id="43" name="TextBox 42"/>
          <p:cNvSpPr txBox="1"/>
          <p:nvPr/>
        </p:nvSpPr>
        <p:spPr>
          <a:xfrm>
            <a:off x="1811995" y="4155155"/>
            <a:ext cx="538163" cy="369332"/>
          </a:xfrm>
          <a:prstGeom prst="rect">
            <a:avLst/>
          </a:prstGeom>
          <a:noFill/>
        </p:spPr>
        <p:txBody>
          <a:bodyPr wrap="square" rtlCol="0">
            <a:spAutoFit/>
          </a:bodyPr>
          <a:lstStyle/>
          <a:p>
            <a:pPr algn="ctr"/>
            <a:r>
              <a:rPr lang="en-GB" dirty="0"/>
              <a:t>=</a:t>
            </a:r>
          </a:p>
        </p:txBody>
      </p:sp>
      <p:grpSp>
        <p:nvGrpSpPr>
          <p:cNvPr id="44" name="Group 43"/>
          <p:cNvGrpSpPr/>
          <p:nvPr/>
        </p:nvGrpSpPr>
        <p:grpSpPr>
          <a:xfrm>
            <a:off x="2089600" y="4073237"/>
            <a:ext cx="570451" cy="529911"/>
            <a:chOff x="1436331" y="5361867"/>
            <a:chExt cx="570451" cy="529911"/>
          </a:xfrm>
        </p:grpSpPr>
        <p:sp>
          <p:nvSpPr>
            <p:cNvPr id="45" name="TextBox 44"/>
            <p:cNvSpPr txBox="1"/>
            <p:nvPr/>
          </p:nvSpPr>
          <p:spPr>
            <a:xfrm>
              <a:off x="1527561" y="5361867"/>
              <a:ext cx="379381" cy="307777"/>
            </a:xfrm>
            <a:prstGeom prst="rect">
              <a:avLst/>
            </a:prstGeom>
            <a:noFill/>
          </p:spPr>
          <p:txBody>
            <a:bodyPr wrap="square" rtlCol="0">
              <a:spAutoFit/>
            </a:bodyPr>
            <a:lstStyle/>
            <a:p>
              <a:pPr algn="ctr"/>
              <a:r>
                <a:rPr lang="en-GB" sz="1400" b="1" dirty="0"/>
                <a:t>8</a:t>
              </a:r>
            </a:p>
          </p:txBody>
        </p:sp>
        <p:cxnSp>
          <p:nvCxnSpPr>
            <p:cNvPr id="46" name="Straight Connector 45"/>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sp>
        <p:nvSpPr>
          <p:cNvPr id="48" name="TextBox 47"/>
          <p:cNvSpPr txBox="1"/>
          <p:nvPr/>
        </p:nvSpPr>
        <p:spPr>
          <a:xfrm>
            <a:off x="2482244" y="4137038"/>
            <a:ext cx="603684" cy="369332"/>
          </a:xfrm>
          <a:prstGeom prst="rect">
            <a:avLst/>
          </a:prstGeom>
          <a:noFill/>
        </p:spPr>
        <p:txBody>
          <a:bodyPr wrap="square" rtlCol="0">
            <a:spAutoFit/>
          </a:bodyPr>
          <a:lstStyle/>
          <a:p>
            <a:pPr algn="ctr"/>
            <a:r>
              <a:rPr lang="en-GB" dirty="0"/>
              <a:t>and</a:t>
            </a:r>
          </a:p>
        </p:txBody>
      </p:sp>
      <p:grpSp>
        <p:nvGrpSpPr>
          <p:cNvPr id="49" name="Group 48"/>
          <p:cNvGrpSpPr/>
          <p:nvPr/>
        </p:nvGrpSpPr>
        <p:grpSpPr>
          <a:xfrm>
            <a:off x="2926406" y="4073237"/>
            <a:ext cx="570451" cy="529911"/>
            <a:chOff x="1436331" y="5361867"/>
            <a:chExt cx="570451" cy="529911"/>
          </a:xfrm>
        </p:grpSpPr>
        <p:sp>
          <p:nvSpPr>
            <p:cNvPr id="50" name="TextBox 49"/>
            <p:cNvSpPr txBox="1"/>
            <p:nvPr/>
          </p:nvSpPr>
          <p:spPr>
            <a:xfrm>
              <a:off x="1527561" y="5361867"/>
              <a:ext cx="379381" cy="307777"/>
            </a:xfrm>
            <a:prstGeom prst="rect">
              <a:avLst/>
            </a:prstGeom>
            <a:noFill/>
          </p:spPr>
          <p:txBody>
            <a:bodyPr wrap="square" rtlCol="0">
              <a:spAutoFit/>
            </a:bodyPr>
            <a:lstStyle/>
            <a:p>
              <a:pPr algn="ctr"/>
              <a:r>
                <a:rPr lang="en-GB" sz="1400" b="1" dirty="0"/>
                <a:t>7</a:t>
              </a:r>
            </a:p>
          </p:txBody>
        </p:sp>
        <p:cxnSp>
          <p:nvCxnSpPr>
            <p:cNvPr id="51" name="Straight Connector 50"/>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nvGrpSpPr>
          <p:cNvPr id="53" name="Group 52"/>
          <p:cNvGrpSpPr/>
          <p:nvPr/>
        </p:nvGrpSpPr>
        <p:grpSpPr>
          <a:xfrm>
            <a:off x="1868710" y="3350221"/>
            <a:ext cx="570451" cy="529911"/>
            <a:chOff x="1436331" y="5361867"/>
            <a:chExt cx="570451" cy="529911"/>
          </a:xfrm>
        </p:grpSpPr>
        <p:sp>
          <p:nvSpPr>
            <p:cNvPr id="54" name="TextBox 53"/>
            <p:cNvSpPr txBox="1"/>
            <p:nvPr/>
          </p:nvSpPr>
          <p:spPr>
            <a:xfrm>
              <a:off x="1527561" y="5361867"/>
              <a:ext cx="379381" cy="307777"/>
            </a:xfrm>
            <a:prstGeom prst="rect">
              <a:avLst/>
            </a:prstGeom>
            <a:noFill/>
          </p:spPr>
          <p:txBody>
            <a:bodyPr wrap="square" rtlCol="0">
              <a:spAutoFit/>
            </a:bodyPr>
            <a:lstStyle/>
            <a:p>
              <a:pPr algn="ctr"/>
              <a:r>
                <a:rPr lang="en-GB" sz="1400" b="1" dirty="0"/>
                <a:t>8</a:t>
              </a:r>
            </a:p>
          </p:txBody>
        </p:sp>
        <p:cxnSp>
          <p:nvCxnSpPr>
            <p:cNvPr id="55" name="Straight Connector 54"/>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sp>
        <p:nvSpPr>
          <p:cNvPr id="57" name="TextBox 56"/>
          <p:cNvSpPr txBox="1"/>
          <p:nvPr/>
        </p:nvSpPr>
        <p:spPr>
          <a:xfrm>
            <a:off x="2148142" y="3430811"/>
            <a:ext cx="538163" cy="369332"/>
          </a:xfrm>
          <a:prstGeom prst="rect">
            <a:avLst/>
          </a:prstGeom>
          <a:noFill/>
        </p:spPr>
        <p:txBody>
          <a:bodyPr wrap="square" rtlCol="0">
            <a:spAutoFit/>
          </a:bodyPr>
          <a:lstStyle/>
          <a:p>
            <a:pPr algn="ctr"/>
            <a:r>
              <a:rPr lang="en-GB" dirty="0"/>
              <a:t>=</a:t>
            </a:r>
          </a:p>
        </p:txBody>
      </p:sp>
      <p:grpSp>
        <p:nvGrpSpPr>
          <p:cNvPr id="58" name="Group 57"/>
          <p:cNvGrpSpPr/>
          <p:nvPr/>
        </p:nvGrpSpPr>
        <p:grpSpPr>
          <a:xfrm>
            <a:off x="2431692" y="3350221"/>
            <a:ext cx="570451" cy="529911"/>
            <a:chOff x="1436331" y="5361867"/>
            <a:chExt cx="570451" cy="529911"/>
          </a:xfrm>
        </p:grpSpPr>
        <p:sp>
          <p:nvSpPr>
            <p:cNvPr id="59" name="TextBox 58"/>
            <p:cNvSpPr txBox="1"/>
            <p:nvPr/>
          </p:nvSpPr>
          <p:spPr>
            <a:xfrm>
              <a:off x="1474221" y="5361867"/>
              <a:ext cx="493876" cy="307777"/>
            </a:xfrm>
            <a:prstGeom prst="rect">
              <a:avLst/>
            </a:prstGeom>
            <a:noFill/>
          </p:spPr>
          <p:txBody>
            <a:bodyPr wrap="square" rtlCol="0">
              <a:spAutoFit/>
            </a:bodyPr>
            <a:lstStyle/>
            <a:p>
              <a:pPr algn="ctr"/>
              <a:r>
                <a:rPr lang="en-GB" sz="1400" b="1" dirty="0"/>
                <a:t>80</a:t>
              </a:r>
            </a:p>
          </p:txBody>
        </p:sp>
        <p:cxnSp>
          <p:nvCxnSpPr>
            <p:cNvPr id="60" name="Straight Connector 59"/>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sp>
        <p:nvSpPr>
          <p:cNvPr id="62" name="Pentagon 61"/>
          <p:cNvSpPr/>
          <p:nvPr/>
        </p:nvSpPr>
        <p:spPr>
          <a:xfrm>
            <a:off x="1188000" y="2689532"/>
            <a:ext cx="2660100" cy="517218"/>
          </a:xfrm>
          <a:prstGeom prst="homePlate">
            <a:avLst>
              <a:gd name="adj" fmla="val 26059"/>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Pentagon 66"/>
          <p:cNvSpPr/>
          <p:nvPr/>
        </p:nvSpPr>
        <p:spPr>
          <a:xfrm>
            <a:off x="3781424" y="2686531"/>
            <a:ext cx="1665288" cy="520219"/>
          </a:xfrm>
          <a:custGeom>
            <a:avLst/>
            <a:gdLst>
              <a:gd name="connsiteX0" fmla="*/ 0 w 2660100"/>
              <a:gd name="connsiteY0" fmla="*/ 0 h 1626207"/>
              <a:gd name="connsiteX1" fmla="*/ 2236327 w 2660100"/>
              <a:gd name="connsiteY1" fmla="*/ 0 h 1626207"/>
              <a:gd name="connsiteX2" fmla="*/ 2660100 w 2660100"/>
              <a:gd name="connsiteY2" fmla="*/ 813104 h 1626207"/>
              <a:gd name="connsiteX3" fmla="*/ 2236327 w 2660100"/>
              <a:gd name="connsiteY3" fmla="*/ 1626207 h 1626207"/>
              <a:gd name="connsiteX4" fmla="*/ 0 w 2660100"/>
              <a:gd name="connsiteY4" fmla="*/ 1626207 h 1626207"/>
              <a:gd name="connsiteX5" fmla="*/ 0 w 2660100"/>
              <a:gd name="connsiteY5" fmla="*/ 0 h 1626207"/>
              <a:gd name="connsiteX0" fmla="*/ 0 w 2660100"/>
              <a:gd name="connsiteY0" fmla="*/ 0 h 1626207"/>
              <a:gd name="connsiteX1" fmla="*/ 2236327 w 2660100"/>
              <a:gd name="connsiteY1" fmla="*/ 0 h 1626207"/>
              <a:gd name="connsiteX2" fmla="*/ 2660100 w 2660100"/>
              <a:gd name="connsiteY2" fmla="*/ 813104 h 1626207"/>
              <a:gd name="connsiteX3" fmla="*/ 2236327 w 2660100"/>
              <a:gd name="connsiteY3" fmla="*/ 1626207 h 1626207"/>
              <a:gd name="connsiteX4" fmla="*/ 0 w 2660100"/>
              <a:gd name="connsiteY4" fmla="*/ 1626207 h 1626207"/>
              <a:gd name="connsiteX5" fmla="*/ 0 w 2660100"/>
              <a:gd name="connsiteY5" fmla="*/ 854082 h 1626207"/>
              <a:gd name="connsiteX6" fmla="*/ 0 w 2660100"/>
              <a:gd name="connsiteY6" fmla="*/ 0 h 1626207"/>
              <a:gd name="connsiteX0" fmla="*/ 0 w 2660100"/>
              <a:gd name="connsiteY0" fmla="*/ 0 h 1626207"/>
              <a:gd name="connsiteX1" fmla="*/ 2236327 w 2660100"/>
              <a:gd name="connsiteY1" fmla="*/ 0 h 1626207"/>
              <a:gd name="connsiteX2" fmla="*/ 2660100 w 2660100"/>
              <a:gd name="connsiteY2" fmla="*/ 813104 h 1626207"/>
              <a:gd name="connsiteX3" fmla="*/ 2236327 w 2660100"/>
              <a:gd name="connsiteY3" fmla="*/ 1626207 h 1626207"/>
              <a:gd name="connsiteX4" fmla="*/ 0 w 2660100"/>
              <a:gd name="connsiteY4" fmla="*/ 1626207 h 1626207"/>
              <a:gd name="connsiteX5" fmla="*/ 495300 w 2660100"/>
              <a:gd name="connsiteY5" fmla="*/ 820744 h 1626207"/>
              <a:gd name="connsiteX6" fmla="*/ 0 w 2660100"/>
              <a:gd name="connsiteY6" fmla="*/ 0 h 1626207"/>
              <a:gd name="connsiteX0" fmla="*/ 0 w 2660100"/>
              <a:gd name="connsiteY0" fmla="*/ 0 h 1626207"/>
              <a:gd name="connsiteX1" fmla="*/ 2236327 w 2660100"/>
              <a:gd name="connsiteY1" fmla="*/ 0 h 1626207"/>
              <a:gd name="connsiteX2" fmla="*/ 2660100 w 2660100"/>
              <a:gd name="connsiteY2" fmla="*/ 813104 h 1626207"/>
              <a:gd name="connsiteX3" fmla="*/ 2236327 w 2660100"/>
              <a:gd name="connsiteY3" fmla="*/ 1626207 h 1626207"/>
              <a:gd name="connsiteX4" fmla="*/ 0 w 2660100"/>
              <a:gd name="connsiteY4" fmla="*/ 1626207 h 1626207"/>
              <a:gd name="connsiteX5" fmla="*/ 220679 w 2660100"/>
              <a:gd name="connsiteY5" fmla="*/ 810820 h 1626207"/>
              <a:gd name="connsiteX6" fmla="*/ 0 w 2660100"/>
              <a:gd name="connsiteY6" fmla="*/ 0 h 1626207"/>
              <a:gd name="connsiteX0" fmla="*/ 0 w 2660100"/>
              <a:gd name="connsiteY0" fmla="*/ 0 h 1626207"/>
              <a:gd name="connsiteX1" fmla="*/ 2236327 w 2660100"/>
              <a:gd name="connsiteY1" fmla="*/ 0 h 1626207"/>
              <a:gd name="connsiteX2" fmla="*/ 2660100 w 2660100"/>
              <a:gd name="connsiteY2" fmla="*/ 813104 h 1626207"/>
              <a:gd name="connsiteX3" fmla="*/ 2236327 w 2660100"/>
              <a:gd name="connsiteY3" fmla="*/ 1626207 h 1626207"/>
              <a:gd name="connsiteX4" fmla="*/ 0 w 2660100"/>
              <a:gd name="connsiteY4" fmla="*/ 1626207 h 1626207"/>
              <a:gd name="connsiteX5" fmla="*/ 202061 w 2660100"/>
              <a:gd name="connsiteY5" fmla="*/ 810820 h 1626207"/>
              <a:gd name="connsiteX6" fmla="*/ 0 w 2660100"/>
              <a:gd name="connsiteY6" fmla="*/ 0 h 1626207"/>
              <a:gd name="connsiteX0" fmla="*/ 0 w 2441334"/>
              <a:gd name="connsiteY0" fmla="*/ 0 h 1626207"/>
              <a:gd name="connsiteX1" fmla="*/ 2236327 w 2441334"/>
              <a:gd name="connsiteY1" fmla="*/ 0 h 1626207"/>
              <a:gd name="connsiteX2" fmla="*/ 2441334 w 2441334"/>
              <a:gd name="connsiteY2" fmla="*/ 823030 h 1626207"/>
              <a:gd name="connsiteX3" fmla="*/ 2236327 w 2441334"/>
              <a:gd name="connsiteY3" fmla="*/ 1626207 h 1626207"/>
              <a:gd name="connsiteX4" fmla="*/ 0 w 2441334"/>
              <a:gd name="connsiteY4" fmla="*/ 1626207 h 1626207"/>
              <a:gd name="connsiteX5" fmla="*/ 202061 w 2441334"/>
              <a:gd name="connsiteY5" fmla="*/ 810820 h 1626207"/>
              <a:gd name="connsiteX6" fmla="*/ 0 w 2441334"/>
              <a:gd name="connsiteY6" fmla="*/ 0 h 162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334" h="1626207">
                <a:moveTo>
                  <a:pt x="0" y="0"/>
                </a:moveTo>
                <a:lnTo>
                  <a:pt x="2236327" y="0"/>
                </a:lnTo>
                <a:lnTo>
                  <a:pt x="2441334" y="823030"/>
                </a:lnTo>
                <a:lnTo>
                  <a:pt x="2236327" y="1626207"/>
                </a:lnTo>
                <a:lnTo>
                  <a:pt x="0" y="1626207"/>
                </a:lnTo>
                <a:lnTo>
                  <a:pt x="202061" y="810820"/>
                </a:lnTo>
                <a:lnTo>
                  <a:pt x="0" y="0"/>
                </a:lnTo>
                <a:close/>
              </a:path>
            </a:pathLst>
          </a:cu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Pentagon 68"/>
          <p:cNvSpPr/>
          <p:nvPr/>
        </p:nvSpPr>
        <p:spPr>
          <a:xfrm rot="10800000">
            <a:off x="5378295" y="2692381"/>
            <a:ext cx="2571583" cy="517218"/>
          </a:xfrm>
          <a:custGeom>
            <a:avLst/>
            <a:gdLst>
              <a:gd name="connsiteX0" fmla="*/ 0 w 2706365"/>
              <a:gd name="connsiteY0" fmla="*/ 0 h 517218"/>
              <a:gd name="connsiteX1" fmla="*/ 2571583 w 2706365"/>
              <a:gd name="connsiteY1" fmla="*/ 0 h 517218"/>
              <a:gd name="connsiteX2" fmla="*/ 2706365 w 2706365"/>
              <a:gd name="connsiteY2" fmla="*/ 258609 h 517218"/>
              <a:gd name="connsiteX3" fmla="*/ 2571583 w 2706365"/>
              <a:gd name="connsiteY3" fmla="*/ 517218 h 517218"/>
              <a:gd name="connsiteX4" fmla="*/ 0 w 2706365"/>
              <a:gd name="connsiteY4" fmla="*/ 517218 h 517218"/>
              <a:gd name="connsiteX5" fmla="*/ 0 w 2706365"/>
              <a:gd name="connsiteY5" fmla="*/ 0 h 517218"/>
              <a:gd name="connsiteX0" fmla="*/ 0 w 2571583"/>
              <a:gd name="connsiteY0" fmla="*/ 0 h 517218"/>
              <a:gd name="connsiteX1" fmla="*/ 2571583 w 2571583"/>
              <a:gd name="connsiteY1" fmla="*/ 0 h 517218"/>
              <a:gd name="connsiteX2" fmla="*/ 2401565 w 2571583"/>
              <a:gd name="connsiteY2" fmla="*/ 249084 h 517218"/>
              <a:gd name="connsiteX3" fmla="*/ 2571583 w 2571583"/>
              <a:gd name="connsiteY3" fmla="*/ 517218 h 517218"/>
              <a:gd name="connsiteX4" fmla="*/ 0 w 2571583"/>
              <a:gd name="connsiteY4" fmla="*/ 517218 h 517218"/>
              <a:gd name="connsiteX5" fmla="*/ 0 w 2571583"/>
              <a:gd name="connsiteY5" fmla="*/ 0 h 517218"/>
              <a:gd name="connsiteX0" fmla="*/ 0 w 2571583"/>
              <a:gd name="connsiteY0" fmla="*/ 0 h 517218"/>
              <a:gd name="connsiteX1" fmla="*/ 2571583 w 2571583"/>
              <a:gd name="connsiteY1" fmla="*/ 0 h 517218"/>
              <a:gd name="connsiteX2" fmla="*/ 2434902 w 2571583"/>
              <a:gd name="connsiteY2" fmla="*/ 268134 h 517218"/>
              <a:gd name="connsiteX3" fmla="*/ 2571583 w 2571583"/>
              <a:gd name="connsiteY3" fmla="*/ 517218 h 517218"/>
              <a:gd name="connsiteX4" fmla="*/ 0 w 2571583"/>
              <a:gd name="connsiteY4" fmla="*/ 517218 h 517218"/>
              <a:gd name="connsiteX5" fmla="*/ 0 w 2571583"/>
              <a:gd name="connsiteY5" fmla="*/ 0 h 51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583" h="517218">
                <a:moveTo>
                  <a:pt x="0" y="0"/>
                </a:moveTo>
                <a:lnTo>
                  <a:pt x="2571583" y="0"/>
                </a:lnTo>
                <a:lnTo>
                  <a:pt x="2434902" y="268134"/>
                </a:lnTo>
                <a:lnTo>
                  <a:pt x="2571583" y="517218"/>
                </a:lnTo>
                <a:lnTo>
                  <a:pt x="0" y="517218"/>
                </a:lnTo>
                <a:lnTo>
                  <a:pt x="0" y="0"/>
                </a:lnTo>
                <a:close/>
              </a:path>
            </a:pathLst>
          </a:cu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54263" y="2765190"/>
            <a:ext cx="1354858" cy="369332"/>
          </a:xfrm>
          <a:prstGeom prst="rect">
            <a:avLst/>
          </a:prstGeom>
        </p:spPr>
        <p:txBody>
          <a:bodyPr wrap="none">
            <a:spAutoFit/>
          </a:bodyPr>
          <a:lstStyle/>
          <a:p>
            <a:pPr algn="ctr"/>
            <a:r>
              <a:rPr lang="en-US" dirty="0">
                <a:latin typeface="Twinkl" pitchFamily="50" charset="0"/>
              </a:rPr>
              <a:t>Equivalents</a:t>
            </a:r>
            <a:endParaRPr lang="en-GB" dirty="0">
              <a:latin typeface="Twinkl" pitchFamily="50" charset="0"/>
            </a:endParaRPr>
          </a:p>
        </p:txBody>
      </p:sp>
      <p:sp>
        <p:nvSpPr>
          <p:cNvPr id="70" name="Rectangle 69"/>
          <p:cNvSpPr/>
          <p:nvPr/>
        </p:nvSpPr>
        <p:spPr>
          <a:xfrm>
            <a:off x="6014989" y="2765190"/>
            <a:ext cx="1241044" cy="369332"/>
          </a:xfrm>
          <a:prstGeom prst="rect">
            <a:avLst/>
          </a:prstGeom>
        </p:spPr>
        <p:txBody>
          <a:bodyPr wrap="none">
            <a:spAutoFit/>
          </a:bodyPr>
          <a:lstStyle/>
          <a:p>
            <a:pPr algn="ctr"/>
            <a:r>
              <a:rPr lang="en-US" dirty="0">
                <a:latin typeface="Twinkl" pitchFamily="50" charset="0"/>
              </a:rPr>
              <a:t>Correction</a:t>
            </a:r>
            <a:endParaRPr lang="en-GB" dirty="0">
              <a:latin typeface="Twinkl" pitchFamily="50" charset="0"/>
            </a:endParaRPr>
          </a:p>
        </p:txBody>
      </p:sp>
      <p:sp>
        <p:nvSpPr>
          <p:cNvPr id="71" name="Rectangle 70"/>
          <p:cNvSpPr/>
          <p:nvPr/>
        </p:nvSpPr>
        <p:spPr>
          <a:xfrm>
            <a:off x="4146136" y="2765190"/>
            <a:ext cx="857927" cy="369332"/>
          </a:xfrm>
          <a:prstGeom prst="rect">
            <a:avLst/>
          </a:prstGeom>
        </p:spPr>
        <p:txBody>
          <a:bodyPr wrap="none">
            <a:spAutoFit/>
          </a:bodyPr>
          <a:lstStyle/>
          <a:p>
            <a:pPr algn="ctr"/>
            <a:r>
              <a:rPr lang="en-US" dirty="0">
                <a:latin typeface="Twinkl" pitchFamily="50" charset="0"/>
                <a:sym typeface="Wingdings" panose="05000000000000000000" pitchFamily="2" charset="2"/>
              </a:rPr>
              <a:t> </a:t>
            </a:r>
            <a:r>
              <a:rPr lang="en-US" dirty="0">
                <a:latin typeface="Twinkl" pitchFamily="50" charset="0"/>
              </a:rPr>
              <a:t>or ×</a:t>
            </a:r>
            <a:endParaRPr lang="en-GB" dirty="0">
              <a:latin typeface="Twinkl" pitchFamily="50" charset="0"/>
            </a:endParaRPr>
          </a:p>
        </p:txBody>
      </p:sp>
      <p:sp>
        <p:nvSpPr>
          <p:cNvPr id="72" name="Rectangle 71"/>
          <p:cNvSpPr/>
          <p:nvPr/>
        </p:nvSpPr>
        <p:spPr>
          <a:xfrm>
            <a:off x="4383761" y="3470011"/>
            <a:ext cx="365806" cy="369332"/>
          </a:xfrm>
          <a:prstGeom prst="rect">
            <a:avLst/>
          </a:prstGeom>
        </p:spPr>
        <p:txBody>
          <a:bodyPr wrap="none">
            <a:spAutoFit/>
          </a:bodyPr>
          <a:lstStyle/>
          <a:p>
            <a:pPr algn="ctr"/>
            <a:r>
              <a:rPr lang="en-US" b="1" dirty="0">
                <a:solidFill>
                  <a:srgbClr val="699327"/>
                </a:solidFill>
                <a:latin typeface="Twinkl" pitchFamily="50" charset="0"/>
                <a:sym typeface="Wingdings" panose="05000000000000000000" pitchFamily="2" charset="2"/>
              </a:rPr>
              <a:t></a:t>
            </a:r>
            <a:endParaRPr lang="en-GB" b="1" dirty="0">
              <a:solidFill>
                <a:srgbClr val="699327"/>
              </a:solidFill>
              <a:latin typeface="Twinkl" pitchFamily="50" charset="0"/>
            </a:endParaRPr>
          </a:p>
        </p:txBody>
      </p:sp>
      <p:sp>
        <p:nvSpPr>
          <p:cNvPr id="73" name="Rectangle 72"/>
          <p:cNvSpPr/>
          <p:nvPr/>
        </p:nvSpPr>
        <p:spPr>
          <a:xfrm>
            <a:off x="4383761" y="4862999"/>
            <a:ext cx="365806" cy="369332"/>
          </a:xfrm>
          <a:prstGeom prst="rect">
            <a:avLst/>
          </a:prstGeom>
        </p:spPr>
        <p:txBody>
          <a:bodyPr wrap="none">
            <a:spAutoFit/>
          </a:bodyPr>
          <a:lstStyle/>
          <a:p>
            <a:pPr algn="ctr"/>
            <a:r>
              <a:rPr lang="en-US" b="1" dirty="0">
                <a:solidFill>
                  <a:srgbClr val="699327"/>
                </a:solidFill>
                <a:latin typeface="Twinkl" pitchFamily="50" charset="0"/>
                <a:sym typeface="Wingdings" panose="05000000000000000000" pitchFamily="2" charset="2"/>
              </a:rPr>
              <a:t></a:t>
            </a:r>
            <a:endParaRPr lang="en-GB" b="1" dirty="0">
              <a:solidFill>
                <a:srgbClr val="699327"/>
              </a:solidFill>
              <a:latin typeface="Twinkl" pitchFamily="50" charset="0"/>
            </a:endParaRPr>
          </a:p>
        </p:txBody>
      </p:sp>
      <p:sp>
        <p:nvSpPr>
          <p:cNvPr id="74" name="Rectangle 73"/>
          <p:cNvSpPr/>
          <p:nvPr/>
        </p:nvSpPr>
        <p:spPr>
          <a:xfrm>
            <a:off x="4406203" y="4137038"/>
            <a:ext cx="320921" cy="369332"/>
          </a:xfrm>
          <a:prstGeom prst="rect">
            <a:avLst/>
          </a:prstGeom>
        </p:spPr>
        <p:txBody>
          <a:bodyPr wrap="none">
            <a:spAutoFit/>
          </a:bodyPr>
          <a:lstStyle/>
          <a:p>
            <a:pPr algn="ctr"/>
            <a:r>
              <a:rPr lang="en-US" b="1" dirty="0">
                <a:solidFill>
                  <a:srgbClr val="699327"/>
                </a:solidFill>
                <a:latin typeface="Twinkl" pitchFamily="2" charset="0"/>
                <a:sym typeface="Wingdings" panose="05000000000000000000" pitchFamily="2" charset="2"/>
              </a:rPr>
              <a:t>×</a:t>
            </a:r>
            <a:endParaRPr lang="en-GB" b="1" dirty="0">
              <a:solidFill>
                <a:srgbClr val="699327"/>
              </a:solidFill>
              <a:latin typeface="Twinkl" pitchFamily="50" charset="0"/>
            </a:endParaRPr>
          </a:p>
        </p:txBody>
      </p:sp>
      <p:sp>
        <p:nvSpPr>
          <p:cNvPr id="75" name="Rectangle 74"/>
          <p:cNvSpPr/>
          <p:nvPr/>
        </p:nvSpPr>
        <p:spPr>
          <a:xfrm>
            <a:off x="4406203" y="5588960"/>
            <a:ext cx="320921" cy="369332"/>
          </a:xfrm>
          <a:prstGeom prst="rect">
            <a:avLst/>
          </a:prstGeom>
        </p:spPr>
        <p:txBody>
          <a:bodyPr wrap="none">
            <a:spAutoFit/>
          </a:bodyPr>
          <a:lstStyle/>
          <a:p>
            <a:pPr algn="ctr"/>
            <a:r>
              <a:rPr lang="en-US" b="1" dirty="0">
                <a:solidFill>
                  <a:srgbClr val="699327"/>
                </a:solidFill>
                <a:latin typeface="Twinkl" pitchFamily="2" charset="0"/>
                <a:sym typeface="Wingdings" panose="05000000000000000000" pitchFamily="2" charset="2"/>
              </a:rPr>
              <a:t>×</a:t>
            </a:r>
            <a:endParaRPr lang="en-GB" b="1" dirty="0">
              <a:solidFill>
                <a:srgbClr val="699327"/>
              </a:solidFill>
              <a:latin typeface="Twinkl" pitchFamily="50" charset="0"/>
            </a:endParaRPr>
          </a:p>
        </p:txBody>
      </p:sp>
      <p:grpSp>
        <p:nvGrpSpPr>
          <p:cNvPr id="105" name="Group 104"/>
          <p:cNvGrpSpPr/>
          <p:nvPr/>
        </p:nvGrpSpPr>
        <p:grpSpPr>
          <a:xfrm>
            <a:off x="5696114" y="5475553"/>
            <a:ext cx="1898356" cy="548028"/>
            <a:chOff x="5696114" y="5475553"/>
            <a:chExt cx="1898356" cy="548028"/>
          </a:xfrm>
        </p:grpSpPr>
        <p:grpSp>
          <p:nvGrpSpPr>
            <p:cNvPr id="76" name="Group 75"/>
            <p:cNvGrpSpPr/>
            <p:nvPr/>
          </p:nvGrpSpPr>
          <p:grpSpPr>
            <a:xfrm>
              <a:off x="5696114" y="5492042"/>
              <a:ext cx="570451" cy="529911"/>
              <a:chOff x="1436331" y="5361867"/>
              <a:chExt cx="570451" cy="529911"/>
            </a:xfrm>
          </p:grpSpPr>
          <p:sp>
            <p:nvSpPr>
              <p:cNvPr id="77" name="TextBox 76"/>
              <p:cNvSpPr txBox="1"/>
              <p:nvPr/>
            </p:nvSpPr>
            <p:spPr>
              <a:xfrm>
                <a:off x="1527561" y="5361867"/>
                <a:ext cx="379381" cy="307777"/>
              </a:xfrm>
              <a:prstGeom prst="rect">
                <a:avLst/>
              </a:prstGeom>
              <a:noFill/>
            </p:spPr>
            <p:txBody>
              <a:bodyPr wrap="square" rtlCol="0">
                <a:spAutoFit/>
              </a:bodyPr>
              <a:lstStyle/>
              <a:p>
                <a:pPr algn="ctr"/>
                <a:r>
                  <a:rPr lang="en-GB" sz="1400" b="1" dirty="0">
                    <a:solidFill>
                      <a:srgbClr val="699327"/>
                    </a:solidFill>
                  </a:rPr>
                  <a:t>79</a:t>
                </a:r>
              </a:p>
            </p:txBody>
          </p:sp>
          <p:cxnSp>
            <p:nvCxnSpPr>
              <p:cNvPr id="78" name="Straight Connector 77"/>
              <p:cNvCxnSpPr/>
              <p:nvPr/>
            </p:nvCxnSpPr>
            <p:spPr>
              <a:xfrm>
                <a:off x="1591332" y="5628451"/>
                <a:ext cx="2520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436331" y="5584001"/>
                <a:ext cx="570451" cy="307777"/>
              </a:xfrm>
              <a:prstGeom prst="rect">
                <a:avLst/>
              </a:prstGeom>
              <a:noFill/>
            </p:spPr>
            <p:txBody>
              <a:bodyPr wrap="square" rtlCol="0">
                <a:spAutoFit/>
              </a:bodyPr>
              <a:lstStyle/>
              <a:p>
                <a:pPr algn="ctr"/>
                <a:r>
                  <a:rPr lang="en-GB" sz="1400" b="1" dirty="0">
                    <a:solidFill>
                      <a:srgbClr val="699327"/>
                    </a:solidFill>
                  </a:rPr>
                  <a:t>100</a:t>
                </a:r>
              </a:p>
            </p:txBody>
          </p:sp>
        </p:grpSp>
        <p:sp>
          <p:nvSpPr>
            <p:cNvPr id="80" name="TextBox 79"/>
            <p:cNvSpPr txBox="1"/>
            <p:nvPr/>
          </p:nvSpPr>
          <p:spPr>
            <a:xfrm>
              <a:off x="5997483" y="5573960"/>
              <a:ext cx="538163" cy="369332"/>
            </a:xfrm>
            <a:prstGeom prst="rect">
              <a:avLst/>
            </a:prstGeom>
            <a:noFill/>
          </p:spPr>
          <p:txBody>
            <a:bodyPr wrap="square" rtlCol="0">
              <a:spAutoFit/>
            </a:bodyPr>
            <a:lstStyle/>
            <a:p>
              <a:pPr algn="ctr"/>
              <a:r>
                <a:rPr lang="en-GB" dirty="0">
                  <a:solidFill>
                    <a:srgbClr val="699327"/>
                  </a:solidFill>
                </a:rPr>
                <a:t>=</a:t>
              </a:r>
            </a:p>
          </p:txBody>
        </p:sp>
        <p:grpSp>
          <p:nvGrpSpPr>
            <p:cNvPr id="81" name="Group 80"/>
            <p:cNvGrpSpPr/>
            <p:nvPr/>
          </p:nvGrpSpPr>
          <p:grpSpPr>
            <a:xfrm>
              <a:off x="7024019" y="5475553"/>
              <a:ext cx="570451" cy="529911"/>
              <a:chOff x="1436331" y="5361867"/>
              <a:chExt cx="570451" cy="529911"/>
            </a:xfrm>
          </p:grpSpPr>
          <p:sp>
            <p:nvSpPr>
              <p:cNvPr id="82" name="TextBox 81"/>
              <p:cNvSpPr txBox="1"/>
              <p:nvPr/>
            </p:nvSpPr>
            <p:spPr>
              <a:xfrm>
                <a:off x="1527561" y="5361867"/>
                <a:ext cx="379381" cy="307777"/>
              </a:xfrm>
              <a:prstGeom prst="rect">
                <a:avLst/>
              </a:prstGeom>
              <a:noFill/>
            </p:spPr>
            <p:txBody>
              <a:bodyPr wrap="square" rtlCol="0">
                <a:spAutoFit/>
              </a:bodyPr>
              <a:lstStyle/>
              <a:p>
                <a:pPr algn="ctr"/>
                <a:r>
                  <a:rPr lang="en-GB" sz="1400" b="1" dirty="0">
                    <a:solidFill>
                      <a:srgbClr val="699327"/>
                    </a:solidFill>
                  </a:rPr>
                  <a:t>9</a:t>
                </a:r>
              </a:p>
            </p:txBody>
          </p:sp>
          <p:cxnSp>
            <p:nvCxnSpPr>
              <p:cNvPr id="83" name="Straight Connector 82"/>
              <p:cNvCxnSpPr/>
              <p:nvPr/>
            </p:nvCxnSpPr>
            <p:spPr>
              <a:xfrm>
                <a:off x="1591332" y="5628451"/>
                <a:ext cx="2520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436331" y="5584001"/>
                <a:ext cx="570451" cy="307777"/>
              </a:xfrm>
              <a:prstGeom prst="rect">
                <a:avLst/>
              </a:prstGeom>
              <a:noFill/>
            </p:spPr>
            <p:txBody>
              <a:bodyPr wrap="square" rtlCol="0">
                <a:spAutoFit/>
              </a:bodyPr>
              <a:lstStyle/>
              <a:p>
                <a:pPr algn="ctr"/>
                <a:r>
                  <a:rPr lang="en-GB" sz="1400" b="1" dirty="0">
                    <a:solidFill>
                      <a:srgbClr val="699327"/>
                    </a:solidFill>
                  </a:rPr>
                  <a:t>100</a:t>
                </a:r>
              </a:p>
            </p:txBody>
          </p:sp>
        </p:grpSp>
        <p:grpSp>
          <p:nvGrpSpPr>
            <p:cNvPr id="85" name="Group 84"/>
            <p:cNvGrpSpPr/>
            <p:nvPr/>
          </p:nvGrpSpPr>
          <p:grpSpPr>
            <a:xfrm>
              <a:off x="6207754" y="5493670"/>
              <a:ext cx="570451" cy="529911"/>
              <a:chOff x="1436331" y="5361867"/>
              <a:chExt cx="570451" cy="529911"/>
            </a:xfrm>
          </p:grpSpPr>
          <p:sp>
            <p:nvSpPr>
              <p:cNvPr id="86" name="TextBox 85"/>
              <p:cNvSpPr txBox="1"/>
              <p:nvPr/>
            </p:nvSpPr>
            <p:spPr>
              <a:xfrm>
                <a:off x="1527561" y="5361867"/>
                <a:ext cx="379381" cy="307777"/>
              </a:xfrm>
              <a:prstGeom prst="rect">
                <a:avLst/>
              </a:prstGeom>
              <a:noFill/>
            </p:spPr>
            <p:txBody>
              <a:bodyPr wrap="square" rtlCol="0">
                <a:spAutoFit/>
              </a:bodyPr>
              <a:lstStyle/>
              <a:p>
                <a:pPr algn="ctr"/>
                <a:r>
                  <a:rPr lang="en-GB" sz="1400" b="1" dirty="0">
                    <a:solidFill>
                      <a:srgbClr val="699327"/>
                    </a:solidFill>
                  </a:rPr>
                  <a:t>7</a:t>
                </a:r>
              </a:p>
            </p:txBody>
          </p:sp>
          <p:cxnSp>
            <p:nvCxnSpPr>
              <p:cNvPr id="87" name="Straight Connector 86"/>
              <p:cNvCxnSpPr/>
              <p:nvPr/>
            </p:nvCxnSpPr>
            <p:spPr>
              <a:xfrm>
                <a:off x="1629436" y="5628451"/>
                <a:ext cx="1800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436331" y="5584001"/>
                <a:ext cx="570451" cy="307777"/>
              </a:xfrm>
              <a:prstGeom prst="rect">
                <a:avLst/>
              </a:prstGeom>
              <a:noFill/>
            </p:spPr>
            <p:txBody>
              <a:bodyPr wrap="square" rtlCol="0">
                <a:spAutoFit/>
              </a:bodyPr>
              <a:lstStyle/>
              <a:p>
                <a:pPr algn="ctr"/>
                <a:r>
                  <a:rPr lang="en-GB" sz="1400" b="1" dirty="0">
                    <a:solidFill>
                      <a:srgbClr val="699327"/>
                    </a:solidFill>
                  </a:rPr>
                  <a:t>10</a:t>
                </a:r>
              </a:p>
            </p:txBody>
          </p:sp>
        </p:grpSp>
        <p:sp>
          <p:nvSpPr>
            <p:cNvPr id="89" name="TextBox 88"/>
            <p:cNvSpPr txBox="1"/>
            <p:nvPr/>
          </p:nvSpPr>
          <p:spPr>
            <a:xfrm>
              <a:off x="6586452" y="5555843"/>
              <a:ext cx="603684" cy="369332"/>
            </a:xfrm>
            <a:prstGeom prst="rect">
              <a:avLst/>
            </a:prstGeom>
            <a:noFill/>
          </p:spPr>
          <p:txBody>
            <a:bodyPr wrap="square" rtlCol="0">
              <a:spAutoFit/>
            </a:bodyPr>
            <a:lstStyle/>
            <a:p>
              <a:pPr algn="ctr"/>
              <a:r>
                <a:rPr lang="en-GB" dirty="0">
                  <a:solidFill>
                    <a:srgbClr val="699327"/>
                  </a:solidFill>
                </a:rPr>
                <a:t>and</a:t>
              </a:r>
            </a:p>
          </p:txBody>
        </p:sp>
      </p:grpSp>
      <p:grpSp>
        <p:nvGrpSpPr>
          <p:cNvPr id="104" name="Group 103"/>
          <p:cNvGrpSpPr/>
          <p:nvPr/>
        </p:nvGrpSpPr>
        <p:grpSpPr>
          <a:xfrm>
            <a:off x="5696114" y="4061497"/>
            <a:ext cx="1898356" cy="548028"/>
            <a:chOff x="5696114" y="4061497"/>
            <a:chExt cx="1898356" cy="548028"/>
          </a:xfrm>
        </p:grpSpPr>
        <p:grpSp>
          <p:nvGrpSpPr>
            <p:cNvPr id="90" name="Group 89"/>
            <p:cNvGrpSpPr/>
            <p:nvPr/>
          </p:nvGrpSpPr>
          <p:grpSpPr>
            <a:xfrm>
              <a:off x="5696114" y="4077986"/>
              <a:ext cx="570451" cy="529911"/>
              <a:chOff x="1436331" y="5361867"/>
              <a:chExt cx="570451" cy="529911"/>
            </a:xfrm>
          </p:grpSpPr>
          <p:sp>
            <p:nvSpPr>
              <p:cNvPr id="91" name="TextBox 90"/>
              <p:cNvSpPr txBox="1"/>
              <p:nvPr/>
            </p:nvSpPr>
            <p:spPr>
              <a:xfrm>
                <a:off x="1527561" y="5361867"/>
                <a:ext cx="379381" cy="307777"/>
              </a:xfrm>
              <a:prstGeom prst="rect">
                <a:avLst/>
              </a:prstGeom>
              <a:noFill/>
            </p:spPr>
            <p:txBody>
              <a:bodyPr wrap="square" rtlCol="0">
                <a:spAutoFit/>
              </a:bodyPr>
              <a:lstStyle/>
              <a:p>
                <a:pPr algn="ctr"/>
                <a:r>
                  <a:rPr lang="en-GB" sz="1400" b="1" dirty="0">
                    <a:solidFill>
                      <a:srgbClr val="699327"/>
                    </a:solidFill>
                  </a:rPr>
                  <a:t>87</a:t>
                </a:r>
              </a:p>
            </p:txBody>
          </p:sp>
          <p:cxnSp>
            <p:nvCxnSpPr>
              <p:cNvPr id="92" name="Straight Connector 91"/>
              <p:cNvCxnSpPr/>
              <p:nvPr/>
            </p:nvCxnSpPr>
            <p:spPr>
              <a:xfrm>
                <a:off x="1591332" y="5628451"/>
                <a:ext cx="2520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1436331" y="5584001"/>
                <a:ext cx="570451" cy="307777"/>
              </a:xfrm>
              <a:prstGeom prst="rect">
                <a:avLst/>
              </a:prstGeom>
              <a:noFill/>
            </p:spPr>
            <p:txBody>
              <a:bodyPr wrap="square" rtlCol="0">
                <a:spAutoFit/>
              </a:bodyPr>
              <a:lstStyle/>
              <a:p>
                <a:pPr algn="ctr"/>
                <a:r>
                  <a:rPr lang="en-GB" sz="1400" b="1" dirty="0">
                    <a:solidFill>
                      <a:srgbClr val="699327"/>
                    </a:solidFill>
                  </a:rPr>
                  <a:t>100</a:t>
                </a:r>
              </a:p>
            </p:txBody>
          </p:sp>
        </p:grpSp>
        <p:sp>
          <p:nvSpPr>
            <p:cNvPr id="94" name="TextBox 93"/>
            <p:cNvSpPr txBox="1"/>
            <p:nvPr/>
          </p:nvSpPr>
          <p:spPr>
            <a:xfrm>
              <a:off x="5997483" y="4159904"/>
              <a:ext cx="538163" cy="369332"/>
            </a:xfrm>
            <a:prstGeom prst="rect">
              <a:avLst/>
            </a:prstGeom>
            <a:noFill/>
          </p:spPr>
          <p:txBody>
            <a:bodyPr wrap="square" rtlCol="0">
              <a:spAutoFit/>
            </a:bodyPr>
            <a:lstStyle/>
            <a:p>
              <a:pPr algn="ctr"/>
              <a:r>
                <a:rPr lang="en-GB" dirty="0">
                  <a:solidFill>
                    <a:srgbClr val="699327"/>
                  </a:solidFill>
                </a:rPr>
                <a:t>=</a:t>
              </a:r>
            </a:p>
          </p:txBody>
        </p:sp>
        <p:grpSp>
          <p:nvGrpSpPr>
            <p:cNvPr id="95" name="Group 94"/>
            <p:cNvGrpSpPr/>
            <p:nvPr/>
          </p:nvGrpSpPr>
          <p:grpSpPr>
            <a:xfrm>
              <a:off x="7024019" y="4061497"/>
              <a:ext cx="570451" cy="529911"/>
              <a:chOff x="1436331" y="5361867"/>
              <a:chExt cx="570451" cy="529911"/>
            </a:xfrm>
          </p:grpSpPr>
          <p:sp>
            <p:nvSpPr>
              <p:cNvPr id="96" name="TextBox 95"/>
              <p:cNvSpPr txBox="1"/>
              <p:nvPr/>
            </p:nvSpPr>
            <p:spPr>
              <a:xfrm>
                <a:off x="1527561" y="5361867"/>
                <a:ext cx="379381" cy="307777"/>
              </a:xfrm>
              <a:prstGeom prst="rect">
                <a:avLst/>
              </a:prstGeom>
              <a:noFill/>
            </p:spPr>
            <p:txBody>
              <a:bodyPr wrap="square" rtlCol="0">
                <a:spAutoFit/>
              </a:bodyPr>
              <a:lstStyle/>
              <a:p>
                <a:pPr algn="ctr"/>
                <a:r>
                  <a:rPr lang="en-GB" sz="1400" b="1" dirty="0">
                    <a:solidFill>
                      <a:srgbClr val="699327"/>
                    </a:solidFill>
                  </a:rPr>
                  <a:t>7</a:t>
                </a:r>
              </a:p>
            </p:txBody>
          </p:sp>
          <p:cxnSp>
            <p:nvCxnSpPr>
              <p:cNvPr id="97" name="Straight Connector 96"/>
              <p:cNvCxnSpPr/>
              <p:nvPr/>
            </p:nvCxnSpPr>
            <p:spPr>
              <a:xfrm>
                <a:off x="1591332" y="5628451"/>
                <a:ext cx="2520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1436331" y="5584001"/>
                <a:ext cx="570451" cy="307777"/>
              </a:xfrm>
              <a:prstGeom prst="rect">
                <a:avLst/>
              </a:prstGeom>
              <a:noFill/>
            </p:spPr>
            <p:txBody>
              <a:bodyPr wrap="square" rtlCol="0">
                <a:spAutoFit/>
              </a:bodyPr>
              <a:lstStyle/>
              <a:p>
                <a:pPr algn="ctr"/>
                <a:r>
                  <a:rPr lang="en-GB" sz="1400" b="1" dirty="0">
                    <a:solidFill>
                      <a:srgbClr val="699327"/>
                    </a:solidFill>
                  </a:rPr>
                  <a:t>100</a:t>
                </a:r>
              </a:p>
            </p:txBody>
          </p:sp>
        </p:grpSp>
        <p:grpSp>
          <p:nvGrpSpPr>
            <p:cNvPr id="99" name="Group 98"/>
            <p:cNvGrpSpPr/>
            <p:nvPr/>
          </p:nvGrpSpPr>
          <p:grpSpPr>
            <a:xfrm>
              <a:off x="6207754" y="4079614"/>
              <a:ext cx="570451" cy="529911"/>
              <a:chOff x="1436331" y="5361867"/>
              <a:chExt cx="570451" cy="529911"/>
            </a:xfrm>
          </p:grpSpPr>
          <p:sp>
            <p:nvSpPr>
              <p:cNvPr id="100" name="TextBox 99"/>
              <p:cNvSpPr txBox="1"/>
              <p:nvPr/>
            </p:nvSpPr>
            <p:spPr>
              <a:xfrm>
                <a:off x="1527561" y="5361867"/>
                <a:ext cx="379381" cy="307777"/>
              </a:xfrm>
              <a:prstGeom prst="rect">
                <a:avLst/>
              </a:prstGeom>
              <a:noFill/>
            </p:spPr>
            <p:txBody>
              <a:bodyPr wrap="square" rtlCol="0">
                <a:spAutoFit/>
              </a:bodyPr>
              <a:lstStyle/>
              <a:p>
                <a:pPr algn="ctr"/>
                <a:r>
                  <a:rPr lang="en-GB" sz="1400" b="1" dirty="0">
                    <a:solidFill>
                      <a:srgbClr val="699327"/>
                    </a:solidFill>
                  </a:rPr>
                  <a:t>8</a:t>
                </a:r>
              </a:p>
            </p:txBody>
          </p:sp>
          <p:cxnSp>
            <p:nvCxnSpPr>
              <p:cNvPr id="101" name="Straight Connector 100"/>
              <p:cNvCxnSpPr/>
              <p:nvPr/>
            </p:nvCxnSpPr>
            <p:spPr>
              <a:xfrm>
                <a:off x="1629436" y="5628451"/>
                <a:ext cx="180000" cy="0"/>
              </a:xfrm>
              <a:prstGeom prst="line">
                <a:avLst/>
              </a:prstGeom>
              <a:ln w="19050">
                <a:solidFill>
                  <a:srgbClr val="699327"/>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1436331" y="5584001"/>
                <a:ext cx="570451" cy="307777"/>
              </a:xfrm>
              <a:prstGeom prst="rect">
                <a:avLst/>
              </a:prstGeom>
              <a:noFill/>
            </p:spPr>
            <p:txBody>
              <a:bodyPr wrap="square" rtlCol="0">
                <a:spAutoFit/>
              </a:bodyPr>
              <a:lstStyle/>
              <a:p>
                <a:pPr algn="ctr"/>
                <a:r>
                  <a:rPr lang="en-GB" sz="1400" b="1" dirty="0">
                    <a:solidFill>
                      <a:srgbClr val="699327"/>
                    </a:solidFill>
                  </a:rPr>
                  <a:t>10</a:t>
                </a:r>
              </a:p>
            </p:txBody>
          </p:sp>
        </p:grpSp>
        <p:sp>
          <p:nvSpPr>
            <p:cNvPr id="103" name="TextBox 102"/>
            <p:cNvSpPr txBox="1"/>
            <p:nvPr/>
          </p:nvSpPr>
          <p:spPr>
            <a:xfrm>
              <a:off x="6586452" y="4141787"/>
              <a:ext cx="603684" cy="369332"/>
            </a:xfrm>
            <a:prstGeom prst="rect">
              <a:avLst/>
            </a:prstGeom>
            <a:noFill/>
          </p:spPr>
          <p:txBody>
            <a:bodyPr wrap="square" rtlCol="0">
              <a:spAutoFit/>
            </a:bodyPr>
            <a:lstStyle/>
            <a:p>
              <a:pPr algn="ctr"/>
              <a:r>
                <a:rPr lang="en-GB" dirty="0">
                  <a:solidFill>
                    <a:srgbClr val="699327"/>
                  </a:solidFill>
                </a:rPr>
                <a:t>and</a:t>
              </a:r>
            </a:p>
          </p:txBody>
        </p: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p:cNvSpPr/>
          <p:nvPr/>
        </p:nvSpPr>
        <p:spPr>
          <a:xfrm>
            <a:off x="447429" y="670981"/>
            <a:ext cx="145836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Hundredths</a:t>
            </a:r>
          </a:p>
        </p:txBody>
      </p:sp>
      <p:sp>
        <p:nvSpPr>
          <p:cNvPr id="75" name="Rectangle 74"/>
          <p:cNvSpPr/>
          <p:nvPr/>
        </p:nvSpPr>
        <p:spPr>
          <a:xfrm>
            <a:off x="1905796"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1905796"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705"/>
          <a:stretch/>
        </p:blipFill>
        <p:spPr>
          <a:xfrm>
            <a:off x="539750" y="1352811"/>
            <a:ext cx="8064500" cy="492098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1806"/>
          <a:stretch/>
        </p:blipFill>
        <p:spPr>
          <a:xfrm rot="10954310">
            <a:off x="884000" y="1794122"/>
            <a:ext cx="5016481" cy="4810061"/>
          </a:xfrm>
          <a:prstGeom prst="rect">
            <a:avLst/>
          </a:prstGeom>
          <a:effectLst>
            <a:outerShdw blurRad="25400" dist="38100" dir="20100000" algn="ctr" rotWithShape="0">
              <a:srgbClr val="000000">
                <a:alpha val="26000"/>
              </a:srgb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806"/>
          <a:stretch/>
        </p:blipFill>
        <p:spPr>
          <a:xfrm rot="10800000">
            <a:off x="747638" y="1881871"/>
            <a:ext cx="4939178" cy="4635629"/>
          </a:xfrm>
          <a:prstGeom prst="rect">
            <a:avLst/>
          </a:prstGeom>
          <a:effectLst>
            <a:outerShdw blurRad="25400" dist="38100" dir="20100000" algn="ctr" rotWithShape="0">
              <a:srgbClr val="000000">
                <a:alpha val="26000"/>
              </a:srgbClr>
            </a:outerShdw>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88843"/>
          <a:stretch/>
        </p:blipFill>
        <p:spPr>
          <a:xfrm>
            <a:off x="0" y="6092824"/>
            <a:ext cx="9144000" cy="765175"/>
          </a:xfrm>
          <a:prstGeom prst="rect">
            <a:avLst/>
          </a:prstGeom>
        </p:spPr>
      </p:pic>
      <p:grpSp>
        <p:nvGrpSpPr>
          <p:cNvPr id="5" name="Group 4"/>
          <p:cNvGrpSpPr/>
          <p:nvPr/>
        </p:nvGrpSpPr>
        <p:grpSpPr>
          <a:xfrm>
            <a:off x="835487" y="2164761"/>
            <a:ext cx="4288964" cy="711790"/>
            <a:chOff x="835487" y="2164761"/>
            <a:chExt cx="4288964" cy="711790"/>
          </a:xfrm>
        </p:grpSpPr>
        <p:sp>
          <p:nvSpPr>
            <p:cNvPr id="3" name="Pentagon 2"/>
            <p:cNvSpPr/>
            <p:nvPr/>
          </p:nvSpPr>
          <p:spPr>
            <a:xfrm>
              <a:off x="835487" y="2164761"/>
              <a:ext cx="4288964" cy="711790"/>
            </a:xfrm>
            <a:prstGeom prst="homePlate">
              <a:avLst>
                <a:gd name="adj" fmla="val 14943"/>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961412" y="2199154"/>
              <a:ext cx="4001113" cy="646331"/>
            </a:xfrm>
            <a:prstGeom prst="rect">
              <a:avLst/>
            </a:prstGeom>
          </p:spPr>
          <p:txBody>
            <a:bodyPr wrap="square">
              <a:spAutoFit/>
            </a:bodyPr>
            <a:lstStyle/>
            <a:p>
              <a:pPr>
                <a:spcAft>
                  <a:spcPts val="600"/>
                </a:spcAft>
              </a:pPr>
              <a:r>
                <a:rPr lang="en-GB" dirty="0">
                  <a:latin typeface="Twinkl" pitchFamily="2" charset="0"/>
                </a:rPr>
                <a:t>Write a different digit in each box to complete the statement correctly.</a:t>
              </a:r>
            </a:p>
          </p:txBody>
        </p:sp>
      </p:grpSp>
      <p:grpSp>
        <p:nvGrpSpPr>
          <p:cNvPr id="13" name="Group 12"/>
          <p:cNvGrpSpPr/>
          <p:nvPr/>
        </p:nvGrpSpPr>
        <p:grpSpPr>
          <a:xfrm>
            <a:off x="1265396" y="3178875"/>
            <a:ext cx="585013" cy="667028"/>
            <a:chOff x="755650" y="3865492"/>
            <a:chExt cx="585013" cy="667028"/>
          </a:xfrm>
        </p:grpSpPr>
        <p:sp>
          <p:nvSpPr>
            <p:cNvPr id="14" name="TextBox 13"/>
            <p:cNvSpPr txBox="1"/>
            <p:nvPr/>
          </p:nvSpPr>
          <p:spPr>
            <a:xfrm>
              <a:off x="763862" y="3865492"/>
              <a:ext cx="576801" cy="369332"/>
            </a:xfrm>
            <a:prstGeom prst="rect">
              <a:avLst/>
            </a:prstGeom>
            <a:noFill/>
          </p:spPr>
          <p:txBody>
            <a:bodyPr wrap="square" rtlCol="0">
              <a:spAutoFit/>
            </a:bodyPr>
            <a:lstStyle/>
            <a:p>
              <a:pPr algn="ctr"/>
              <a:r>
                <a:rPr lang="en-GB" dirty="0"/>
                <a:t>20</a:t>
              </a:r>
            </a:p>
          </p:txBody>
        </p:sp>
        <p:cxnSp>
          <p:nvCxnSpPr>
            <p:cNvPr id="15" name="Straight Connector 14"/>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grpSp>
        <p:nvGrpSpPr>
          <p:cNvPr id="17" name="Group 16"/>
          <p:cNvGrpSpPr/>
          <p:nvPr/>
        </p:nvGrpSpPr>
        <p:grpSpPr>
          <a:xfrm>
            <a:off x="2104699" y="3476571"/>
            <a:ext cx="570451" cy="369332"/>
            <a:chOff x="755650" y="4163188"/>
            <a:chExt cx="570451" cy="369332"/>
          </a:xfrm>
        </p:grpSpPr>
        <p:cxnSp>
          <p:nvCxnSpPr>
            <p:cNvPr id="19" name="Straight Connector 18"/>
            <p:cNvCxnSpPr/>
            <p:nvPr/>
          </p:nvCxnSpPr>
          <p:spPr>
            <a:xfrm>
              <a:off x="940392" y="4201012"/>
              <a:ext cx="2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5650" y="4163188"/>
              <a:ext cx="570451" cy="369332"/>
            </a:xfrm>
            <a:prstGeom prst="rect">
              <a:avLst/>
            </a:prstGeom>
            <a:noFill/>
          </p:spPr>
          <p:txBody>
            <a:bodyPr wrap="square" rtlCol="0">
              <a:spAutoFit/>
            </a:bodyPr>
            <a:lstStyle/>
            <a:p>
              <a:pPr algn="ctr"/>
              <a:r>
                <a:rPr lang="en-GB" dirty="0"/>
                <a:t>10</a:t>
              </a:r>
            </a:p>
          </p:txBody>
        </p:sp>
      </p:grpSp>
      <p:sp>
        <p:nvSpPr>
          <p:cNvPr id="21" name="TextBox 20"/>
          <p:cNvSpPr txBox="1"/>
          <p:nvPr/>
        </p:nvSpPr>
        <p:spPr>
          <a:xfrm>
            <a:off x="1720710" y="3282353"/>
            <a:ext cx="576801" cy="461665"/>
          </a:xfrm>
          <a:prstGeom prst="rect">
            <a:avLst/>
          </a:prstGeom>
          <a:noFill/>
        </p:spPr>
        <p:txBody>
          <a:bodyPr wrap="square" rtlCol="0">
            <a:spAutoFit/>
          </a:bodyPr>
          <a:lstStyle/>
          <a:p>
            <a:pPr algn="ctr"/>
            <a:r>
              <a:rPr lang="en-GB" sz="2400" dirty="0"/>
              <a:t>=</a:t>
            </a:r>
          </a:p>
        </p:txBody>
      </p:sp>
      <p:sp>
        <p:nvSpPr>
          <p:cNvPr id="22" name="TextBox 21"/>
          <p:cNvSpPr txBox="1"/>
          <p:nvPr/>
        </p:nvSpPr>
        <p:spPr>
          <a:xfrm>
            <a:off x="2513061" y="3276448"/>
            <a:ext cx="576801" cy="461665"/>
          </a:xfrm>
          <a:prstGeom prst="rect">
            <a:avLst/>
          </a:prstGeom>
          <a:noFill/>
        </p:spPr>
        <p:txBody>
          <a:bodyPr wrap="square" rtlCol="0">
            <a:spAutoFit/>
          </a:bodyPr>
          <a:lstStyle/>
          <a:p>
            <a:pPr algn="ctr"/>
            <a:r>
              <a:rPr lang="en-GB" sz="2400" dirty="0"/>
              <a:t>&lt;</a:t>
            </a:r>
          </a:p>
        </p:txBody>
      </p:sp>
      <p:grpSp>
        <p:nvGrpSpPr>
          <p:cNvPr id="23" name="Group 22"/>
          <p:cNvGrpSpPr/>
          <p:nvPr/>
        </p:nvGrpSpPr>
        <p:grpSpPr>
          <a:xfrm>
            <a:off x="2984683" y="3476571"/>
            <a:ext cx="570451" cy="369332"/>
            <a:chOff x="755650" y="4163188"/>
            <a:chExt cx="570451" cy="369332"/>
          </a:xfrm>
        </p:grpSpPr>
        <p:cxnSp>
          <p:nvCxnSpPr>
            <p:cNvPr id="25" name="Straight Connector 24"/>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sp>
        <p:nvSpPr>
          <p:cNvPr id="27" name="TextBox 26"/>
          <p:cNvSpPr txBox="1"/>
          <p:nvPr/>
        </p:nvSpPr>
        <p:spPr>
          <a:xfrm>
            <a:off x="3452393" y="3282353"/>
            <a:ext cx="576801" cy="461665"/>
          </a:xfrm>
          <a:prstGeom prst="rect">
            <a:avLst/>
          </a:prstGeom>
          <a:noFill/>
        </p:spPr>
        <p:txBody>
          <a:bodyPr wrap="square" rtlCol="0">
            <a:spAutoFit/>
          </a:bodyPr>
          <a:lstStyle/>
          <a:p>
            <a:pPr algn="ctr"/>
            <a:r>
              <a:rPr lang="en-GB" sz="2400" dirty="0"/>
              <a:t>=</a:t>
            </a:r>
          </a:p>
        </p:txBody>
      </p:sp>
      <p:grpSp>
        <p:nvGrpSpPr>
          <p:cNvPr id="28" name="Group 27"/>
          <p:cNvGrpSpPr/>
          <p:nvPr/>
        </p:nvGrpSpPr>
        <p:grpSpPr>
          <a:xfrm>
            <a:off x="3857767" y="3476571"/>
            <a:ext cx="570451" cy="369332"/>
            <a:chOff x="755650" y="4163188"/>
            <a:chExt cx="570451" cy="369332"/>
          </a:xfrm>
        </p:grpSpPr>
        <p:cxnSp>
          <p:nvCxnSpPr>
            <p:cNvPr id="29" name="Straight Connector 28"/>
            <p:cNvCxnSpPr/>
            <p:nvPr/>
          </p:nvCxnSpPr>
          <p:spPr>
            <a:xfrm>
              <a:off x="940392" y="4201012"/>
              <a:ext cx="2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5650" y="4163188"/>
              <a:ext cx="570451" cy="369332"/>
            </a:xfrm>
            <a:prstGeom prst="rect">
              <a:avLst/>
            </a:prstGeom>
            <a:noFill/>
          </p:spPr>
          <p:txBody>
            <a:bodyPr wrap="square" rtlCol="0">
              <a:spAutoFit/>
            </a:bodyPr>
            <a:lstStyle/>
            <a:p>
              <a:pPr algn="ctr"/>
              <a:r>
                <a:rPr lang="en-GB" dirty="0"/>
                <a:t>10</a:t>
              </a:r>
            </a:p>
          </p:txBody>
        </p:sp>
      </p:grpSp>
      <p:sp>
        <p:nvSpPr>
          <p:cNvPr id="31" name="TextBox 30"/>
          <p:cNvSpPr txBox="1"/>
          <p:nvPr/>
        </p:nvSpPr>
        <p:spPr>
          <a:xfrm>
            <a:off x="4250889" y="3276448"/>
            <a:ext cx="576801" cy="461665"/>
          </a:xfrm>
          <a:prstGeom prst="rect">
            <a:avLst/>
          </a:prstGeom>
          <a:noFill/>
        </p:spPr>
        <p:txBody>
          <a:bodyPr wrap="square" rtlCol="0">
            <a:spAutoFit/>
          </a:bodyPr>
          <a:lstStyle/>
          <a:p>
            <a:pPr algn="ctr"/>
            <a:r>
              <a:rPr lang="en-GB" sz="2400" dirty="0"/>
              <a:t>&gt;</a:t>
            </a:r>
          </a:p>
        </p:txBody>
      </p:sp>
      <p:grpSp>
        <p:nvGrpSpPr>
          <p:cNvPr id="32" name="Group 31"/>
          <p:cNvGrpSpPr/>
          <p:nvPr/>
        </p:nvGrpSpPr>
        <p:grpSpPr>
          <a:xfrm>
            <a:off x="4668842" y="3476571"/>
            <a:ext cx="570451" cy="369332"/>
            <a:chOff x="755650" y="4163188"/>
            <a:chExt cx="570451" cy="369332"/>
          </a:xfrm>
        </p:grpSpPr>
        <p:cxnSp>
          <p:nvCxnSpPr>
            <p:cNvPr id="33" name="Straight Connector 32"/>
            <p:cNvCxnSpPr/>
            <p:nvPr/>
          </p:nvCxnSpPr>
          <p:spPr>
            <a:xfrm>
              <a:off x="909912" y="4201012"/>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55650" y="4163188"/>
              <a:ext cx="570451" cy="369332"/>
            </a:xfrm>
            <a:prstGeom prst="rect">
              <a:avLst/>
            </a:prstGeom>
            <a:noFill/>
          </p:spPr>
          <p:txBody>
            <a:bodyPr wrap="square" rtlCol="0">
              <a:spAutoFit/>
            </a:bodyPr>
            <a:lstStyle/>
            <a:p>
              <a:pPr algn="ctr"/>
              <a:r>
                <a:rPr lang="en-GB" dirty="0"/>
                <a:t>100</a:t>
              </a:r>
            </a:p>
          </p:txBody>
        </p:sp>
      </p:grpSp>
      <p:sp>
        <p:nvSpPr>
          <p:cNvPr id="38" name="Rectangle 37"/>
          <p:cNvSpPr/>
          <p:nvPr/>
        </p:nvSpPr>
        <p:spPr>
          <a:xfrm>
            <a:off x="2226246" y="3178228"/>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3089862" y="3178228"/>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3978350" y="3178228"/>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4780691" y="3178228"/>
            <a:ext cx="351526" cy="29834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2114326" y="3407257"/>
            <a:ext cx="2681478" cy="2741740"/>
            <a:chOff x="2114326" y="3407257"/>
            <a:chExt cx="2681478" cy="2741740"/>
          </a:xfrm>
        </p:grpSpPr>
        <p:grpSp>
          <p:nvGrpSpPr>
            <p:cNvPr id="43" name="Group 42"/>
            <p:cNvGrpSpPr/>
            <p:nvPr/>
          </p:nvGrpSpPr>
          <p:grpSpPr>
            <a:xfrm>
              <a:off x="2114326" y="4043456"/>
              <a:ext cx="2315937" cy="2105541"/>
              <a:chOff x="2569951" y="4121063"/>
              <a:chExt cx="2315937" cy="2105541"/>
            </a:xfrm>
          </p:grpSpPr>
          <p:sp>
            <p:nvSpPr>
              <p:cNvPr id="12" name="Oval 11"/>
              <p:cNvSpPr/>
              <p:nvPr/>
            </p:nvSpPr>
            <p:spPr>
              <a:xfrm>
                <a:off x="2675150" y="4121063"/>
                <a:ext cx="2105541" cy="2105541"/>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569951" y="4294493"/>
                <a:ext cx="2315937" cy="1754326"/>
              </a:xfrm>
              <a:prstGeom prst="rect">
                <a:avLst/>
              </a:prstGeom>
            </p:spPr>
            <p:txBody>
              <a:bodyPr wrap="square">
                <a:spAutoFit/>
              </a:bodyPr>
              <a:lstStyle/>
              <a:p>
                <a:pPr algn="ctr"/>
                <a:r>
                  <a:rPr lang="en-US" dirty="0">
                    <a:latin typeface="Twinkl" pitchFamily="50" charset="0"/>
                  </a:rPr>
                  <a:t>There are </a:t>
                </a:r>
                <a:br>
                  <a:rPr lang="en-US" dirty="0">
                    <a:latin typeface="Twinkl" pitchFamily="50" charset="0"/>
                  </a:rPr>
                </a:br>
                <a:r>
                  <a:rPr lang="en-US" dirty="0">
                    <a:latin typeface="Twinkl" pitchFamily="50" charset="0"/>
                  </a:rPr>
                  <a:t>lots of different ways to complete this correctly. </a:t>
                </a:r>
                <a:br>
                  <a:rPr lang="en-US" dirty="0">
                    <a:latin typeface="Twinkl" pitchFamily="50" charset="0"/>
                  </a:rPr>
                </a:br>
                <a:r>
                  <a:rPr lang="en-US" dirty="0">
                    <a:latin typeface="Twinkl" pitchFamily="50" charset="0"/>
                  </a:rPr>
                  <a:t>Here is one</a:t>
                </a:r>
                <a:br>
                  <a:rPr lang="en-US" dirty="0">
                    <a:latin typeface="Twinkl" pitchFamily="50" charset="0"/>
                  </a:rPr>
                </a:br>
                <a:r>
                  <a:rPr lang="en-US" dirty="0">
                    <a:latin typeface="Twinkl" pitchFamily="50" charset="0"/>
                  </a:rPr>
                  <a:t>example:</a:t>
                </a:r>
              </a:p>
            </p:txBody>
          </p:sp>
        </p:grpSp>
        <p:sp>
          <p:nvSpPr>
            <p:cNvPr id="47" name="Arc 46"/>
            <p:cNvSpPr/>
            <p:nvPr/>
          </p:nvSpPr>
          <p:spPr>
            <a:xfrm rot="4898559">
              <a:off x="3032772" y="3407257"/>
              <a:ext cx="1763032" cy="1763032"/>
            </a:xfrm>
            <a:prstGeom prst="arc">
              <a:avLst/>
            </a:prstGeom>
            <a:ln w="57150" cap="rnd">
              <a:solidFill>
                <a:srgbClr val="AFDEF8"/>
              </a:solidFill>
              <a:headEnd type="triangle"/>
            </a:ln>
            <a:effectLst>
              <a:outerShdw blurRad="50800" dir="5400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1" name="TextBox 50"/>
          <p:cNvSpPr txBox="1"/>
          <p:nvPr/>
        </p:nvSpPr>
        <p:spPr>
          <a:xfrm>
            <a:off x="2107258" y="3144298"/>
            <a:ext cx="576801" cy="369332"/>
          </a:xfrm>
          <a:prstGeom prst="rect">
            <a:avLst/>
          </a:prstGeom>
          <a:noFill/>
        </p:spPr>
        <p:txBody>
          <a:bodyPr wrap="square" rtlCol="0">
            <a:spAutoFit/>
          </a:bodyPr>
          <a:lstStyle/>
          <a:p>
            <a:pPr algn="ctr"/>
            <a:r>
              <a:rPr lang="en-GB" b="1" dirty="0">
                <a:solidFill>
                  <a:srgbClr val="699327"/>
                </a:solidFill>
              </a:rPr>
              <a:t>2</a:t>
            </a:r>
          </a:p>
        </p:txBody>
      </p:sp>
      <p:sp>
        <p:nvSpPr>
          <p:cNvPr id="52" name="TextBox 51"/>
          <p:cNvSpPr txBox="1"/>
          <p:nvPr/>
        </p:nvSpPr>
        <p:spPr>
          <a:xfrm>
            <a:off x="2977224" y="3144298"/>
            <a:ext cx="576801" cy="369332"/>
          </a:xfrm>
          <a:prstGeom prst="rect">
            <a:avLst/>
          </a:prstGeom>
          <a:noFill/>
        </p:spPr>
        <p:txBody>
          <a:bodyPr wrap="square" rtlCol="0">
            <a:spAutoFit/>
          </a:bodyPr>
          <a:lstStyle/>
          <a:p>
            <a:pPr algn="ctr"/>
            <a:r>
              <a:rPr lang="en-GB" b="1" dirty="0">
                <a:solidFill>
                  <a:srgbClr val="699327"/>
                </a:solidFill>
              </a:rPr>
              <a:t>40</a:t>
            </a:r>
          </a:p>
        </p:txBody>
      </p:sp>
      <p:sp>
        <p:nvSpPr>
          <p:cNvPr id="53" name="TextBox 52"/>
          <p:cNvSpPr txBox="1"/>
          <p:nvPr/>
        </p:nvSpPr>
        <p:spPr>
          <a:xfrm>
            <a:off x="3872484" y="3144298"/>
            <a:ext cx="576801" cy="369332"/>
          </a:xfrm>
          <a:prstGeom prst="rect">
            <a:avLst/>
          </a:prstGeom>
          <a:noFill/>
        </p:spPr>
        <p:txBody>
          <a:bodyPr wrap="square" rtlCol="0">
            <a:spAutoFit/>
          </a:bodyPr>
          <a:lstStyle/>
          <a:p>
            <a:pPr algn="ctr"/>
            <a:r>
              <a:rPr lang="en-GB" b="1" dirty="0">
                <a:solidFill>
                  <a:srgbClr val="699327"/>
                </a:solidFill>
              </a:rPr>
              <a:t>4</a:t>
            </a:r>
          </a:p>
        </p:txBody>
      </p:sp>
      <p:sp>
        <p:nvSpPr>
          <p:cNvPr id="54" name="TextBox 53"/>
          <p:cNvSpPr txBox="1"/>
          <p:nvPr/>
        </p:nvSpPr>
        <p:spPr>
          <a:xfrm>
            <a:off x="4665666" y="3144298"/>
            <a:ext cx="576801" cy="369332"/>
          </a:xfrm>
          <a:prstGeom prst="rect">
            <a:avLst/>
          </a:prstGeom>
          <a:noFill/>
        </p:spPr>
        <p:txBody>
          <a:bodyPr wrap="square" rtlCol="0">
            <a:spAutoFit/>
          </a:bodyPr>
          <a:lstStyle/>
          <a:p>
            <a:pPr algn="ctr"/>
            <a:r>
              <a:rPr lang="en-GB" b="1" dirty="0">
                <a:solidFill>
                  <a:srgbClr val="699327"/>
                </a:solidFill>
              </a:rPr>
              <a:t>38</a:t>
            </a: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9919" flipH="1">
            <a:off x="5662436" y="3508655"/>
            <a:ext cx="4425776" cy="2517779"/>
          </a:xfrm>
          <a:prstGeom prst="rect">
            <a:avLst/>
          </a:prstGeom>
          <a:effectLst>
            <a:outerShdw blurRad="25400" dist="50800" dir="8280000" algn="ctr" rotWithShape="0">
              <a:srgbClr val="000000">
                <a:alpha val="18000"/>
              </a:srgbClr>
            </a:outerShdw>
          </a:effectLst>
        </p:spPr>
      </p:pic>
      <p:pic>
        <p:nvPicPr>
          <p:cNvPr id="49" name="Picture 48"/>
          <p:cNvPicPr>
            <a:picLocks noChangeAspect="1"/>
          </p:cNvPicPr>
          <p:nvPr/>
        </p:nvPicPr>
        <p:blipFill rotWithShape="1">
          <a:blip r:embed="rId5" cstate="print">
            <a:extLst>
              <a:ext uri="{28A0092B-C50C-407E-A947-70E740481C1C}">
                <a14:useLocalDpi xmlns:a14="http://schemas.microsoft.com/office/drawing/2010/main" val="0"/>
              </a:ext>
            </a:extLst>
          </a:blip>
          <a:srcRect l="91736" t="32067"/>
          <a:stretch/>
        </p:blipFill>
        <p:spPr>
          <a:xfrm>
            <a:off x="8388350" y="2199154"/>
            <a:ext cx="755650" cy="4658846"/>
          </a:xfrm>
          <a:prstGeom prst="rect">
            <a:avLst/>
          </a:prstGeom>
        </p:spPr>
      </p:pic>
      <p:pic>
        <p:nvPicPr>
          <p:cNvPr id="50" name="Picture 49"/>
          <p:cNvPicPr>
            <a:picLocks noChangeAspect="1"/>
          </p:cNvPicPr>
          <p:nvPr/>
        </p:nvPicPr>
        <p:blipFill rotWithShape="1">
          <a:blip r:embed="rId7" cstate="print">
            <a:extLst>
              <a:ext uri="{28A0092B-C50C-407E-A947-70E740481C1C}">
                <a14:useLocalDpi xmlns:a14="http://schemas.microsoft.com/office/drawing/2010/main" val="0"/>
              </a:ext>
            </a:extLst>
          </a:blip>
          <a:srcRect r="65832"/>
          <a:stretch/>
        </p:blipFill>
        <p:spPr>
          <a:xfrm>
            <a:off x="7187754" y="972863"/>
            <a:ext cx="1416496" cy="2503708"/>
          </a:xfrm>
          <a:prstGeom prst="rect">
            <a:avLst/>
          </a:prstGeom>
          <a:effectLst>
            <a:outerShdw blurRad="25400" dist="50800" dir="5400000" algn="ctr" rotWithShape="0">
              <a:srgbClr val="000000">
                <a:alpha val="29000"/>
              </a:srgbClr>
            </a:outerShdw>
          </a:effectLst>
        </p:spPr>
      </p:pic>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P spid="42" grpId="0" animBg="1"/>
      <p:bldP spid="51" grpId="0"/>
      <p:bldP spid="52"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p:cNvSpPr/>
          <p:nvPr/>
        </p:nvSpPr>
        <p:spPr>
          <a:xfrm>
            <a:off x="447429" y="670981"/>
            <a:ext cx="145836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Hundredths</a:t>
            </a:r>
          </a:p>
        </p:txBody>
      </p:sp>
      <p:sp>
        <p:nvSpPr>
          <p:cNvPr id="75" name="Rectangle 74"/>
          <p:cNvSpPr/>
          <p:nvPr/>
        </p:nvSpPr>
        <p:spPr>
          <a:xfrm>
            <a:off x="1905796"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1905796"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705"/>
          <a:stretch/>
        </p:blipFill>
        <p:spPr>
          <a:xfrm>
            <a:off x="539750" y="1352811"/>
            <a:ext cx="8064500" cy="4920989"/>
          </a:xfrm>
          <a:prstGeom prst="rect">
            <a:avLst/>
          </a:prstGeom>
        </p:spPr>
      </p:pic>
      <p:grpSp>
        <p:nvGrpSpPr>
          <p:cNvPr id="4" name="Group 3"/>
          <p:cNvGrpSpPr/>
          <p:nvPr/>
        </p:nvGrpSpPr>
        <p:grpSpPr>
          <a:xfrm>
            <a:off x="-129574" y="1525573"/>
            <a:ext cx="5245769" cy="792854"/>
            <a:chOff x="-129574" y="1741118"/>
            <a:chExt cx="5245769" cy="792854"/>
          </a:xfrm>
        </p:grpSpPr>
        <p:sp>
          <p:nvSpPr>
            <p:cNvPr id="10" name="Pentagon 9"/>
            <p:cNvSpPr/>
            <p:nvPr/>
          </p:nvSpPr>
          <p:spPr>
            <a:xfrm>
              <a:off x="-129574" y="1741118"/>
              <a:ext cx="5245769" cy="792854"/>
            </a:xfrm>
            <a:prstGeom prst="homePlate">
              <a:avLst>
                <a:gd name="adj" fmla="val 18367"/>
              </a:avLst>
            </a:prstGeom>
            <a:solidFill>
              <a:srgbClr val="AFDEF8"/>
            </a:solidFill>
            <a:ln>
              <a:noFill/>
            </a:ln>
            <a:effectLst>
              <a:outerShdw blurRad="254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28500" y="1804584"/>
              <a:ext cx="4344541" cy="646331"/>
            </a:xfrm>
            <a:prstGeom prst="rect">
              <a:avLst/>
            </a:prstGeom>
          </p:spPr>
          <p:txBody>
            <a:bodyPr wrap="square">
              <a:spAutoFit/>
            </a:bodyPr>
            <a:lstStyle/>
            <a:p>
              <a:pPr>
                <a:spcAft>
                  <a:spcPts val="600"/>
                </a:spcAft>
              </a:pPr>
              <a:r>
                <a:rPr lang="en-GB" dirty="0">
                  <a:latin typeface="Twinkl" pitchFamily="2" charset="0"/>
                </a:rPr>
                <a:t>Use these fractions to make comparing statements. One is done for you.</a:t>
              </a: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r="-719" b="-909"/>
          <a:stretch/>
        </p:blipFill>
        <p:spPr>
          <a:xfrm rot="10800000">
            <a:off x="755648" y="2381890"/>
            <a:ext cx="4692652" cy="4184007"/>
          </a:xfrm>
          <a:prstGeom prst="rect">
            <a:avLst/>
          </a:prstGeom>
          <a:effectLst>
            <a:outerShdw blurRad="25400" dist="25400" dir="18720000" algn="ctr" rotWithShape="0">
              <a:srgbClr val="000000">
                <a:alpha val="23000"/>
              </a:srgbClr>
            </a:outerShdw>
          </a:effectLst>
        </p:spPr>
      </p:pic>
      <p:graphicFrame>
        <p:nvGraphicFramePr>
          <p:cNvPr id="11" name="Table 10"/>
          <p:cNvGraphicFramePr>
            <a:graphicFrameLocks noGrp="1"/>
          </p:cNvGraphicFramePr>
          <p:nvPr>
            <p:extLst>
              <p:ext uri="{D42A27DB-BD31-4B8C-83A1-F6EECF244321}">
                <p14:modId xmlns:p14="http://schemas.microsoft.com/office/powerpoint/2010/main" val="2229051219"/>
              </p:ext>
            </p:extLst>
          </p:nvPr>
        </p:nvGraphicFramePr>
        <p:xfrm>
          <a:off x="1137896" y="2628471"/>
          <a:ext cx="3978299" cy="3532236"/>
        </p:xfrm>
        <a:graphic>
          <a:graphicData uri="http://schemas.openxmlformats.org/drawingml/2006/table">
            <a:tbl>
              <a:tblPr firstRow="1" bandRow="1">
                <a:tableStyleId>{5940675A-B579-460E-94D1-54222C63F5DA}</a:tableStyleId>
              </a:tblPr>
              <a:tblGrid>
                <a:gridCol w="1002352">
                  <a:extLst>
                    <a:ext uri="{9D8B030D-6E8A-4147-A177-3AD203B41FA5}">
                      <a16:colId xmlns:a16="http://schemas.microsoft.com/office/drawing/2014/main" val="2264650769"/>
                    </a:ext>
                  </a:extLst>
                </a:gridCol>
                <a:gridCol w="1031947">
                  <a:extLst>
                    <a:ext uri="{9D8B030D-6E8A-4147-A177-3AD203B41FA5}">
                      <a16:colId xmlns:a16="http://schemas.microsoft.com/office/drawing/2014/main" val="2055978300"/>
                    </a:ext>
                  </a:extLst>
                </a:gridCol>
                <a:gridCol w="1944000">
                  <a:extLst>
                    <a:ext uri="{9D8B030D-6E8A-4147-A177-3AD203B41FA5}">
                      <a16:colId xmlns:a16="http://schemas.microsoft.com/office/drawing/2014/main" val="1311284642"/>
                    </a:ext>
                  </a:extLst>
                </a:gridCol>
              </a:tblGrid>
              <a:tr h="883059">
                <a:tc>
                  <a:txBody>
                    <a:bodyPr/>
                    <a:lstStyle/>
                    <a:p>
                      <a:endParaRPr lang="en-GB" sz="2100" dirty="0"/>
                    </a:p>
                  </a:txBody>
                  <a:tcPr marL="104281" marR="104281" marT="52140" marB="52140">
                    <a:noFill/>
                  </a:tcPr>
                </a:tc>
                <a:tc>
                  <a:txBody>
                    <a:bodyPr/>
                    <a:lstStyle/>
                    <a:p>
                      <a:pPr algn="ctr"/>
                      <a:r>
                        <a:rPr lang="en-GB" sz="2700" dirty="0"/>
                        <a:t>=</a:t>
                      </a:r>
                    </a:p>
                  </a:txBody>
                  <a:tcPr marL="104281" marR="104281" marT="52140" marB="52140" anchor="ctr">
                    <a:noFill/>
                  </a:tcPr>
                </a:tc>
                <a:tc>
                  <a:txBody>
                    <a:bodyPr/>
                    <a:lstStyle/>
                    <a:p>
                      <a:endParaRPr lang="en-GB" sz="2100" dirty="0"/>
                    </a:p>
                  </a:txBody>
                  <a:tcPr marL="104281" marR="104281" marT="52140" marB="52140">
                    <a:noFill/>
                  </a:tcPr>
                </a:tc>
                <a:extLst>
                  <a:ext uri="{0D108BD9-81ED-4DB2-BD59-A6C34878D82A}">
                    <a16:rowId xmlns:a16="http://schemas.microsoft.com/office/drawing/2014/main" val="1457054328"/>
                  </a:ext>
                </a:extLst>
              </a:tr>
              <a:tr h="883059">
                <a:tc>
                  <a:txBody>
                    <a:bodyPr/>
                    <a:lstStyle/>
                    <a:p>
                      <a:endParaRPr lang="en-GB" sz="2100" dirty="0"/>
                    </a:p>
                  </a:txBody>
                  <a:tcPr marL="104281" marR="104281" marT="52140" marB="52140">
                    <a:noFill/>
                  </a:tcPr>
                </a:tc>
                <a:tc>
                  <a:txBody>
                    <a:bodyPr/>
                    <a:lstStyle/>
                    <a:p>
                      <a:pPr algn="ctr"/>
                      <a:r>
                        <a:rPr lang="en-GB" sz="2700" dirty="0"/>
                        <a:t>&gt;</a:t>
                      </a:r>
                    </a:p>
                  </a:txBody>
                  <a:tcPr marL="104281" marR="104281" marT="52140" marB="52140" anchor="ctr">
                    <a:noFill/>
                  </a:tcPr>
                </a:tc>
                <a:tc>
                  <a:txBody>
                    <a:bodyPr/>
                    <a:lstStyle/>
                    <a:p>
                      <a:endParaRPr lang="en-GB" sz="2100"/>
                    </a:p>
                  </a:txBody>
                  <a:tcPr marL="104281" marR="104281" marT="52140" marB="52140">
                    <a:noFill/>
                  </a:tcPr>
                </a:tc>
                <a:extLst>
                  <a:ext uri="{0D108BD9-81ED-4DB2-BD59-A6C34878D82A}">
                    <a16:rowId xmlns:a16="http://schemas.microsoft.com/office/drawing/2014/main" val="304933928"/>
                  </a:ext>
                </a:extLst>
              </a:tr>
              <a:tr h="883059">
                <a:tc>
                  <a:txBody>
                    <a:bodyPr/>
                    <a:lstStyle/>
                    <a:p>
                      <a:endParaRPr lang="en-GB" sz="2100" dirty="0"/>
                    </a:p>
                  </a:txBody>
                  <a:tcPr marL="104281" marR="104281" marT="52140" marB="52140">
                    <a:noFill/>
                  </a:tcPr>
                </a:tc>
                <a:tc>
                  <a:txBody>
                    <a:bodyPr/>
                    <a:lstStyle/>
                    <a:p>
                      <a:pPr algn="ctr"/>
                      <a:r>
                        <a:rPr lang="en-GB" sz="2700" dirty="0"/>
                        <a:t>&lt;</a:t>
                      </a:r>
                    </a:p>
                  </a:txBody>
                  <a:tcPr marL="104281" marR="104281" marT="52140" marB="52140" anchor="ctr">
                    <a:noFill/>
                  </a:tcPr>
                </a:tc>
                <a:tc>
                  <a:txBody>
                    <a:bodyPr/>
                    <a:lstStyle/>
                    <a:p>
                      <a:endParaRPr lang="en-GB" sz="2100"/>
                    </a:p>
                  </a:txBody>
                  <a:tcPr marL="104281" marR="104281" marT="52140" marB="52140">
                    <a:noFill/>
                  </a:tcPr>
                </a:tc>
                <a:extLst>
                  <a:ext uri="{0D108BD9-81ED-4DB2-BD59-A6C34878D82A}">
                    <a16:rowId xmlns:a16="http://schemas.microsoft.com/office/drawing/2014/main" val="2205906248"/>
                  </a:ext>
                </a:extLst>
              </a:tr>
              <a:tr h="883059">
                <a:tc>
                  <a:txBody>
                    <a:bodyPr/>
                    <a:lstStyle/>
                    <a:p>
                      <a:endParaRPr lang="en-GB" sz="2100" dirty="0"/>
                    </a:p>
                  </a:txBody>
                  <a:tcPr marL="104281" marR="104281" marT="52140" marB="52140">
                    <a:noFill/>
                  </a:tcPr>
                </a:tc>
                <a:tc>
                  <a:txBody>
                    <a:bodyPr/>
                    <a:lstStyle/>
                    <a:p>
                      <a:pPr algn="ctr"/>
                      <a:r>
                        <a:rPr lang="en-GB" sz="2700" dirty="0"/>
                        <a:t>=</a:t>
                      </a:r>
                    </a:p>
                  </a:txBody>
                  <a:tcPr marL="104281" marR="104281" marT="52140" marB="52140" anchor="ctr">
                    <a:noFill/>
                  </a:tcPr>
                </a:tc>
                <a:tc>
                  <a:txBody>
                    <a:bodyPr/>
                    <a:lstStyle/>
                    <a:p>
                      <a:endParaRPr lang="en-GB" sz="2100" dirty="0"/>
                    </a:p>
                  </a:txBody>
                  <a:tcPr marL="104281" marR="104281" marT="52140" marB="52140">
                    <a:noFill/>
                  </a:tcPr>
                </a:tc>
                <a:extLst>
                  <a:ext uri="{0D108BD9-81ED-4DB2-BD59-A6C34878D82A}">
                    <a16:rowId xmlns:a16="http://schemas.microsoft.com/office/drawing/2014/main" val="3463606904"/>
                  </a:ext>
                </a:extLst>
              </a:tr>
            </a:tbl>
          </a:graphicData>
        </a:graphic>
      </p:graphicFrame>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89832"/>
          <a:stretch/>
        </p:blipFill>
        <p:spPr>
          <a:xfrm>
            <a:off x="0" y="6160708"/>
            <a:ext cx="9144000" cy="697292"/>
          </a:xfrm>
          <a:prstGeom prst="rect">
            <a:avLst/>
          </a:prstGeom>
        </p:spPr>
      </p:pic>
      <p:grpSp>
        <p:nvGrpSpPr>
          <p:cNvPr id="14" name="Group 13"/>
          <p:cNvGrpSpPr/>
          <p:nvPr/>
        </p:nvGrpSpPr>
        <p:grpSpPr>
          <a:xfrm>
            <a:off x="1353770" y="3689106"/>
            <a:ext cx="570451" cy="529911"/>
            <a:chOff x="1436331" y="5361867"/>
            <a:chExt cx="570451" cy="529911"/>
          </a:xfrm>
        </p:grpSpPr>
        <p:sp>
          <p:nvSpPr>
            <p:cNvPr id="15" name="TextBox 14"/>
            <p:cNvSpPr txBox="1"/>
            <p:nvPr/>
          </p:nvSpPr>
          <p:spPr>
            <a:xfrm>
              <a:off x="1527561" y="5361867"/>
              <a:ext cx="379381" cy="307777"/>
            </a:xfrm>
            <a:prstGeom prst="rect">
              <a:avLst/>
            </a:prstGeom>
            <a:noFill/>
          </p:spPr>
          <p:txBody>
            <a:bodyPr wrap="square" rtlCol="0">
              <a:spAutoFit/>
            </a:bodyPr>
            <a:lstStyle/>
            <a:p>
              <a:pPr algn="ctr"/>
              <a:r>
                <a:rPr lang="en-GB" sz="1400" b="1" dirty="0"/>
                <a:t>9</a:t>
              </a:r>
            </a:p>
          </p:txBody>
        </p:sp>
        <p:cxnSp>
          <p:nvCxnSpPr>
            <p:cNvPr id="16" name="Straight Connector 15"/>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grpSp>
        <p:nvGrpSpPr>
          <p:cNvPr id="18" name="Group 17"/>
          <p:cNvGrpSpPr/>
          <p:nvPr/>
        </p:nvGrpSpPr>
        <p:grpSpPr>
          <a:xfrm>
            <a:off x="1364007" y="2833844"/>
            <a:ext cx="570451" cy="529911"/>
            <a:chOff x="1436331" y="5361867"/>
            <a:chExt cx="570451" cy="529911"/>
          </a:xfrm>
        </p:grpSpPr>
        <p:sp>
          <p:nvSpPr>
            <p:cNvPr id="19" name="TextBox 18"/>
            <p:cNvSpPr txBox="1"/>
            <p:nvPr/>
          </p:nvSpPr>
          <p:spPr>
            <a:xfrm>
              <a:off x="1474221" y="5361867"/>
              <a:ext cx="493876" cy="307777"/>
            </a:xfrm>
            <a:prstGeom prst="rect">
              <a:avLst/>
            </a:prstGeom>
            <a:noFill/>
          </p:spPr>
          <p:txBody>
            <a:bodyPr wrap="square" rtlCol="0">
              <a:spAutoFit/>
            </a:bodyPr>
            <a:lstStyle/>
            <a:p>
              <a:pPr algn="ctr"/>
              <a:r>
                <a:rPr lang="en-GB" sz="1400" b="1" dirty="0"/>
                <a:t>60</a:t>
              </a:r>
            </a:p>
          </p:txBody>
        </p:sp>
        <p:cxnSp>
          <p:nvCxnSpPr>
            <p:cNvPr id="20" name="Straight Connector 19"/>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nvGrpSpPr>
          <p:cNvPr id="26" name="Group 25"/>
          <p:cNvGrpSpPr/>
          <p:nvPr/>
        </p:nvGrpSpPr>
        <p:grpSpPr>
          <a:xfrm>
            <a:off x="1353770" y="4558437"/>
            <a:ext cx="570451" cy="529911"/>
            <a:chOff x="1436331" y="5361867"/>
            <a:chExt cx="570451" cy="529911"/>
          </a:xfrm>
        </p:grpSpPr>
        <p:sp>
          <p:nvSpPr>
            <p:cNvPr id="27" name="TextBox 26"/>
            <p:cNvSpPr txBox="1"/>
            <p:nvPr/>
          </p:nvSpPr>
          <p:spPr>
            <a:xfrm>
              <a:off x="1474221" y="5361867"/>
              <a:ext cx="493876" cy="307777"/>
            </a:xfrm>
            <a:prstGeom prst="rect">
              <a:avLst/>
            </a:prstGeom>
            <a:noFill/>
          </p:spPr>
          <p:txBody>
            <a:bodyPr wrap="square" rtlCol="0">
              <a:spAutoFit/>
            </a:bodyPr>
            <a:lstStyle/>
            <a:p>
              <a:pPr algn="ctr"/>
              <a:r>
                <a:rPr lang="en-GB" sz="1400" b="1" dirty="0"/>
                <a:t>79</a:t>
              </a:r>
            </a:p>
          </p:txBody>
        </p:sp>
        <p:cxnSp>
          <p:nvCxnSpPr>
            <p:cNvPr id="28" name="Straight Connector 27"/>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nvGrpSpPr>
          <p:cNvPr id="5" name="Group 4"/>
          <p:cNvGrpSpPr/>
          <p:nvPr/>
        </p:nvGrpSpPr>
        <p:grpSpPr>
          <a:xfrm>
            <a:off x="3477963" y="2803543"/>
            <a:ext cx="1341980" cy="535350"/>
            <a:chOff x="4104255" y="2857041"/>
            <a:chExt cx="1341980" cy="535350"/>
          </a:xfrm>
        </p:grpSpPr>
        <p:grpSp>
          <p:nvGrpSpPr>
            <p:cNvPr id="35" name="Group 34"/>
            <p:cNvGrpSpPr/>
            <p:nvPr/>
          </p:nvGrpSpPr>
          <p:grpSpPr>
            <a:xfrm>
              <a:off x="4875784" y="2862480"/>
              <a:ext cx="570451" cy="529911"/>
              <a:chOff x="1436331" y="5361867"/>
              <a:chExt cx="570451" cy="529911"/>
            </a:xfrm>
          </p:grpSpPr>
          <p:sp>
            <p:nvSpPr>
              <p:cNvPr id="37" name="TextBox 36"/>
              <p:cNvSpPr txBox="1"/>
              <p:nvPr/>
            </p:nvSpPr>
            <p:spPr>
              <a:xfrm>
                <a:off x="1527561" y="5361867"/>
                <a:ext cx="379381" cy="307777"/>
              </a:xfrm>
              <a:prstGeom prst="rect">
                <a:avLst/>
              </a:prstGeom>
              <a:noFill/>
            </p:spPr>
            <p:txBody>
              <a:bodyPr wrap="square" rtlCol="0">
                <a:spAutoFit/>
              </a:bodyPr>
              <a:lstStyle/>
              <a:p>
                <a:pPr algn="ctr"/>
                <a:r>
                  <a:rPr lang="en-GB" sz="1400" b="1" dirty="0"/>
                  <a:t>2</a:t>
                </a:r>
              </a:p>
            </p:txBody>
          </p:sp>
          <p:cxnSp>
            <p:nvCxnSpPr>
              <p:cNvPr id="38" name="Straight Connector 37"/>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sp>
          <p:nvSpPr>
            <p:cNvPr id="36" name="TextBox 35"/>
            <p:cNvSpPr txBox="1"/>
            <p:nvPr/>
          </p:nvSpPr>
          <p:spPr>
            <a:xfrm>
              <a:off x="4477660" y="2924653"/>
              <a:ext cx="603684" cy="369332"/>
            </a:xfrm>
            <a:prstGeom prst="rect">
              <a:avLst/>
            </a:prstGeom>
            <a:noFill/>
          </p:spPr>
          <p:txBody>
            <a:bodyPr wrap="square" rtlCol="0">
              <a:spAutoFit/>
            </a:bodyPr>
            <a:lstStyle/>
            <a:p>
              <a:pPr algn="ctr"/>
              <a:r>
                <a:rPr lang="en-GB" dirty="0"/>
                <a:t>and</a:t>
              </a:r>
            </a:p>
          </p:txBody>
        </p:sp>
        <p:grpSp>
          <p:nvGrpSpPr>
            <p:cNvPr id="46" name="Group 45"/>
            <p:cNvGrpSpPr/>
            <p:nvPr/>
          </p:nvGrpSpPr>
          <p:grpSpPr>
            <a:xfrm>
              <a:off x="4104255" y="2857041"/>
              <a:ext cx="570451" cy="529911"/>
              <a:chOff x="1436331" y="5361867"/>
              <a:chExt cx="570451" cy="529911"/>
            </a:xfrm>
          </p:grpSpPr>
          <p:sp>
            <p:nvSpPr>
              <p:cNvPr id="47" name="TextBox 46"/>
              <p:cNvSpPr txBox="1"/>
              <p:nvPr/>
            </p:nvSpPr>
            <p:spPr>
              <a:xfrm>
                <a:off x="1527561" y="5361867"/>
                <a:ext cx="379381" cy="307777"/>
              </a:xfrm>
              <a:prstGeom prst="rect">
                <a:avLst/>
              </a:prstGeom>
              <a:noFill/>
            </p:spPr>
            <p:txBody>
              <a:bodyPr wrap="square" rtlCol="0">
                <a:spAutoFit/>
              </a:bodyPr>
              <a:lstStyle/>
              <a:p>
                <a:pPr algn="ctr"/>
                <a:r>
                  <a:rPr lang="en-GB" sz="1400" b="1" dirty="0"/>
                  <a:t>4</a:t>
                </a:r>
              </a:p>
            </p:txBody>
          </p:sp>
          <p:cxnSp>
            <p:nvCxnSpPr>
              <p:cNvPr id="48" name="Straight Connector 47"/>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grpSp>
      <p:grpSp>
        <p:nvGrpSpPr>
          <p:cNvPr id="52" name="Group 51"/>
          <p:cNvGrpSpPr/>
          <p:nvPr/>
        </p:nvGrpSpPr>
        <p:grpSpPr>
          <a:xfrm>
            <a:off x="4249492" y="5458432"/>
            <a:ext cx="570451" cy="529911"/>
            <a:chOff x="1436331" y="5361867"/>
            <a:chExt cx="570451" cy="529911"/>
          </a:xfrm>
        </p:grpSpPr>
        <p:sp>
          <p:nvSpPr>
            <p:cNvPr id="58" name="TextBox 57"/>
            <p:cNvSpPr txBox="1"/>
            <p:nvPr/>
          </p:nvSpPr>
          <p:spPr>
            <a:xfrm>
              <a:off x="1527561" y="5361867"/>
              <a:ext cx="379381" cy="307777"/>
            </a:xfrm>
            <a:prstGeom prst="rect">
              <a:avLst/>
            </a:prstGeom>
            <a:noFill/>
          </p:spPr>
          <p:txBody>
            <a:bodyPr wrap="square" rtlCol="0">
              <a:spAutoFit/>
            </a:bodyPr>
            <a:lstStyle/>
            <a:p>
              <a:pPr algn="ctr"/>
              <a:r>
                <a:rPr lang="en-GB" sz="1400" b="1" dirty="0"/>
                <a:t>4</a:t>
              </a:r>
            </a:p>
          </p:txBody>
        </p:sp>
        <p:cxnSp>
          <p:nvCxnSpPr>
            <p:cNvPr id="59" name="Straight Connector 58"/>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sp>
        <p:nvSpPr>
          <p:cNvPr id="53" name="TextBox 52"/>
          <p:cNvSpPr txBox="1"/>
          <p:nvPr/>
        </p:nvSpPr>
        <p:spPr>
          <a:xfrm>
            <a:off x="3851368" y="5520605"/>
            <a:ext cx="603684" cy="369332"/>
          </a:xfrm>
          <a:prstGeom prst="rect">
            <a:avLst/>
          </a:prstGeom>
          <a:noFill/>
        </p:spPr>
        <p:txBody>
          <a:bodyPr wrap="square" rtlCol="0">
            <a:spAutoFit/>
          </a:bodyPr>
          <a:lstStyle/>
          <a:p>
            <a:pPr algn="ctr"/>
            <a:r>
              <a:rPr lang="en-GB" dirty="0"/>
              <a:t>and</a:t>
            </a:r>
          </a:p>
        </p:txBody>
      </p:sp>
      <p:grpSp>
        <p:nvGrpSpPr>
          <p:cNvPr id="61" name="Group 60"/>
          <p:cNvGrpSpPr/>
          <p:nvPr/>
        </p:nvGrpSpPr>
        <p:grpSpPr>
          <a:xfrm>
            <a:off x="3458194" y="5458432"/>
            <a:ext cx="570451" cy="529911"/>
            <a:chOff x="1436331" y="5361867"/>
            <a:chExt cx="570451" cy="529911"/>
          </a:xfrm>
        </p:grpSpPr>
        <p:sp>
          <p:nvSpPr>
            <p:cNvPr id="62" name="TextBox 61"/>
            <p:cNvSpPr txBox="1"/>
            <p:nvPr/>
          </p:nvSpPr>
          <p:spPr>
            <a:xfrm>
              <a:off x="1474221" y="5361867"/>
              <a:ext cx="493876" cy="307777"/>
            </a:xfrm>
            <a:prstGeom prst="rect">
              <a:avLst/>
            </a:prstGeom>
            <a:noFill/>
          </p:spPr>
          <p:txBody>
            <a:bodyPr wrap="square" rtlCol="0">
              <a:spAutoFit/>
            </a:bodyPr>
            <a:lstStyle/>
            <a:p>
              <a:pPr algn="ctr"/>
              <a:r>
                <a:rPr lang="en-GB" sz="1400" b="1" dirty="0"/>
                <a:t>40</a:t>
              </a:r>
            </a:p>
          </p:txBody>
        </p:sp>
        <p:cxnSp>
          <p:nvCxnSpPr>
            <p:cNvPr id="63" name="Straight Connector 62"/>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sp>
        <p:nvSpPr>
          <p:cNvPr id="65" name="TextBox 64"/>
          <p:cNvSpPr txBox="1"/>
          <p:nvPr/>
        </p:nvSpPr>
        <p:spPr>
          <a:xfrm>
            <a:off x="3865234" y="4670917"/>
            <a:ext cx="603684" cy="369332"/>
          </a:xfrm>
          <a:prstGeom prst="rect">
            <a:avLst/>
          </a:prstGeom>
          <a:noFill/>
        </p:spPr>
        <p:txBody>
          <a:bodyPr wrap="square" rtlCol="0">
            <a:spAutoFit/>
          </a:bodyPr>
          <a:lstStyle/>
          <a:p>
            <a:pPr algn="ctr"/>
            <a:r>
              <a:rPr lang="en-GB" dirty="0"/>
              <a:t>and</a:t>
            </a:r>
          </a:p>
        </p:txBody>
      </p:sp>
      <p:grpSp>
        <p:nvGrpSpPr>
          <p:cNvPr id="66" name="Group 65"/>
          <p:cNvGrpSpPr/>
          <p:nvPr/>
        </p:nvGrpSpPr>
        <p:grpSpPr>
          <a:xfrm>
            <a:off x="3472060" y="4608744"/>
            <a:ext cx="570451" cy="529911"/>
            <a:chOff x="1436331" y="5361867"/>
            <a:chExt cx="570451" cy="529911"/>
          </a:xfrm>
        </p:grpSpPr>
        <p:sp>
          <p:nvSpPr>
            <p:cNvPr id="67" name="TextBox 66"/>
            <p:cNvSpPr txBox="1"/>
            <p:nvPr/>
          </p:nvSpPr>
          <p:spPr>
            <a:xfrm>
              <a:off x="1474221" y="5361867"/>
              <a:ext cx="493876" cy="307777"/>
            </a:xfrm>
            <a:prstGeom prst="rect">
              <a:avLst/>
            </a:prstGeom>
            <a:noFill/>
          </p:spPr>
          <p:txBody>
            <a:bodyPr wrap="square" rtlCol="0">
              <a:spAutoFit/>
            </a:bodyPr>
            <a:lstStyle/>
            <a:p>
              <a:pPr algn="ctr"/>
              <a:r>
                <a:rPr lang="en-GB" sz="1400" b="1" dirty="0"/>
                <a:t>79</a:t>
              </a:r>
            </a:p>
          </p:txBody>
        </p:sp>
        <p:cxnSp>
          <p:nvCxnSpPr>
            <p:cNvPr id="68" name="Straight Connector 67"/>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sp>
        <p:nvSpPr>
          <p:cNvPr id="70" name="TextBox 69"/>
          <p:cNvSpPr txBox="1"/>
          <p:nvPr/>
        </p:nvSpPr>
        <p:spPr>
          <a:xfrm>
            <a:off x="3851368" y="3771068"/>
            <a:ext cx="603684" cy="369332"/>
          </a:xfrm>
          <a:prstGeom prst="rect">
            <a:avLst/>
          </a:prstGeom>
          <a:noFill/>
        </p:spPr>
        <p:txBody>
          <a:bodyPr wrap="square" rtlCol="0">
            <a:spAutoFit/>
          </a:bodyPr>
          <a:lstStyle/>
          <a:p>
            <a:pPr algn="ctr"/>
            <a:r>
              <a:rPr lang="en-GB" dirty="0"/>
              <a:t>and</a:t>
            </a:r>
          </a:p>
        </p:txBody>
      </p:sp>
      <p:pic>
        <p:nvPicPr>
          <p:cNvPr id="178" name="Pictur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987594" flipH="1">
            <a:off x="6715862" y="2757278"/>
            <a:ext cx="3863137" cy="2263876"/>
          </a:xfrm>
          <a:prstGeom prst="rect">
            <a:avLst/>
          </a:prstGeom>
          <a:effectLst>
            <a:outerShdw blurRad="25400" dist="38100" dir="6480000" algn="ctr" rotWithShape="0">
              <a:srgbClr val="000000">
                <a:alpha val="21000"/>
              </a:srgbClr>
            </a:outerShdw>
          </a:effectLst>
        </p:spPr>
      </p:pic>
      <p:pic>
        <p:nvPicPr>
          <p:cNvPr id="179" name="Picture 178"/>
          <p:cNvPicPr>
            <a:picLocks noChangeAspect="1"/>
          </p:cNvPicPr>
          <p:nvPr/>
        </p:nvPicPr>
        <p:blipFill rotWithShape="1">
          <a:blip r:embed="rId5" cstate="print">
            <a:extLst>
              <a:ext uri="{28A0092B-C50C-407E-A947-70E740481C1C}">
                <a14:useLocalDpi xmlns:a14="http://schemas.microsoft.com/office/drawing/2010/main" val="0"/>
              </a:ext>
            </a:extLst>
          </a:blip>
          <a:srcRect l="92612" t="18005"/>
          <a:stretch/>
        </p:blipFill>
        <p:spPr>
          <a:xfrm>
            <a:off x="8468436" y="1234798"/>
            <a:ext cx="675564" cy="5623201"/>
          </a:xfrm>
          <a:prstGeom prst="rect">
            <a:avLst/>
          </a:prstGeom>
        </p:spPr>
      </p:pic>
      <p:sp>
        <p:nvSpPr>
          <p:cNvPr id="180" name="Rectangle 179"/>
          <p:cNvSpPr/>
          <p:nvPr/>
        </p:nvSpPr>
        <p:spPr>
          <a:xfrm>
            <a:off x="4420465" y="3626857"/>
            <a:ext cx="519530" cy="65224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p:cNvSpPr/>
          <p:nvPr/>
        </p:nvSpPr>
        <p:spPr>
          <a:xfrm>
            <a:off x="3353430" y="3626857"/>
            <a:ext cx="519530" cy="65224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p:cNvSpPr/>
          <p:nvPr/>
        </p:nvSpPr>
        <p:spPr>
          <a:xfrm>
            <a:off x="4420465" y="4503661"/>
            <a:ext cx="519530" cy="65224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p:cNvSpPr/>
          <p:nvPr/>
        </p:nvSpPr>
        <p:spPr>
          <a:xfrm>
            <a:off x="1386202" y="5390381"/>
            <a:ext cx="519530" cy="65224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p:cNvGrpSpPr/>
          <p:nvPr/>
        </p:nvGrpSpPr>
        <p:grpSpPr>
          <a:xfrm>
            <a:off x="5937886" y="3007332"/>
            <a:ext cx="570451" cy="652243"/>
            <a:chOff x="7069932" y="2595312"/>
            <a:chExt cx="570451" cy="652243"/>
          </a:xfrm>
        </p:grpSpPr>
        <p:pic>
          <p:nvPicPr>
            <p:cNvPr id="97" name="Picture 96"/>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7093019" y="2595312"/>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14" name="Group 113"/>
            <p:cNvGrpSpPr/>
            <p:nvPr/>
          </p:nvGrpSpPr>
          <p:grpSpPr>
            <a:xfrm>
              <a:off x="7069932" y="2656477"/>
              <a:ext cx="570451" cy="529911"/>
              <a:chOff x="1436331" y="5361867"/>
              <a:chExt cx="570451" cy="529911"/>
            </a:xfrm>
          </p:grpSpPr>
          <p:sp>
            <p:nvSpPr>
              <p:cNvPr id="115" name="TextBox 114"/>
              <p:cNvSpPr txBox="1"/>
              <p:nvPr/>
            </p:nvSpPr>
            <p:spPr>
              <a:xfrm>
                <a:off x="1474221" y="5361867"/>
                <a:ext cx="493876" cy="307777"/>
              </a:xfrm>
              <a:prstGeom prst="rect">
                <a:avLst/>
              </a:prstGeom>
              <a:noFill/>
            </p:spPr>
            <p:txBody>
              <a:bodyPr wrap="square" rtlCol="0">
                <a:spAutoFit/>
              </a:bodyPr>
              <a:lstStyle/>
              <a:p>
                <a:pPr algn="ctr"/>
                <a:r>
                  <a:rPr lang="en-GB" sz="1400" b="1" dirty="0"/>
                  <a:t>37</a:t>
                </a:r>
              </a:p>
            </p:txBody>
          </p:sp>
          <p:cxnSp>
            <p:nvCxnSpPr>
              <p:cNvPr id="116" name="Straight Connector 115"/>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grpSp>
        <p:nvGrpSpPr>
          <p:cNvPr id="122" name="Group 121"/>
          <p:cNvGrpSpPr/>
          <p:nvPr/>
        </p:nvGrpSpPr>
        <p:grpSpPr>
          <a:xfrm>
            <a:off x="5937886" y="4571516"/>
            <a:ext cx="570451" cy="652243"/>
            <a:chOff x="4488604" y="384581"/>
            <a:chExt cx="570451" cy="652243"/>
          </a:xfrm>
        </p:grpSpPr>
        <p:pic>
          <p:nvPicPr>
            <p:cNvPr id="89" name="Picture 88"/>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4511820" y="384581"/>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18" name="Group 117"/>
            <p:cNvGrpSpPr/>
            <p:nvPr/>
          </p:nvGrpSpPr>
          <p:grpSpPr>
            <a:xfrm>
              <a:off x="4488604" y="448521"/>
              <a:ext cx="570451" cy="529911"/>
              <a:chOff x="1436331" y="5361867"/>
              <a:chExt cx="570451" cy="529911"/>
            </a:xfrm>
          </p:grpSpPr>
          <p:sp>
            <p:nvSpPr>
              <p:cNvPr id="119" name="TextBox 118"/>
              <p:cNvSpPr txBox="1"/>
              <p:nvPr/>
            </p:nvSpPr>
            <p:spPr>
              <a:xfrm>
                <a:off x="1527561" y="5361867"/>
                <a:ext cx="379381" cy="307777"/>
              </a:xfrm>
              <a:prstGeom prst="rect">
                <a:avLst/>
              </a:prstGeom>
              <a:noFill/>
            </p:spPr>
            <p:txBody>
              <a:bodyPr wrap="square" rtlCol="0">
                <a:spAutoFit/>
              </a:bodyPr>
              <a:lstStyle/>
              <a:p>
                <a:pPr algn="ctr"/>
                <a:r>
                  <a:rPr lang="en-GB" sz="1400" b="1" dirty="0"/>
                  <a:t>2</a:t>
                </a:r>
              </a:p>
            </p:txBody>
          </p:sp>
          <p:cxnSp>
            <p:nvCxnSpPr>
              <p:cNvPr id="120" name="Straight Connector 119"/>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grpSp>
      <p:grpSp>
        <p:nvGrpSpPr>
          <p:cNvPr id="123" name="Group 122"/>
          <p:cNvGrpSpPr/>
          <p:nvPr/>
        </p:nvGrpSpPr>
        <p:grpSpPr>
          <a:xfrm>
            <a:off x="6711301" y="2225240"/>
            <a:ext cx="570451" cy="652243"/>
            <a:chOff x="7069932" y="2595312"/>
            <a:chExt cx="570451" cy="652243"/>
          </a:xfrm>
        </p:grpSpPr>
        <p:pic>
          <p:nvPicPr>
            <p:cNvPr id="124" name="Picture 123"/>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7093019" y="2595312"/>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25" name="Group 124"/>
            <p:cNvGrpSpPr/>
            <p:nvPr/>
          </p:nvGrpSpPr>
          <p:grpSpPr>
            <a:xfrm>
              <a:off x="7069932" y="2656477"/>
              <a:ext cx="570451" cy="529911"/>
              <a:chOff x="1436331" y="5361867"/>
              <a:chExt cx="570451" cy="529911"/>
            </a:xfrm>
          </p:grpSpPr>
          <p:sp>
            <p:nvSpPr>
              <p:cNvPr id="126" name="TextBox 125"/>
              <p:cNvSpPr txBox="1"/>
              <p:nvPr/>
            </p:nvSpPr>
            <p:spPr>
              <a:xfrm>
                <a:off x="1474221" y="5361867"/>
                <a:ext cx="493876" cy="307777"/>
              </a:xfrm>
              <a:prstGeom prst="rect">
                <a:avLst/>
              </a:prstGeom>
              <a:noFill/>
            </p:spPr>
            <p:txBody>
              <a:bodyPr wrap="square" rtlCol="0">
                <a:spAutoFit/>
              </a:bodyPr>
              <a:lstStyle/>
              <a:p>
                <a:pPr algn="ctr"/>
                <a:r>
                  <a:rPr lang="en-GB" sz="1400" b="1" dirty="0"/>
                  <a:t>50</a:t>
                </a:r>
              </a:p>
            </p:txBody>
          </p:sp>
          <p:cxnSp>
            <p:nvCxnSpPr>
              <p:cNvPr id="127" name="Straight Connector 126"/>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grpSp>
        <p:nvGrpSpPr>
          <p:cNvPr id="130" name="Group 129"/>
          <p:cNvGrpSpPr/>
          <p:nvPr/>
        </p:nvGrpSpPr>
        <p:grpSpPr>
          <a:xfrm>
            <a:off x="5937886" y="2225240"/>
            <a:ext cx="570451" cy="652243"/>
            <a:chOff x="7069932" y="2595312"/>
            <a:chExt cx="570451" cy="652243"/>
          </a:xfrm>
        </p:grpSpPr>
        <p:pic>
          <p:nvPicPr>
            <p:cNvPr id="131" name="Picture 130"/>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7093019" y="2595312"/>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32" name="Group 131"/>
            <p:cNvGrpSpPr/>
            <p:nvPr/>
          </p:nvGrpSpPr>
          <p:grpSpPr>
            <a:xfrm>
              <a:off x="7069932" y="2656477"/>
              <a:ext cx="570451" cy="529911"/>
              <a:chOff x="1436331" y="5361867"/>
              <a:chExt cx="570451" cy="529911"/>
            </a:xfrm>
          </p:grpSpPr>
          <p:sp>
            <p:nvSpPr>
              <p:cNvPr id="133" name="TextBox 132"/>
              <p:cNvSpPr txBox="1"/>
              <p:nvPr/>
            </p:nvSpPr>
            <p:spPr>
              <a:xfrm>
                <a:off x="1474221" y="5361867"/>
                <a:ext cx="493876" cy="307777"/>
              </a:xfrm>
              <a:prstGeom prst="rect">
                <a:avLst/>
              </a:prstGeom>
              <a:noFill/>
            </p:spPr>
            <p:txBody>
              <a:bodyPr wrap="square" rtlCol="0">
                <a:spAutoFit/>
              </a:bodyPr>
              <a:lstStyle/>
              <a:p>
                <a:pPr algn="ctr"/>
                <a:r>
                  <a:rPr lang="en-GB" sz="1400" b="1" dirty="0"/>
                  <a:t>40</a:t>
                </a:r>
              </a:p>
            </p:txBody>
          </p:sp>
          <p:cxnSp>
            <p:nvCxnSpPr>
              <p:cNvPr id="134" name="Straight Connector 133"/>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grpSp>
        <p:nvGrpSpPr>
          <p:cNvPr id="136" name="Group 135"/>
          <p:cNvGrpSpPr/>
          <p:nvPr/>
        </p:nvGrpSpPr>
        <p:grpSpPr>
          <a:xfrm>
            <a:off x="6711301" y="3007332"/>
            <a:ext cx="570451" cy="652243"/>
            <a:chOff x="7069932" y="2595312"/>
            <a:chExt cx="570451" cy="652243"/>
          </a:xfrm>
        </p:grpSpPr>
        <p:pic>
          <p:nvPicPr>
            <p:cNvPr id="137" name="Picture 136"/>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7093019" y="2595312"/>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38" name="Group 137"/>
            <p:cNvGrpSpPr/>
            <p:nvPr/>
          </p:nvGrpSpPr>
          <p:grpSpPr>
            <a:xfrm>
              <a:off x="7069932" y="2656477"/>
              <a:ext cx="570451" cy="529911"/>
              <a:chOff x="1436331" y="5361867"/>
              <a:chExt cx="570451" cy="529911"/>
            </a:xfrm>
          </p:grpSpPr>
          <p:sp>
            <p:nvSpPr>
              <p:cNvPr id="139" name="TextBox 138"/>
              <p:cNvSpPr txBox="1"/>
              <p:nvPr/>
            </p:nvSpPr>
            <p:spPr>
              <a:xfrm>
                <a:off x="1474221" y="5361867"/>
                <a:ext cx="493876" cy="307777"/>
              </a:xfrm>
              <a:prstGeom prst="rect">
                <a:avLst/>
              </a:prstGeom>
              <a:noFill/>
            </p:spPr>
            <p:txBody>
              <a:bodyPr wrap="square" rtlCol="0">
                <a:spAutoFit/>
              </a:bodyPr>
              <a:lstStyle/>
              <a:p>
                <a:pPr algn="ctr"/>
                <a:r>
                  <a:rPr lang="en-GB" sz="1400" b="1" dirty="0"/>
                  <a:t>92</a:t>
                </a:r>
              </a:p>
            </p:txBody>
          </p:sp>
          <p:cxnSp>
            <p:nvCxnSpPr>
              <p:cNvPr id="140" name="Straight Connector 139"/>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grpSp>
        <p:nvGrpSpPr>
          <p:cNvPr id="142" name="Group 141"/>
          <p:cNvGrpSpPr/>
          <p:nvPr/>
        </p:nvGrpSpPr>
        <p:grpSpPr>
          <a:xfrm>
            <a:off x="5937886" y="3789424"/>
            <a:ext cx="570451" cy="652243"/>
            <a:chOff x="7069932" y="2595312"/>
            <a:chExt cx="570451" cy="652243"/>
          </a:xfrm>
        </p:grpSpPr>
        <p:pic>
          <p:nvPicPr>
            <p:cNvPr id="143" name="Picture 142"/>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7093019" y="2595312"/>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44" name="Group 143"/>
            <p:cNvGrpSpPr/>
            <p:nvPr/>
          </p:nvGrpSpPr>
          <p:grpSpPr>
            <a:xfrm>
              <a:off x="7069932" y="2656477"/>
              <a:ext cx="570451" cy="529911"/>
              <a:chOff x="1436331" y="5361867"/>
              <a:chExt cx="570451" cy="529911"/>
            </a:xfrm>
          </p:grpSpPr>
          <p:sp>
            <p:nvSpPr>
              <p:cNvPr id="145" name="TextBox 144"/>
              <p:cNvSpPr txBox="1"/>
              <p:nvPr/>
            </p:nvSpPr>
            <p:spPr>
              <a:xfrm>
                <a:off x="1474221" y="5361867"/>
                <a:ext cx="493876" cy="307777"/>
              </a:xfrm>
              <a:prstGeom prst="rect">
                <a:avLst/>
              </a:prstGeom>
              <a:noFill/>
            </p:spPr>
            <p:txBody>
              <a:bodyPr wrap="square" rtlCol="0">
                <a:spAutoFit/>
              </a:bodyPr>
              <a:lstStyle/>
              <a:p>
                <a:pPr algn="ctr"/>
                <a:r>
                  <a:rPr lang="en-GB" sz="1400" b="1" dirty="0"/>
                  <a:t>38</a:t>
                </a:r>
              </a:p>
            </p:txBody>
          </p:sp>
          <p:cxnSp>
            <p:nvCxnSpPr>
              <p:cNvPr id="146" name="Straight Connector 145"/>
              <p:cNvCxnSpPr/>
              <p:nvPr/>
            </p:nvCxnSpPr>
            <p:spPr>
              <a:xfrm>
                <a:off x="1591332" y="5628451"/>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1436331" y="5584001"/>
                <a:ext cx="570451" cy="307777"/>
              </a:xfrm>
              <a:prstGeom prst="rect">
                <a:avLst/>
              </a:prstGeom>
              <a:noFill/>
            </p:spPr>
            <p:txBody>
              <a:bodyPr wrap="square" rtlCol="0">
                <a:spAutoFit/>
              </a:bodyPr>
              <a:lstStyle/>
              <a:p>
                <a:pPr algn="ctr"/>
                <a:r>
                  <a:rPr lang="en-GB" sz="1400" b="1" dirty="0"/>
                  <a:t>100</a:t>
                </a:r>
              </a:p>
            </p:txBody>
          </p:sp>
        </p:grpSp>
      </p:grpSp>
      <p:grpSp>
        <p:nvGrpSpPr>
          <p:cNvPr id="148" name="Group 147"/>
          <p:cNvGrpSpPr/>
          <p:nvPr/>
        </p:nvGrpSpPr>
        <p:grpSpPr>
          <a:xfrm>
            <a:off x="6711301" y="3789424"/>
            <a:ext cx="570451" cy="652243"/>
            <a:chOff x="4488604" y="384581"/>
            <a:chExt cx="570451" cy="652243"/>
          </a:xfrm>
        </p:grpSpPr>
        <p:pic>
          <p:nvPicPr>
            <p:cNvPr id="149" name="Picture 148"/>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4511820" y="384581"/>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50" name="Group 149"/>
            <p:cNvGrpSpPr/>
            <p:nvPr/>
          </p:nvGrpSpPr>
          <p:grpSpPr>
            <a:xfrm>
              <a:off x="4488604" y="448521"/>
              <a:ext cx="570451" cy="529911"/>
              <a:chOff x="1436331" y="5361867"/>
              <a:chExt cx="570451" cy="529911"/>
            </a:xfrm>
          </p:grpSpPr>
          <p:sp>
            <p:nvSpPr>
              <p:cNvPr id="151" name="TextBox 150"/>
              <p:cNvSpPr txBox="1"/>
              <p:nvPr/>
            </p:nvSpPr>
            <p:spPr>
              <a:xfrm>
                <a:off x="1527561" y="5361867"/>
                <a:ext cx="379381" cy="307777"/>
              </a:xfrm>
              <a:prstGeom prst="rect">
                <a:avLst/>
              </a:prstGeom>
              <a:noFill/>
            </p:spPr>
            <p:txBody>
              <a:bodyPr wrap="square" rtlCol="0">
                <a:spAutoFit/>
              </a:bodyPr>
              <a:lstStyle/>
              <a:p>
                <a:pPr algn="ctr"/>
                <a:r>
                  <a:rPr lang="en-GB" sz="1400" b="1" dirty="0"/>
                  <a:t>4</a:t>
                </a:r>
              </a:p>
            </p:txBody>
          </p:sp>
          <p:cxnSp>
            <p:nvCxnSpPr>
              <p:cNvPr id="152" name="Straight Connector 151"/>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grpSp>
      <p:grpSp>
        <p:nvGrpSpPr>
          <p:cNvPr id="154" name="Group 153"/>
          <p:cNvGrpSpPr/>
          <p:nvPr/>
        </p:nvGrpSpPr>
        <p:grpSpPr>
          <a:xfrm>
            <a:off x="5937886" y="5353606"/>
            <a:ext cx="570451" cy="652243"/>
            <a:chOff x="4488604" y="384581"/>
            <a:chExt cx="570451" cy="652243"/>
          </a:xfrm>
        </p:grpSpPr>
        <p:pic>
          <p:nvPicPr>
            <p:cNvPr id="155" name="Picture 154"/>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4511820" y="384581"/>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56" name="Group 155"/>
            <p:cNvGrpSpPr/>
            <p:nvPr/>
          </p:nvGrpSpPr>
          <p:grpSpPr>
            <a:xfrm>
              <a:off x="4488604" y="448521"/>
              <a:ext cx="570451" cy="529911"/>
              <a:chOff x="1436331" y="5361867"/>
              <a:chExt cx="570451" cy="529911"/>
            </a:xfrm>
          </p:grpSpPr>
          <p:sp>
            <p:nvSpPr>
              <p:cNvPr id="157" name="TextBox 156"/>
              <p:cNvSpPr txBox="1"/>
              <p:nvPr/>
            </p:nvSpPr>
            <p:spPr>
              <a:xfrm>
                <a:off x="1527561" y="5361867"/>
                <a:ext cx="379381" cy="307777"/>
              </a:xfrm>
              <a:prstGeom prst="rect">
                <a:avLst/>
              </a:prstGeom>
              <a:noFill/>
            </p:spPr>
            <p:txBody>
              <a:bodyPr wrap="square" rtlCol="0">
                <a:spAutoFit/>
              </a:bodyPr>
              <a:lstStyle/>
              <a:p>
                <a:pPr algn="ctr"/>
                <a:r>
                  <a:rPr lang="en-GB" sz="1400" b="1" dirty="0"/>
                  <a:t>8</a:t>
                </a:r>
              </a:p>
            </p:txBody>
          </p:sp>
          <p:cxnSp>
            <p:nvCxnSpPr>
              <p:cNvPr id="158" name="Straight Connector 157"/>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grpSp>
      <p:grpSp>
        <p:nvGrpSpPr>
          <p:cNvPr id="160" name="Group 159"/>
          <p:cNvGrpSpPr/>
          <p:nvPr/>
        </p:nvGrpSpPr>
        <p:grpSpPr>
          <a:xfrm>
            <a:off x="6711301" y="4571516"/>
            <a:ext cx="570451" cy="652243"/>
            <a:chOff x="4488604" y="384581"/>
            <a:chExt cx="570451" cy="652243"/>
          </a:xfrm>
        </p:grpSpPr>
        <p:pic>
          <p:nvPicPr>
            <p:cNvPr id="161" name="Picture 160"/>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4511820" y="384581"/>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62" name="Group 161"/>
            <p:cNvGrpSpPr/>
            <p:nvPr/>
          </p:nvGrpSpPr>
          <p:grpSpPr>
            <a:xfrm>
              <a:off x="4488604" y="448521"/>
              <a:ext cx="570451" cy="529911"/>
              <a:chOff x="1436331" y="5361867"/>
              <a:chExt cx="570451" cy="529911"/>
            </a:xfrm>
          </p:grpSpPr>
          <p:sp>
            <p:nvSpPr>
              <p:cNvPr id="163" name="TextBox 162"/>
              <p:cNvSpPr txBox="1"/>
              <p:nvPr/>
            </p:nvSpPr>
            <p:spPr>
              <a:xfrm>
                <a:off x="1527561" y="5361867"/>
                <a:ext cx="379381" cy="307777"/>
              </a:xfrm>
              <a:prstGeom prst="rect">
                <a:avLst/>
              </a:prstGeom>
              <a:noFill/>
            </p:spPr>
            <p:txBody>
              <a:bodyPr wrap="square" rtlCol="0">
                <a:spAutoFit/>
              </a:bodyPr>
              <a:lstStyle/>
              <a:p>
                <a:pPr algn="ctr"/>
                <a:r>
                  <a:rPr lang="en-GB" sz="1400" b="1" dirty="0"/>
                  <a:t>39</a:t>
                </a:r>
              </a:p>
            </p:txBody>
          </p:sp>
          <p:cxnSp>
            <p:nvCxnSpPr>
              <p:cNvPr id="164" name="Straight Connector 163"/>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grpSp>
      <p:grpSp>
        <p:nvGrpSpPr>
          <p:cNvPr id="166" name="Group 165"/>
          <p:cNvGrpSpPr/>
          <p:nvPr/>
        </p:nvGrpSpPr>
        <p:grpSpPr>
          <a:xfrm>
            <a:off x="6711301" y="5353606"/>
            <a:ext cx="570451" cy="652243"/>
            <a:chOff x="4488604" y="384581"/>
            <a:chExt cx="570451" cy="652243"/>
          </a:xfrm>
        </p:grpSpPr>
        <p:pic>
          <p:nvPicPr>
            <p:cNvPr id="167" name="Picture 166"/>
            <p:cNvPicPr>
              <a:picLocks noChangeAspect="1"/>
            </p:cNvPicPr>
            <p:nvPr/>
          </p:nvPicPr>
          <p:blipFill rotWithShape="1">
            <a:blip r:embed="rId7" cstate="print">
              <a:extLst>
                <a:ext uri="{28A0092B-C50C-407E-A947-70E740481C1C}">
                  <a14:useLocalDpi xmlns:a14="http://schemas.microsoft.com/office/drawing/2010/main" val="0"/>
                </a:ext>
              </a:extLst>
            </a:blip>
            <a:srcRect l="69985" t="57426" r="15747" b="21866"/>
            <a:stretch/>
          </p:blipFill>
          <p:spPr>
            <a:xfrm rot="10800000">
              <a:off x="4511820" y="384581"/>
              <a:ext cx="504970" cy="652243"/>
            </a:xfrm>
            <a:prstGeom prst="rect">
              <a:avLst/>
            </a:prstGeom>
            <a:ln>
              <a:solidFill>
                <a:schemeClr val="tx1"/>
              </a:solidFill>
            </a:ln>
            <a:effectLst>
              <a:outerShdw blurRad="12700" dist="25400" dir="19020000" algn="ctr" rotWithShape="0">
                <a:srgbClr val="000000">
                  <a:alpha val="23000"/>
                </a:srgbClr>
              </a:outerShdw>
            </a:effectLst>
          </p:spPr>
        </p:pic>
        <p:grpSp>
          <p:nvGrpSpPr>
            <p:cNvPr id="168" name="Group 167"/>
            <p:cNvGrpSpPr/>
            <p:nvPr/>
          </p:nvGrpSpPr>
          <p:grpSpPr>
            <a:xfrm>
              <a:off x="4488604" y="448521"/>
              <a:ext cx="570451" cy="529911"/>
              <a:chOff x="1436331" y="5361867"/>
              <a:chExt cx="570451" cy="529911"/>
            </a:xfrm>
          </p:grpSpPr>
          <p:sp>
            <p:nvSpPr>
              <p:cNvPr id="169" name="TextBox 168"/>
              <p:cNvSpPr txBox="1"/>
              <p:nvPr/>
            </p:nvSpPr>
            <p:spPr>
              <a:xfrm>
                <a:off x="1527561" y="5361867"/>
                <a:ext cx="379381" cy="307777"/>
              </a:xfrm>
              <a:prstGeom prst="rect">
                <a:avLst/>
              </a:prstGeom>
              <a:noFill/>
            </p:spPr>
            <p:txBody>
              <a:bodyPr wrap="square" rtlCol="0">
                <a:spAutoFit/>
              </a:bodyPr>
              <a:lstStyle/>
              <a:p>
                <a:pPr algn="ctr"/>
                <a:r>
                  <a:rPr lang="en-GB" sz="1400" b="1" dirty="0"/>
                  <a:t>7</a:t>
                </a:r>
              </a:p>
            </p:txBody>
          </p:sp>
          <p:cxnSp>
            <p:nvCxnSpPr>
              <p:cNvPr id="170" name="Straight Connector 169"/>
              <p:cNvCxnSpPr/>
              <p:nvPr/>
            </p:nvCxnSpPr>
            <p:spPr>
              <a:xfrm>
                <a:off x="1629436" y="5628451"/>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1436331" y="5584001"/>
                <a:ext cx="570451" cy="307777"/>
              </a:xfrm>
              <a:prstGeom prst="rect">
                <a:avLst/>
              </a:prstGeom>
              <a:noFill/>
            </p:spPr>
            <p:txBody>
              <a:bodyPr wrap="square" rtlCol="0">
                <a:spAutoFit/>
              </a:bodyPr>
              <a:lstStyle/>
              <a:p>
                <a:pPr algn="ctr"/>
                <a:r>
                  <a:rPr lang="en-GB" sz="1400" b="1" dirty="0"/>
                  <a:t>10</a:t>
                </a:r>
              </a:p>
            </p:txBody>
          </p:sp>
        </p:grpSp>
      </p:grpSp>
      <p:grpSp>
        <p:nvGrpSpPr>
          <p:cNvPr id="184" name="Group 183"/>
          <p:cNvGrpSpPr/>
          <p:nvPr/>
        </p:nvGrpSpPr>
        <p:grpSpPr>
          <a:xfrm>
            <a:off x="-133283" y="1528366"/>
            <a:ext cx="5248677" cy="792854"/>
            <a:chOff x="-694295" y="1741118"/>
            <a:chExt cx="5248677" cy="792854"/>
          </a:xfrm>
        </p:grpSpPr>
        <p:sp>
          <p:nvSpPr>
            <p:cNvPr id="185" name="Pentagon 184"/>
            <p:cNvSpPr/>
            <p:nvPr/>
          </p:nvSpPr>
          <p:spPr>
            <a:xfrm>
              <a:off x="-694295" y="1741118"/>
              <a:ext cx="5248677" cy="792854"/>
            </a:xfrm>
            <a:prstGeom prst="homePlate">
              <a:avLst>
                <a:gd name="adj" fmla="val 18367"/>
              </a:avLst>
            </a:prstGeom>
            <a:solidFill>
              <a:srgbClr val="699327"/>
            </a:solidFill>
            <a:ln>
              <a:noFill/>
            </a:ln>
            <a:effectLst>
              <a:outerShdw blurRad="254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p:cNvSpPr/>
            <p:nvPr/>
          </p:nvSpPr>
          <p:spPr>
            <a:xfrm>
              <a:off x="728501" y="1804584"/>
              <a:ext cx="3662432" cy="646331"/>
            </a:xfrm>
            <a:prstGeom prst="rect">
              <a:avLst/>
            </a:prstGeom>
          </p:spPr>
          <p:txBody>
            <a:bodyPr wrap="square">
              <a:spAutoFit/>
            </a:bodyPr>
            <a:lstStyle/>
            <a:p>
              <a:pPr>
                <a:spcAft>
                  <a:spcPts val="600"/>
                </a:spcAft>
              </a:pPr>
              <a:r>
                <a:rPr lang="en-GB" dirty="0">
                  <a:solidFill>
                    <a:schemeClr val="bg1"/>
                  </a:solidFill>
                  <a:latin typeface="Twinkl" pitchFamily="2" charset="0"/>
                </a:rPr>
                <a:t>There are lots of possible answers. Here is one example:</a:t>
              </a:r>
            </a:p>
          </p:txBody>
        </p:sp>
      </p:grpSp>
    </p:spTree>
    <p:extLst>
      <p:ext uri="{BB962C8B-B14F-4D97-AF65-F5344CB8AC3E}">
        <p14:creationId xmlns:p14="http://schemas.microsoft.com/office/powerpoint/2010/main" val="225950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4.44444E-6 1.11022E-16 L -0.27917 -0.02315 " pathEditMode="relative" rAng="0" ptsTypes="AA">
                                      <p:cBhvr>
                                        <p:cTn id="12" dur="2000" fill="hold"/>
                                        <p:tgtEl>
                                          <p:spTgt spid="142"/>
                                        </p:tgtEl>
                                        <p:attrNameLst>
                                          <p:attrName>ppt_x</p:attrName>
                                          <p:attrName>ppt_y</p:attrName>
                                        </p:attrNameLst>
                                      </p:cBhvr>
                                      <p:rCtr x="-13958" y="-1157"/>
                                    </p:animMotion>
                                  </p:childTnLst>
                                </p:cTn>
                              </p:par>
                              <p:par>
                                <p:cTn id="13" presetID="42" presetClass="path" presetSubtype="0" accel="50000" decel="50000" fill="hold" nodeType="withEffect">
                                  <p:stCondLst>
                                    <p:cond delay="0"/>
                                  </p:stCondLst>
                                  <p:childTnLst>
                                    <p:animMotion origin="layout" path="M -4.16667E-6 1.11022E-16 L -0.25572 -0.025 " pathEditMode="relative" rAng="0" ptsTypes="AA">
                                      <p:cBhvr>
                                        <p:cTn id="14" dur="2000" fill="hold"/>
                                        <p:tgtEl>
                                          <p:spTgt spid="148"/>
                                        </p:tgtEl>
                                        <p:attrNameLst>
                                          <p:attrName>ppt_x</p:attrName>
                                          <p:attrName>ppt_y</p:attrName>
                                        </p:attrNameLst>
                                      </p:cBhvr>
                                      <p:rCtr x="-12795" y="-1250"/>
                                    </p:animMotion>
                                  </p:childTnLst>
                                </p:cTn>
                              </p:par>
                              <p:par>
                                <p:cTn id="15" presetID="42" presetClass="path" presetSubtype="0" accel="50000" decel="50000" fill="hold" nodeType="withEffect">
                                  <p:stCondLst>
                                    <p:cond delay="0"/>
                                  </p:stCondLst>
                                  <p:childTnLst>
                                    <p:animMotion origin="layout" path="M -4.16667E-6 7.40741E-7 L -0.25138 -0.12014 " pathEditMode="relative" rAng="0" ptsTypes="AA">
                                      <p:cBhvr>
                                        <p:cTn id="16" dur="2000" fill="hold"/>
                                        <p:tgtEl>
                                          <p:spTgt spid="166"/>
                                        </p:tgtEl>
                                        <p:attrNameLst>
                                          <p:attrName>ppt_x</p:attrName>
                                          <p:attrName>ppt_y</p:attrName>
                                        </p:attrNameLst>
                                      </p:cBhvr>
                                      <p:rCtr x="-12569" y="-6019"/>
                                    </p:animMotion>
                                  </p:childTnLst>
                                </p:cTn>
                              </p:par>
                              <p:par>
                                <p:cTn id="17" presetID="42" presetClass="path" presetSubtype="0" accel="50000" decel="50000" fill="hold" nodeType="withEffect">
                                  <p:stCondLst>
                                    <p:cond delay="0"/>
                                  </p:stCondLst>
                                  <p:childTnLst>
                                    <p:animMotion origin="layout" path="M 4.44444E-6 7.40741E-7 L -0.49931 0.00417 " pathEditMode="relative" rAng="0" ptsTypes="AA">
                                      <p:cBhvr>
                                        <p:cTn id="18" dur="2000" fill="hold"/>
                                        <p:tgtEl>
                                          <p:spTgt spid="154"/>
                                        </p:tgtEl>
                                        <p:attrNameLst>
                                          <p:attrName>ppt_x</p:attrName>
                                          <p:attrName>ppt_y</p:attrName>
                                        </p:attrNameLst>
                                      </p:cBhvr>
                                      <p:rCtr x="-24965" y="208"/>
                                    </p:animMotion>
                                  </p:childTnLst>
                                </p:cTn>
                              </p:par>
                              <p:par>
                                <p:cTn id="19" presetID="10" presetClass="exit" presetSubtype="0" fill="hold" grpId="0" nodeType="withEffect">
                                  <p:stCondLst>
                                    <p:cond delay="1500"/>
                                  </p:stCondLst>
                                  <p:childTnLst>
                                    <p:animEffect transition="out" filter="fade">
                                      <p:cBhvr>
                                        <p:cTn id="20" dur="500"/>
                                        <p:tgtEl>
                                          <p:spTgt spid="181"/>
                                        </p:tgtEl>
                                      </p:cBhvr>
                                    </p:animEffect>
                                    <p:set>
                                      <p:cBhvr>
                                        <p:cTn id="21" dur="1" fill="hold">
                                          <p:stCondLst>
                                            <p:cond delay="499"/>
                                          </p:stCondLst>
                                        </p:cTn>
                                        <p:tgtEl>
                                          <p:spTgt spid="181"/>
                                        </p:tgtEl>
                                        <p:attrNameLst>
                                          <p:attrName>style.visibility</p:attrName>
                                        </p:attrNameLst>
                                      </p:cBhvr>
                                      <p:to>
                                        <p:strVal val="hidden"/>
                                      </p:to>
                                    </p:set>
                                  </p:childTnLst>
                                </p:cTn>
                              </p:par>
                              <p:par>
                                <p:cTn id="22" presetID="10" presetClass="exit" presetSubtype="0" fill="hold" grpId="0" nodeType="withEffect">
                                  <p:stCondLst>
                                    <p:cond delay="1500"/>
                                  </p:stCondLst>
                                  <p:childTnLst>
                                    <p:animEffect transition="out" filter="fade">
                                      <p:cBhvr>
                                        <p:cTn id="23" dur="500"/>
                                        <p:tgtEl>
                                          <p:spTgt spid="180"/>
                                        </p:tgtEl>
                                      </p:cBhvr>
                                    </p:animEffect>
                                    <p:set>
                                      <p:cBhvr>
                                        <p:cTn id="24" dur="1" fill="hold">
                                          <p:stCondLst>
                                            <p:cond delay="499"/>
                                          </p:stCondLst>
                                        </p:cTn>
                                        <p:tgtEl>
                                          <p:spTgt spid="180"/>
                                        </p:tgtEl>
                                        <p:attrNameLst>
                                          <p:attrName>style.visibility</p:attrName>
                                        </p:attrNameLst>
                                      </p:cBhvr>
                                      <p:to>
                                        <p:strVal val="hidden"/>
                                      </p:to>
                                    </p:set>
                                  </p:childTnLst>
                                </p:cTn>
                              </p:par>
                              <p:par>
                                <p:cTn id="25" presetID="10" presetClass="exit" presetSubtype="0" fill="hold" grpId="0" nodeType="withEffect">
                                  <p:stCondLst>
                                    <p:cond delay="1500"/>
                                  </p:stCondLst>
                                  <p:childTnLst>
                                    <p:animEffect transition="out" filter="fade">
                                      <p:cBhvr>
                                        <p:cTn id="26" dur="500"/>
                                        <p:tgtEl>
                                          <p:spTgt spid="182"/>
                                        </p:tgtEl>
                                      </p:cBhvr>
                                    </p:animEffect>
                                    <p:set>
                                      <p:cBhvr>
                                        <p:cTn id="27" dur="1" fill="hold">
                                          <p:stCondLst>
                                            <p:cond delay="499"/>
                                          </p:stCondLst>
                                        </p:cTn>
                                        <p:tgtEl>
                                          <p:spTgt spid="182"/>
                                        </p:tgtEl>
                                        <p:attrNameLst>
                                          <p:attrName>style.visibility</p:attrName>
                                        </p:attrNameLst>
                                      </p:cBhvr>
                                      <p:to>
                                        <p:strVal val="hidden"/>
                                      </p:to>
                                    </p:set>
                                  </p:childTnLst>
                                </p:cTn>
                              </p:par>
                              <p:par>
                                <p:cTn id="28" presetID="10" presetClass="exit" presetSubtype="0" fill="hold" grpId="0" nodeType="withEffect">
                                  <p:stCondLst>
                                    <p:cond delay="1500"/>
                                  </p:stCondLst>
                                  <p:childTnLst>
                                    <p:animEffect transition="out" filter="fade">
                                      <p:cBhvr>
                                        <p:cTn id="29" dur="500"/>
                                        <p:tgtEl>
                                          <p:spTgt spid="183"/>
                                        </p:tgtEl>
                                      </p:cBhvr>
                                    </p:animEffect>
                                    <p:set>
                                      <p:cBhvr>
                                        <p:cTn id="30" dur="1" fill="hold">
                                          <p:stCondLst>
                                            <p:cond delay="499"/>
                                          </p:stCondLst>
                                        </p:cTn>
                                        <p:tgtEl>
                                          <p:spTgt spid="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2" grpId="0" animBg="1"/>
      <p:bldP spid="1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674"/>
            <a:ext cx="2722090" cy="384888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662" b="29642"/>
          <a:stretch/>
        </p:blipFill>
        <p:spPr>
          <a:xfrm rot="1560000">
            <a:off x="2687687" y="2956011"/>
            <a:ext cx="766368" cy="1545258"/>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20282"/>
          <a:stretch/>
        </p:blipFill>
        <p:spPr>
          <a:xfrm rot="1672852">
            <a:off x="974563" y="2293048"/>
            <a:ext cx="1552125" cy="1749499"/>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674"/>
            <a:ext cx="2722090" cy="384888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674"/>
            <a:ext cx="2722090" cy="3848888"/>
          </a:xfrm>
          <a:prstGeom prst="rect">
            <a:avLst/>
          </a:prstGeom>
          <a:effectLst>
            <a:outerShdw blurRad="63500" sx="102000" sy="102000" algn="ctr" rotWithShape="0">
              <a:prstClr val="black">
                <a:alpha val="20000"/>
              </a:prstClr>
            </a:outerShdw>
          </a:effectLst>
        </p:spPr>
      </p:pic>
      <p:sp>
        <p:nvSpPr>
          <p:cNvPr id="17" name="Rectangle 16"/>
          <p:cNvSpPr/>
          <p:nvPr/>
        </p:nvSpPr>
        <p:spPr>
          <a:xfrm>
            <a:off x="447429" y="670659"/>
            <a:ext cx="1458367"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Hundredths</a:t>
            </a:r>
          </a:p>
        </p:txBody>
      </p:sp>
      <p:sp>
        <p:nvSpPr>
          <p:cNvPr id="2" name="Rectangle 1"/>
          <p:cNvSpPr/>
          <p:nvPr/>
        </p:nvSpPr>
        <p:spPr>
          <a:xfrm>
            <a:off x="539750" y="3271706"/>
            <a:ext cx="215899" cy="54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127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otx" id="{F85161A8-C811-4C2C-8C82-1FD236338727}" vid="{D0108FDD-D510-4CB9-BFB5-C4058926E7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313</TotalTime>
  <Words>449</Words>
  <Application>Microsoft Office PowerPoint</Application>
  <PresentationFormat>On-screen Show (4:3)</PresentationFormat>
  <Paragraphs>209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Calibri</vt:lpstr>
      <vt:lpstr>Tuffy</vt:lpstr>
      <vt:lpstr>Arial</vt:lpstr>
      <vt:lpstr>Twinkl</vt:lpstr>
      <vt:lpstr>Wingdings</vt:lpstr>
      <vt:lpstr>Tuffy-TTF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Staff</cp:lastModifiedBy>
  <cp:revision>24</cp:revision>
  <dcterms:created xsi:type="dcterms:W3CDTF">2020-02-26T12:43:10Z</dcterms:created>
  <dcterms:modified xsi:type="dcterms:W3CDTF">2020-04-24T12:01:06Z</dcterms:modified>
</cp:coreProperties>
</file>