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4" d="100"/>
          <a:sy n="54" d="100"/>
        </p:scale>
        <p:origin x="90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5D12D-1E1F-4339-9281-0C4E0BF324D1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1E2D-5509-488B-A8B6-95B5F6DEC7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5771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5D12D-1E1F-4339-9281-0C4E0BF324D1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1E2D-5509-488B-A8B6-95B5F6DEC7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3582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5D12D-1E1F-4339-9281-0C4E0BF324D1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1E2D-5509-488B-A8B6-95B5F6DEC7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7998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5D12D-1E1F-4339-9281-0C4E0BF324D1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1E2D-5509-488B-A8B6-95B5F6DEC7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4660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5D12D-1E1F-4339-9281-0C4E0BF324D1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1E2D-5509-488B-A8B6-95B5F6DEC7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755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5D12D-1E1F-4339-9281-0C4E0BF324D1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1E2D-5509-488B-A8B6-95B5F6DEC7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2615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5D12D-1E1F-4339-9281-0C4E0BF324D1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1E2D-5509-488B-A8B6-95B5F6DEC7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9839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5D12D-1E1F-4339-9281-0C4E0BF324D1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1E2D-5509-488B-A8B6-95B5F6DEC7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5533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5D12D-1E1F-4339-9281-0C4E0BF324D1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1E2D-5509-488B-A8B6-95B5F6DEC7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3688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5D12D-1E1F-4339-9281-0C4E0BF324D1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1E2D-5509-488B-A8B6-95B5F6DEC7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0904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5D12D-1E1F-4339-9281-0C4E0BF324D1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1E2D-5509-488B-A8B6-95B5F6DEC7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096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5D12D-1E1F-4339-9281-0C4E0BF324D1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91E2D-5509-488B-A8B6-95B5F6DEC7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6678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24222" y="1941341"/>
            <a:ext cx="772316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b="1" dirty="0" smtClean="0">
                <a:solidFill>
                  <a:srgbClr val="FFC000"/>
                </a:solidFill>
                <a:latin typeface="Twinkl" pitchFamily="2" charset="0"/>
              </a:rPr>
              <a:t>Hundredths as Decimals</a:t>
            </a:r>
            <a:endParaRPr lang="en-GB" sz="2800" b="1" dirty="0">
              <a:solidFill>
                <a:srgbClr val="FFC000"/>
              </a:solidFill>
              <a:latin typeface="Twinkl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16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2031" y="323557"/>
            <a:ext cx="11437034" cy="6105378"/>
          </a:xfrm>
          <a:prstGeom prst="rect">
            <a:avLst/>
          </a:prstGeom>
          <a:solidFill>
            <a:schemeClr val="bg1"/>
          </a:solidFill>
          <a:ln w="635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8" name="Picture 4" descr="Hundred square clip art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4" t="13778" r="3827" b="14035"/>
          <a:stretch/>
        </p:blipFill>
        <p:spPr bwMode="auto">
          <a:xfrm>
            <a:off x="875210" y="1560839"/>
            <a:ext cx="4480561" cy="4539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45029" y="600891"/>
            <a:ext cx="3931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Here’s a hundred square…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5808950" y="1560839"/>
            <a:ext cx="3931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What fraction is coloured in? 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977704" y="1673380"/>
            <a:ext cx="2539219" cy="4277254"/>
          </a:xfrm>
          <a:prstGeom prst="rect">
            <a:avLst/>
          </a:prstGeom>
          <a:solidFill>
            <a:schemeClr val="accent1">
              <a:alpha val="7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3538276" y="1673380"/>
            <a:ext cx="410473" cy="1337106"/>
          </a:xfrm>
          <a:prstGeom prst="rect">
            <a:avLst/>
          </a:prstGeom>
          <a:solidFill>
            <a:schemeClr val="accent1">
              <a:alpha val="7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5808950" y="2799471"/>
            <a:ext cx="4933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/>
          <p:cNvGrpSpPr/>
          <p:nvPr/>
        </p:nvGrpSpPr>
        <p:grpSpPr>
          <a:xfrm>
            <a:off x="5808949" y="2455358"/>
            <a:ext cx="634053" cy="1285019"/>
            <a:chOff x="5808949" y="2455358"/>
            <a:chExt cx="634053" cy="1285019"/>
          </a:xfrm>
        </p:grpSpPr>
        <p:sp>
          <p:nvSpPr>
            <p:cNvPr id="12" name="TextBox 11"/>
            <p:cNvSpPr txBox="1"/>
            <p:nvPr/>
          </p:nvSpPr>
          <p:spPr>
            <a:xfrm>
              <a:off x="5808950" y="2455358"/>
              <a:ext cx="49337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63</a:t>
              </a:r>
            </a:p>
            <a:p>
              <a:endParaRPr lang="en-GB" dirty="0"/>
            </a:p>
            <a:p>
              <a:endParaRPr lang="en-GB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808949" y="2817047"/>
              <a:ext cx="63405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100</a:t>
              </a:r>
            </a:p>
            <a:p>
              <a:endParaRPr lang="en-GB" dirty="0"/>
            </a:p>
            <a:p>
              <a:endParaRPr lang="en-GB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7540283" y="2602523"/>
            <a:ext cx="23071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63 hundredths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0234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2031" y="323557"/>
            <a:ext cx="11437034" cy="6105378"/>
          </a:xfrm>
          <a:prstGeom prst="rect">
            <a:avLst/>
          </a:prstGeom>
          <a:solidFill>
            <a:schemeClr val="bg1"/>
          </a:solidFill>
          <a:ln w="635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8" name="Picture 4" descr="Hundred square clip art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4" t="13778" r="3827" b="14035"/>
          <a:stretch/>
        </p:blipFill>
        <p:spPr bwMode="auto">
          <a:xfrm>
            <a:off x="875210" y="1560839"/>
            <a:ext cx="4480561" cy="4539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45029" y="600891"/>
            <a:ext cx="3931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Here’s another hundred square…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5808950" y="1560839"/>
            <a:ext cx="3931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What fraction is coloured in? 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977704" y="1673380"/>
            <a:ext cx="1322615" cy="4277254"/>
          </a:xfrm>
          <a:prstGeom prst="rect">
            <a:avLst/>
          </a:prstGeom>
          <a:solidFill>
            <a:schemeClr val="accent1">
              <a:alpha val="7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2300319" y="1673380"/>
            <a:ext cx="347052" cy="3848879"/>
          </a:xfrm>
          <a:prstGeom prst="rect">
            <a:avLst/>
          </a:prstGeom>
          <a:solidFill>
            <a:schemeClr val="accent1">
              <a:alpha val="7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5808950" y="2799471"/>
            <a:ext cx="4933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/>
          <p:cNvGrpSpPr/>
          <p:nvPr/>
        </p:nvGrpSpPr>
        <p:grpSpPr>
          <a:xfrm>
            <a:off x="5808949" y="2455358"/>
            <a:ext cx="634053" cy="1285019"/>
            <a:chOff x="5808949" y="2455358"/>
            <a:chExt cx="634053" cy="1285019"/>
          </a:xfrm>
        </p:grpSpPr>
        <p:sp>
          <p:nvSpPr>
            <p:cNvPr id="12" name="TextBox 11"/>
            <p:cNvSpPr txBox="1"/>
            <p:nvPr/>
          </p:nvSpPr>
          <p:spPr>
            <a:xfrm>
              <a:off x="5808950" y="2455358"/>
              <a:ext cx="49337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39</a:t>
              </a:r>
            </a:p>
            <a:p>
              <a:endParaRPr lang="en-GB" dirty="0"/>
            </a:p>
            <a:p>
              <a:endParaRPr lang="en-GB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808949" y="2817047"/>
              <a:ext cx="63405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100</a:t>
              </a:r>
            </a:p>
            <a:p>
              <a:endParaRPr lang="en-GB" dirty="0"/>
            </a:p>
            <a:p>
              <a:endParaRPr lang="en-GB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7540283" y="2602523"/>
            <a:ext cx="23071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39 hundredths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9909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2031" y="323557"/>
            <a:ext cx="11437034" cy="6105378"/>
          </a:xfrm>
          <a:prstGeom prst="rect">
            <a:avLst/>
          </a:prstGeom>
          <a:solidFill>
            <a:schemeClr val="bg1"/>
          </a:solidFill>
          <a:ln w="635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8" name="Picture 4" descr="Hundred square clip art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4" t="13778" r="3827" b="14035"/>
          <a:stretch/>
        </p:blipFill>
        <p:spPr bwMode="auto">
          <a:xfrm>
            <a:off x="875210" y="1560839"/>
            <a:ext cx="4480561" cy="4539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45029" y="600891"/>
            <a:ext cx="3931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Here’s another hundred square…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5808950" y="1560839"/>
            <a:ext cx="3931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What fraction is coloured in? 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977704" y="1673380"/>
            <a:ext cx="1711708" cy="4277254"/>
          </a:xfrm>
          <a:prstGeom prst="rect">
            <a:avLst/>
          </a:prstGeom>
          <a:solidFill>
            <a:schemeClr val="accent1">
              <a:alpha val="7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2689412" y="1673381"/>
            <a:ext cx="453178" cy="3024126"/>
          </a:xfrm>
          <a:prstGeom prst="rect">
            <a:avLst/>
          </a:prstGeom>
          <a:solidFill>
            <a:schemeClr val="accent1">
              <a:alpha val="7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5808950" y="2799471"/>
            <a:ext cx="4933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/>
          <p:cNvGrpSpPr/>
          <p:nvPr/>
        </p:nvGrpSpPr>
        <p:grpSpPr>
          <a:xfrm>
            <a:off x="5808949" y="2455358"/>
            <a:ext cx="634053" cy="1285019"/>
            <a:chOff x="5808949" y="2455358"/>
            <a:chExt cx="634053" cy="1285019"/>
          </a:xfrm>
        </p:grpSpPr>
        <p:sp>
          <p:nvSpPr>
            <p:cNvPr id="12" name="TextBox 11"/>
            <p:cNvSpPr txBox="1"/>
            <p:nvPr/>
          </p:nvSpPr>
          <p:spPr>
            <a:xfrm>
              <a:off x="5808950" y="2455358"/>
              <a:ext cx="49337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47</a:t>
              </a:r>
            </a:p>
            <a:p>
              <a:endParaRPr lang="en-GB" dirty="0"/>
            </a:p>
            <a:p>
              <a:endParaRPr lang="en-GB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808949" y="2817047"/>
              <a:ext cx="63405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100</a:t>
              </a:r>
            </a:p>
            <a:p>
              <a:endParaRPr lang="en-GB" dirty="0"/>
            </a:p>
            <a:p>
              <a:endParaRPr lang="en-GB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7540283" y="2602523"/>
            <a:ext cx="23071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47 hundredths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6750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4102" y="323557"/>
            <a:ext cx="11437034" cy="6105378"/>
          </a:xfrm>
          <a:prstGeom prst="rect">
            <a:avLst/>
          </a:prstGeom>
          <a:solidFill>
            <a:schemeClr val="bg1"/>
          </a:solidFill>
          <a:ln w="635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8" name="Picture 4" descr="Hundred square clip art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4" t="13778" r="3827" b="14035"/>
          <a:stretch/>
        </p:blipFill>
        <p:spPr bwMode="auto">
          <a:xfrm>
            <a:off x="875210" y="1560839"/>
            <a:ext cx="4480561" cy="4539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Straight Connector 12"/>
          <p:cNvCxnSpPr/>
          <p:nvPr/>
        </p:nvCxnSpPr>
        <p:spPr>
          <a:xfrm>
            <a:off x="8537078" y="2101277"/>
            <a:ext cx="4933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/>
          <p:cNvGrpSpPr/>
          <p:nvPr/>
        </p:nvGrpSpPr>
        <p:grpSpPr>
          <a:xfrm>
            <a:off x="8466740" y="1739588"/>
            <a:ext cx="634053" cy="1285019"/>
            <a:chOff x="5808949" y="2455358"/>
            <a:chExt cx="634053" cy="1285019"/>
          </a:xfrm>
        </p:grpSpPr>
        <p:sp>
          <p:nvSpPr>
            <p:cNvPr id="12" name="TextBox 11"/>
            <p:cNvSpPr txBox="1"/>
            <p:nvPr/>
          </p:nvSpPr>
          <p:spPr>
            <a:xfrm>
              <a:off x="5808950" y="2455358"/>
              <a:ext cx="49337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1</a:t>
              </a:r>
            </a:p>
            <a:p>
              <a:endParaRPr lang="en-GB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808949" y="2817047"/>
              <a:ext cx="63405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100</a:t>
              </a:r>
            </a:p>
            <a:p>
              <a:endParaRPr lang="en-GB" dirty="0"/>
            </a:p>
            <a:p>
              <a:endParaRPr lang="en-GB" dirty="0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5862918" y="842682"/>
            <a:ext cx="56477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So, in a hundred square, there are 100 pieces. This means that each square is worth…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7952974" y="2998183"/>
            <a:ext cx="1661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One hundredth</a:t>
            </a:r>
            <a:endParaRPr lang="en-GB" dirty="0"/>
          </a:p>
        </p:txBody>
      </p:sp>
      <p:sp>
        <p:nvSpPr>
          <p:cNvPr id="18" name="Rectangle 17"/>
          <p:cNvSpPr/>
          <p:nvPr/>
        </p:nvSpPr>
        <p:spPr>
          <a:xfrm>
            <a:off x="1004047" y="1670971"/>
            <a:ext cx="412377" cy="430306"/>
          </a:xfrm>
          <a:prstGeom prst="rect">
            <a:avLst/>
          </a:prstGeom>
          <a:solidFill>
            <a:schemeClr val="accent1">
              <a:alpha val="7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3396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4102" y="323557"/>
            <a:ext cx="11437034" cy="6105378"/>
          </a:xfrm>
          <a:prstGeom prst="rect">
            <a:avLst/>
          </a:prstGeom>
          <a:solidFill>
            <a:schemeClr val="bg1"/>
          </a:solidFill>
          <a:ln w="635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8" name="Picture 4" descr="Hundred square clip art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4" t="13778" r="3827" b="14035"/>
          <a:stretch/>
        </p:blipFill>
        <p:spPr bwMode="auto">
          <a:xfrm>
            <a:off x="875210" y="1560839"/>
            <a:ext cx="4480561" cy="4539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Straight Connector 12"/>
          <p:cNvCxnSpPr/>
          <p:nvPr/>
        </p:nvCxnSpPr>
        <p:spPr>
          <a:xfrm>
            <a:off x="5910744" y="1560839"/>
            <a:ext cx="4933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/>
          <p:cNvGrpSpPr/>
          <p:nvPr/>
        </p:nvGrpSpPr>
        <p:grpSpPr>
          <a:xfrm>
            <a:off x="5991618" y="1185274"/>
            <a:ext cx="634053" cy="1285019"/>
            <a:chOff x="5808949" y="2455358"/>
            <a:chExt cx="634053" cy="1285019"/>
          </a:xfrm>
        </p:grpSpPr>
        <p:sp>
          <p:nvSpPr>
            <p:cNvPr id="12" name="TextBox 11"/>
            <p:cNvSpPr txBox="1"/>
            <p:nvPr/>
          </p:nvSpPr>
          <p:spPr>
            <a:xfrm>
              <a:off x="5808950" y="2455358"/>
              <a:ext cx="49337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1</a:t>
              </a:r>
            </a:p>
            <a:p>
              <a:endParaRPr lang="en-GB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808949" y="2817047"/>
              <a:ext cx="63405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100</a:t>
              </a:r>
            </a:p>
            <a:p>
              <a:endParaRPr lang="en-GB" dirty="0"/>
            </a:p>
            <a:p>
              <a:endParaRPr lang="en-GB" dirty="0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5862918" y="842682"/>
            <a:ext cx="5647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Now I want to write this fraction as a decimal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6847222" y="1336090"/>
            <a:ext cx="1661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One hundredth</a:t>
            </a:r>
            <a:endParaRPr lang="en-GB" dirty="0"/>
          </a:p>
        </p:txBody>
      </p:sp>
      <p:sp>
        <p:nvSpPr>
          <p:cNvPr id="18" name="Rectangle 17"/>
          <p:cNvSpPr/>
          <p:nvPr/>
        </p:nvSpPr>
        <p:spPr>
          <a:xfrm>
            <a:off x="1004047" y="1670971"/>
            <a:ext cx="412377" cy="430306"/>
          </a:xfrm>
          <a:prstGeom prst="rect">
            <a:avLst/>
          </a:prstGeom>
          <a:solidFill>
            <a:schemeClr val="accent1">
              <a:alpha val="7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7921487"/>
              </p:ext>
            </p:extLst>
          </p:nvPr>
        </p:nvGraphicFramePr>
        <p:xfrm>
          <a:off x="6122619" y="3670079"/>
          <a:ext cx="4589931" cy="15590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9977">
                  <a:extLst>
                    <a:ext uri="{9D8B030D-6E8A-4147-A177-3AD203B41FA5}">
                      <a16:colId xmlns:a16="http://schemas.microsoft.com/office/drawing/2014/main" val="4174749862"/>
                    </a:ext>
                  </a:extLst>
                </a:gridCol>
                <a:gridCol w="1529977">
                  <a:extLst>
                    <a:ext uri="{9D8B030D-6E8A-4147-A177-3AD203B41FA5}">
                      <a16:colId xmlns:a16="http://schemas.microsoft.com/office/drawing/2014/main" val="1312288086"/>
                    </a:ext>
                  </a:extLst>
                </a:gridCol>
                <a:gridCol w="1529977">
                  <a:extLst>
                    <a:ext uri="{9D8B030D-6E8A-4147-A177-3AD203B41FA5}">
                      <a16:colId xmlns:a16="http://schemas.microsoft.com/office/drawing/2014/main" val="484724691"/>
                    </a:ext>
                  </a:extLst>
                </a:gridCol>
              </a:tblGrid>
              <a:tr h="417827">
                <a:tc>
                  <a:txBody>
                    <a:bodyPr/>
                    <a:lstStyle/>
                    <a:p>
                      <a:r>
                        <a:rPr lang="en-GB" dirty="0" smtClean="0"/>
                        <a:t>1s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10ths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100ths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302511"/>
                  </a:ext>
                </a:extLst>
              </a:tr>
              <a:tr h="114124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4128401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5885073" y="2878515"/>
            <a:ext cx="5647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Here’s a place value grid. </a:t>
            </a:r>
            <a:endParaRPr lang="en-GB" dirty="0"/>
          </a:p>
        </p:txBody>
      </p:sp>
      <p:sp>
        <p:nvSpPr>
          <p:cNvPr id="5" name="Oval 4"/>
          <p:cNvSpPr/>
          <p:nvPr/>
        </p:nvSpPr>
        <p:spPr>
          <a:xfrm>
            <a:off x="7588367" y="4914348"/>
            <a:ext cx="179294" cy="1528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9574306" y="4297783"/>
            <a:ext cx="9681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/>
              <a:t>1</a:t>
            </a:r>
            <a:endParaRPr lang="en-GB" sz="4400" dirty="0"/>
          </a:p>
        </p:txBody>
      </p:sp>
      <p:sp>
        <p:nvSpPr>
          <p:cNvPr id="19" name="TextBox 18"/>
          <p:cNvSpPr txBox="1"/>
          <p:nvPr/>
        </p:nvSpPr>
        <p:spPr>
          <a:xfrm>
            <a:off x="8202706" y="4297782"/>
            <a:ext cx="9681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/>
              <a:t>0</a:t>
            </a:r>
            <a:endParaRPr lang="en-GB" sz="4400" dirty="0"/>
          </a:p>
        </p:txBody>
      </p:sp>
      <p:sp>
        <p:nvSpPr>
          <p:cNvPr id="20" name="TextBox 19"/>
          <p:cNvSpPr txBox="1"/>
          <p:nvPr/>
        </p:nvSpPr>
        <p:spPr>
          <a:xfrm>
            <a:off x="6620179" y="4342087"/>
            <a:ext cx="9681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/>
              <a:t>0</a:t>
            </a:r>
            <a:endParaRPr lang="en-GB" sz="4400" dirty="0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9825318" y="2674599"/>
            <a:ext cx="233082" cy="166748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8674537" y="1890240"/>
            <a:ext cx="56477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This is the hundredths place so </a:t>
            </a:r>
          </a:p>
          <a:p>
            <a:r>
              <a:rPr lang="en-GB" dirty="0" smtClean="0"/>
              <a:t>since I’m writing one hundredth </a:t>
            </a:r>
          </a:p>
          <a:p>
            <a:r>
              <a:rPr lang="en-GB" dirty="0" smtClean="0"/>
              <a:t>I just put a one in here </a:t>
            </a:r>
            <a:r>
              <a:rPr lang="en-GB" dirty="0" smtClean="0">
                <a:sym typeface="Wingdings" panose="05000000000000000000" pitchFamily="2" charset="2"/>
              </a:rPr>
              <a:t> 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5991618" y="5363284"/>
            <a:ext cx="56477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But I can’t leave these spaces empty otherwise my number would just look like 1. I have to fill them with zeros.  </a:t>
            </a:r>
            <a:endParaRPr lang="en-GB" dirty="0"/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6733102" y="4990787"/>
            <a:ext cx="67801" cy="372497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8321314" y="4990787"/>
            <a:ext cx="67801" cy="372497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0476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9" grpId="0"/>
      <p:bldP spid="20" grpId="0"/>
      <p:bldP spid="21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4102" y="323557"/>
            <a:ext cx="11437034" cy="6105378"/>
          </a:xfrm>
          <a:prstGeom prst="rect">
            <a:avLst/>
          </a:prstGeom>
          <a:solidFill>
            <a:schemeClr val="bg1"/>
          </a:solidFill>
          <a:ln w="635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896471" y="860612"/>
            <a:ext cx="66697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So, one hundredth as a decimal is 0.01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What would 2 hundredths be as a decimal?  </a:t>
            </a:r>
            <a:endParaRPr lang="en-GB" dirty="0"/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1327328"/>
              </p:ext>
            </p:extLst>
          </p:nvPr>
        </p:nvGraphicFramePr>
        <p:xfrm>
          <a:off x="896471" y="2397091"/>
          <a:ext cx="4589931" cy="15590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9977">
                  <a:extLst>
                    <a:ext uri="{9D8B030D-6E8A-4147-A177-3AD203B41FA5}">
                      <a16:colId xmlns:a16="http://schemas.microsoft.com/office/drawing/2014/main" val="4174749862"/>
                    </a:ext>
                  </a:extLst>
                </a:gridCol>
                <a:gridCol w="1529977">
                  <a:extLst>
                    <a:ext uri="{9D8B030D-6E8A-4147-A177-3AD203B41FA5}">
                      <a16:colId xmlns:a16="http://schemas.microsoft.com/office/drawing/2014/main" val="1312288086"/>
                    </a:ext>
                  </a:extLst>
                </a:gridCol>
                <a:gridCol w="1529977">
                  <a:extLst>
                    <a:ext uri="{9D8B030D-6E8A-4147-A177-3AD203B41FA5}">
                      <a16:colId xmlns:a16="http://schemas.microsoft.com/office/drawing/2014/main" val="484724691"/>
                    </a:ext>
                  </a:extLst>
                </a:gridCol>
              </a:tblGrid>
              <a:tr h="417827">
                <a:tc>
                  <a:txBody>
                    <a:bodyPr/>
                    <a:lstStyle/>
                    <a:p>
                      <a:r>
                        <a:rPr lang="en-GB" dirty="0" smtClean="0"/>
                        <a:t>1s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10ths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100ths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302511"/>
                  </a:ext>
                </a:extLst>
              </a:tr>
              <a:tr h="114124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412840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231341" y="2850776"/>
            <a:ext cx="11295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/>
              <a:t>2</a:t>
            </a:r>
            <a:endParaRPr lang="en-GB" sz="4800" dirty="0"/>
          </a:p>
        </p:txBody>
      </p:sp>
      <p:sp>
        <p:nvSpPr>
          <p:cNvPr id="20" name="TextBox 19"/>
          <p:cNvSpPr txBox="1"/>
          <p:nvPr/>
        </p:nvSpPr>
        <p:spPr>
          <a:xfrm>
            <a:off x="2855603" y="2939847"/>
            <a:ext cx="11295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/>
              <a:t>0</a:t>
            </a:r>
            <a:endParaRPr lang="en-GB" sz="4800" dirty="0"/>
          </a:p>
        </p:txBody>
      </p:sp>
      <p:sp>
        <p:nvSpPr>
          <p:cNvPr id="21" name="TextBox 20"/>
          <p:cNvSpPr txBox="1"/>
          <p:nvPr/>
        </p:nvSpPr>
        <p:spPr>
          <a:xfrm>
            <a:off x="1311261" y="2939846"/>
            <a:ext cx="11295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0</a:t>
            </a:r>
            <a:endParaRPr lang="en-GB" sz="4800" dirty="0"/>
          </a:p>
        </p:txBody>
      </p:sp>
      <p:sp>
        <p:nvSpPr>
          <p:cNvPr id="7" name="Oval 6"/>
          <p:cNvSpPr/>
          <p:nvPr/>
        </p:nvSpPr>
        <p:spPr>
          <a:xfrm>
            <a:off x="2307550" y="3637238"/>
            <a:ext cx="266527" cy="2743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896471" y="4464424"/>
            <a:ext cx="45899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It’s 0.02 because this time there are 2 hundredths in the hundredths place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9821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0" grpId="0"/>
      <p:bldP spid="21" grpId="0"/>
      <p:bldP spid="7" grpId="0" animBg="1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4102" y="323557"/>
            <a:ext cx="11437034" cy="6105378"/>
          </a:xfrm>
          <a:prstGeom prst="rect">
            <a:avLst/>
          </a:prstGeom>
          <a:solidFill>
            <a:schemeClr val="bg1"/>
          </a:solidFill>
          <a:ln w="635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896472" y="860612"/>
            <a:ext cx="26714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What if I wanted to write </a:t>
            </a:r>
          </a:p>
          <a:p>
            <a:endParaRPr lang="en-GB" dirty="0"/>
          </a:p>
          <a:p>
            <a:endParaRPr lang="en-GB" dirty="0" smtClean="0"/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5137015"/>
              </p:ext>
            </p:extLst>
          </p:nvPr>
        </p:nvGraphicFramePr>
        <p:xfrm>
          <a:off x="6646982" y="4455669"/>
          <a:ext cx="4589931" cy="15590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9977">
                  <a:extLst>
                    <a:ext uri="{9D8B030D-6E8A-4147-A177-3AD203B41FA5}">
                      <a16:colId xmlns:a16="http://schemas.microsoft.com/office/drawing/2014/main" val="4174749862"/>
                    </a:ext>
                  </a:extLst>
                </a:gridCol>
                <a:gridCol w="1529977">
                  <a:extLst>
                    <a:ext uri="{9D8B030D-6E8A-4147-A177-3AD203B41FA5}">
                      <a16:colId xmlns:a16="http://schemas.microsoft.com/office/drawing/2014/main" val="1312288086"/>
                    </a:ext>
                  </a:extLst>
                </a:gridCol>
                <a:gridCol w="1529977">
                  <a:extLst>
                    <a:ext uri="{9D8B030D-6E8A-4147-A177-3AD203B41FA5}">
                      <a16:colId xmlns:a16="http://schemas.microsoft.com/office/drawing/2014/main" val="484724691"/>
                    </a:ext>
                  </a:extLst>
                </a:gridCol>
              </a:tblGrid>
              <a:tr h="417827">
                <a:tc>
                  <a:txBody>
                    <a:bodyPr/>
                    <a:lstStyle/>
                    <a:p>
                      <a:r>
                        <a:rPr lang="en-GB" dirty="0" smtClean="0"/>
                        <a:t>1s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10ths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100ths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302511"/>
                  </a:ext>
                </a:extLst>
              </a:tr>
              <a:tr h="114124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4128401"/>
                  </a:ext>
                </a:extLst>
              </a:tr>
            </a:tbl>
          </a:graphicData>
        </a:graphic>
      </p:graphicFrame>
      <p:grpSp>
        <p:nvGrpSpPr>
          <p:cNvPr id="17" name="Group 16"/>
          <p:cNvGrpSpPr/>
          <p:nvPr/>
        </p:nvGrpSpPr>
        <p:grpSpPr>
          <a:xfrm>
            <a:off x="7147905" y="4895525"/>
            <a:ext cx="4320390" cy="884208"/>
            <a:chOff x="6916523" y="2277035"/>
            <a:chExt cx="4320390" cy="884208"/>
          </a:xfrm>
        </p:grpSpPr>
        <p:sp>
          <p:nvSpPr>
            <p:cNvPr id="6" name="TextBox 5"/>
            <p:cNvSpPr txBox="1"/>
            <p:nvPr/>
          </p:nvSpPr>
          <p:spPr>
            <a:xfrm>
              <a:off x="10107360" y="2277035"/>
              <a:ext cx="112955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4800" dirty="0" smtClean="0"/>
                <a:t>2</a:t>
              </a:r>
              <a:endParaRPr lang="en-GB" sz="48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8555777" y="2330246"/>
              <a:ext cx="112955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4800" dirty="0" smtClean="0"/>
                <a:t>2</a:t>
              </a:r>
              <a:endParaRPr lang="en-GB" sz="48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916523" y="2307985"/>
              <a:ext cx="112955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4800" dirty="0"/>
                <a:t>0</a:t>
              </a:r>
              <a:endParaRPr lang="en-GB" sz="4800" dirty="0"/>
            </a:p>
          </p:txBody>
        </p:sp>
      </p:grpSp>
      <p:sp>
        <p:nvSpPr>
          <p:cNvPr id="7" name="Oval 6"/>
          <p:cNvSpPr/>
          <p:nvPr/>
        </p:nvSpPr>
        <p:spPr>
          <a:xfrm>
            <a:off x="8049672" y="5690182"/>
            <a:ext cx="266527" cy="2743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2" name="Group 11"/>
          <p:cNvGrpSpPr/>
          <p:nvPr/>
        </p:nvGrpSpPr>
        <p:grpSpPr>
          <a:xfrm>
            <a:off x="3743297" y="651870"/>
            <a:ext cx="634053" cy="1285019"/>
            <a:chOff x="5808949" y="2455358"/>
            <a:chExt cx="634053" cy="1285019"/>
          </a:xfrm>
        </p:grpSpPr>
        <p:sp>
          <p:nvSpPr>
            <p:cNvPr id="13" name="TextBox 12"/>
            <p:cNvSpPr txBox="1"/>
            <p:nvPr/>
          </p:nvSpPr>
          <p:spPr>
            <a:xfrm>
              <a:off x="5808950" y="2455358"/>
              <a:ext cx="49337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22</a:t>
              </a:r>
              <a:endParaRPr lang="en-GB" dirty="0"/>
            </a:p>
            <a:p>
              <a:endParaRPr lang="en-GB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808949" y="2817047"/>
              <a:ext cx="63405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100</a:t>
              </a:r>
            </a:p>
            <a:p>
              <a:endParaRPr lang="en-GB" dirty="0"/>
            </a:p>
            <a:p>
              <a:endParaRPr lang="en-GB" dirty="0"/>
            </a:p>
          </p:txBody>
        </p:sp>
      </p:grpSp>
      <p:cxnSp>
        <p:nvCxnSpPr>
          <p:cNvPr id="4" name="Straight Connector 3"/>
          <p:cNvCxnSpPr/>
          <p:nvPr/>
        </p:nvCxnSpPr>
        <p:spPr>
          <a:xfrm>
            <a:off x="3743297" y="1013559"/>
            <a:ext cx="4880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552693" y="860612"/>
            <a:ext cx="26714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As a decimal? </a:t>
            </a:r>
          </a:p>
          <a:p>
            <a:endParaRPr lang="en-GB" dirty="0"/>
          </a:p>
          <a:p>
            <a:endParaRPr lang="en-GB" dirty="0" smtClean="0"/>
          </a:p>
        </p:txBody>
      </p:sp>
      <p:pic>
        <p:nvPicPr>
          <p:cNvPr id="23" name="Picture 4" descr="Hundred square clip art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4" t="13778" r="3827" b="14035"/>
          <a:stretch/>
        </p:blipFill>
        <p:spPr bwMode="auto">
          <a:xfrm>
            <a:off x="729338" y="1475224"/>
            <a:ext cx="4480561" cy="4539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Rectangle 23"/>
          <p:cNvSpPr/>
          <p:nvPr/>
        </p:nvSpPr>
        <p:spPr>
          <a:xfrm>
            <a:off x="840954" y="1606354"/>
            <a:ext cx="791025" cy="4277254"/>
          </a:xfrm>
          <a:prstGeom prst="rect">
            <a:avLst/>
          </a:prstGeom>
          <a:solidFill>
            <a:schemeClr val="accent1">
              <a:alpha val="7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5486400" y="1475224"/>
            <a:ext cx="61497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Well first, let’s colour it in on a hundred square. </a:t>
            </a:r>
            <a:endParaRPr lang="en-GB" dirty="0"/>
          </a:p>
        </p:txBody>
      </p:sp>
      <p:sp>
        <p:nvSpPr>
          <p:cNvPr id="25" name="Rectangle 24"/>
          <p:cNvSpPr/>
          <p:nvPr/>
        </p:nvSpPr>
        <p:spPr>
          <a:xfrm>
            <a:off x="1701743" y="1606354"/>
            <a:ext cx="432518" cy="868157"/>
          </a:xfrm>
          <a:prstGeom prst="rect">
            <a:avLst/>
          </a:prstGeom>
          <a:solidFill>
            <a:schemeClr val="accent1">
              <a:alpha val="7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6" name="Group 25"/>
          <p:cNvGrpSpPr/>
          <p:nvPr/>
        </p:nvGrpSpPr>
        <p:grpSpPr>
          <a:xfrm>
            <a:off x="5571407" y="1978223"/>
            <a:ext cx="634053" cy="1285019"/>
            <a:chOff x="5808949" y="2455358"/>
            <a:chExt cx="634053" cy="1285019"/>
          </a:xfrm>
        </p:grpSpPr>
        <p:sp>
          <p:nvSpPr>
            <p:cNvPr id="27" name="TextBox 26"/>
            <p:cNvSpPr txBox="1"/>
            <p:nvPr/>
          </p:nvSpPr>
          <p:spPr>
            <a:xfrm>
              <a:off x="5808950" y="2455358"/>
              <a:ext cx="49337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22</a:t>
              </a:r>
              <a:endParaRPr lang="en-GB" dirty="0"/>
            </a:p>
            <a:p>
              <a:endParaRPr lang="en-GB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808949" y="2817047"/>
              <a:ext cx="63405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100</a:t>
              </a:r>
            </a:p>
            <a:p>
              <a:endParaRPr lang="en-GB" dirty="0"/>
            </a:p>
            <a:p>
              <a:endParaRPr lang="en-GB" dirty="0"/>
            </a:p>
          </p:txBody>
        </p:sp>
      </p:grpSp>
      <p:cxnSp>
        <p:nvCxnSpPr>
          <p:cNvPr id="29" name="Straight Connector 28"/>
          <p:cNvCxnSpPr/>
          <p:nvPr/>
        </p:nvCxnSpPr>
        <p:spPr>
          <a:xfrm>
            <a:off x="5536240" y="2339912"/>
            <a:ext cx="4880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182701" y="2092343"/>
            <a:ext cx="61497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Is 2 columns and 2 extra squares. If you think back to the </a:t>
            </a:r>
          </a:p>
          <a:p>
            <a:r>
              <a:rPr lang="en-GB" dirty="0" smtClean="0"/>
              <a:t>other day, a column is one tenth and a square is one hundredth </a:t>
            </a:r>
          </a:p>
          <a:p>
            <a:r>
              <a:rPr lang="en-GB" dirty="0" smtClean="0"/>
              <a:t>so if we write the number in the place value grid we’re </a:t>
            </a:r>
          </a:p>
          <a:p>
            <a:r>
              <a:rPr lang="en-GB" dirty="0"/>
              <a:t>g</a:t>
            </a:r>
            <a:r>
              <a:rPr lang="en-GB" dirty="0" smtClean="0"/>
              <a:t>oing to have 2 tenths in the tenths place and then 2 </a:t>
            </a:r>
          </a:p>
          <a:p>
            <a:r>
              <a:rPr lang="en-GB" dirty="0" smtClean="0"/>
              <a:t>hundredths in the hundredths place. </a:t>
            </a:r>
            <a:endParaRPr lang="en-GB" dirty="0"/>
          </a:p>
        </p:txBody>
      </p:sp>
      <p:sp>
        <p:nvSpPr>
          <p:cNvPr id="31" name="TextBox 30"/>
          <p:cNvSpPr txBox="1"/>
          <p:nvPr/>
        </p:nvSpPr>
        <p:spPr>
          <a:xfrm>
            <a:off x="5888433" y="3908612"/>
            <a:ext cx="5579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It will look like this…                     The answer is 0.22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9892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4" grpId="0" animBg="1"/>
      <p:bldP spid="18" grpId="0"/>
      <p:bldP spid="25" grpId="0" animBg="1"/>
      <p:bldP spid="30" grpId="0"/>
      <p:bldP spid="3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4102" y="323557"/>
            <a:ext cx="11437034" cy="6105378"/>
          </a:xfrm>
          <a:prstGeom prst="rect">
            <a:avLst/>
          </a:prstGeom>
          <a:solidFill>
            <a:schemeClr val="bg1"/>
          </a:solidFill>
          <a:ln w="635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896472" y="860612"/>
            <a:ext cx="26714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What if I wanted to write </a:t>
            </a:r>
          </a:p>
          <a:p>
            <a:endParaRPr lang="en-GB" dirty="0"/>
          </a:p>
          <a:p>
            <a:endParaRPr lang="en-GB" dirty="0" smtClean="0"/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5137015"/>
              </p:ext>
            </p:extLst>
          </p:nvPr>
        </p:nvGraphicFramePr>
        <p:xfrm>
          <a:off x="6646982" y="4455669"/>
          <a:ext cx="4589931" cy="15590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9977">
                  <a:extLst>
                    <a:ext uri="{9D8B030D-6E8A-4147-A177-3AD203B41FA5}">
                      <a16:colId xmlns:a16="http://schemas.microsoft.com/office/drawing/2014/main" val="4174749862"/>
                    </a:ext>
                  </a:extLst>
                </a:gridCol>
                <a:gridCol w="1529977">
                  <a:extLst>
                    <a:ext uri="{9D8B030D-6E8A-4147-A177-3AD203B41FA5}">
                      <a16:colId xmlns:a16="http://schemas.microsoft.com/office/drawing/2014/main" val="1312288086"/>
                    </a:ext>
                  </a:extLst>
                </a:gridCol>
                <a:gridCol w="1529977">
                  <a:extLst>
                    <a:ext uri="{9D8B030D-6E8A-4147-A177-3AD203B41FA5}">
                      <a16:colId xmlns:a16="http://schemas.microsoft.com/office/drawing/2014/main" val="484724691"/>
                    </a:ext>
                  </a:extLst>
                </a:gridCol>
              </a:tblGrid>
              <a:tr h="417827">
                <a:tc>
                  <a:txBody>
                    <a:bodyPr/>
                    <a:lstStyle/>
                    <a:p>
                      <a:r>
                        <a:rPr lang="en-GB" dirty="0" smtClean="0"/>
                        <a:t>1s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10ths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100ths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302511"/>
                  </a:ext>
                </a:extLst>
              </a:tr>
              <a:tr h="114124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4128401"/>
                  </a:ext>
                </a:extLst>
              </a:tr>
            </a:tbl>
          </a:graphicData>
        </a:graphic>
      </p:graphicFrame>
      <p:grpSp>
        <p:nvGrpSpPr>
          <p:cNvPr id="17" name="Group 16"/>
          <p:cNvGrpSpPr/>
          <p:nvPr/>
        </p:nvGrpSpPr>
        <p:grpSpPr>
          <a:xfrm>
            <a:off x="7147905" y="4895525"/>
            <a:ext cx="4320390" cy="884208"/>
            <a:chOff x="6916523" y="2277035"/>
            <a:chExt cx="4320390" cy="884208"/>
          </a:xfrm>
        </p:grpSpPr>
        <p:sp>
          <p:nvSpPr>
            <p:cNvPr id="6" name="TextBox 5"/>
            <p:cNvSpPr txBox="1"/>
            <p:nvPr/>
          </p:nvSpPr>
          <p:spPr>
            <a:xfrm>
              <a:off x="10107360" y="2277035"/>
              <a:ext cx="112955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4800" dirty="0"/>
                <a:t>6</a:t>
              </a:r>
              <a:endParaRPr lang="en-GB" sz="48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8555777" y="2330246"/>
              <a:ext cx="112955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4800" dirty="0"/>
                <a:t>8</a:t>
              </a:r>
              <a:endParaRPr lang="en-GB" sz="48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916523" y="2307985"/>
              <a:ext cx="112955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4800" dirty="0"/>
                <a:t>0</a:t>
              </a:r>
              <a:endParaRPr lang="en-GB" sz="4800" dirty="0"/>
            </a:p>
          </p:txBody>
        </p:sp>
      </p:grpSp>
      <p:sp>
        <p:nvSpPr>
          <p:cNvPr id="7" name="Oval 6"/>
          <p:cNvSpPr/>
          <p:nvPr/>
        </p:nvSpPr>
        <p:spPr>
          <a:xfrm>
            <a:off x="8049672" y="5690182"/>
            <a:ext cx="266527" cy="2743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2" name="Group 11"/>
          <p:cNvGrpSpPr/>
          <p:nvPr/>
        </p:nvGrpSpPr>
        <p:grpSpPr>
          <a:xfrm>
            <a:off x="3743297" y="651870"/>
            <a:ext cx="634053" cy="1285019"/>
            <a:chOff x="5808949" y="2455358"/>
            <a:chExt cx="634053" cy="1285019"/>
          </a:xfrm>
        </p:grpSpPr>
        <p:sp>
          <p:nvSpPr>
            <p:cNvPr id="13" name="TextBox 12"/>
            <p:cNvSpPr txBox="1"/>
            <p:nvPr/>
          </p:nvSpPr>
          <p:spPr>
            <a:xfrm>
              <a:off x="5808950" y="2455358"/>
              <a:ext cx="4933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86</a:t>
              </a:r>
              <a:endParaRPr lang="en-GB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808949" y="2817047"/>
              <a:ext cx="63405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100</a:t>
              </a:r>
            </a:p>
            <a:p>
              <a:endParaRPr lang="en-GB" dirty="0"/>
            </a:p>
            <a:p>
              <a:endParaRPr lang="en-GB" dirty="0"/>
            </a:p>
          </p:txBody>
        </p:sp>
      </p:grpSp>
      <p:cxnSp>
        <p:nvCxnSpPr>
          <p:cNvPr id="4" name="Straight Connector 3"/>
          <p:cNvCxnSpPr/>
          <p:nvPr/>
        </p:nvCxnSpPr>
        <p:spPr>
          <a:xfrm>
            <a:off x="3743297" y="1013559"/>
            <a:ext cx="4880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552693" y="860612"/>
            <a:ext cx="26714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As a decimal? </a:t>
            </a:r>
          </a:p>
          <a:p>
            <a:endParaRPr lang="en-GB" dirty="0"/>
          </a:p>
          <a:p>
            <a:endParaRPr lang="en-GB" dirty="0" smtClean="0"/>
          </a:p>
        </p:txBody>
      </p:sp>
      <p:pic>
        <p:nvPicPr>
          <p:cNvPr id="23" name="Picture 4" descr="Hundred square clip art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4" t="13778" r="3827" b="14035"/>
          <a:stretch/>
        </p:blipFill>
        <p:spPr bwMode="auto">
          <a:xfrm>
            <a:off x="729338" y="1475224"/>
            <a:ext cx="4480561" cy="4539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Rectangle 23"/>
          <p:cNvSpPr/>
          <p:nvPr/>
        </p:nvSpPr>
        <p:spPr>
          <a:xfrm>
            <a:off x="840954" y="1606354"/>
            <a:ext cx="3390387" cy="4277254"/>
          </a:xfrm>
          <a:prstGeom prst="rect">
            <a:avLst/>
          </a:prstGeom>
          <a:solidFill>
            <a:schemeClr val="accent1">
              <a:alpha val="7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5486400" y="1475224"/>
            <a:ext cx="61497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Well first, let’s colour it in on a hundred square. </a:t>
            </a:r>
            <a:endParaRPr lang="en-GB" dirty="0"/>
          </a:p>
        </p:txBody>
      </p:sp>
      <p:sp>
        <p:nvSpPr>
          <p:cNvPr id="25" name="Rectangle 24"/>
          <p:cNvSpPr/>
          <p:nvPr/>
        </p:nvSpPr>
        <p:spPr>
          <a:xfrm>
            <a:off x="4263565" y="1606354"/>
            <a:ext cx="432518" cy="2535340"/>
          </a:xfrm>
          <a:prstGeom prst="rect">
            <a:avLst/>
          </a:prstGeom>
          <a:solidFill>
            <a:schemeClr val="accent1">
              <a:alpha val="7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6" name="Group 25"/>
          <p:cNvGrpSpPr/>
          <p:nvPr/>
        </p:nvGrpSpPr>
        <p:grpSpPr>
          <a:xfrm>
            <a:off x="5571407" y="1978223"/>
            <a:ext cx="634053" cy="1285019"/>
            <a:chOff x="5808949" y="2455358"/>
            <a:chExt cx="634053" cy="1285019"/>
          </a:xfrm>
        </p:grpSpPr>
        <p:sp>
          <p:nvSpPr>
            <p:cNvPr id="27" name="TextBox 26"/>
            <p:cNvSpPr txBox="1"/>
            <p:nvPr/>
          </p:nvSpPr>
          <p:spPr>
            <a:xfrm>
              <a:off x="5808950" y="2455358"/>
              <a:ext cx="49337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86</a:t>
              </a:r>
              <a:endParaRPr lang="en-GB" dirty="0"/>
            </a:p>
            <a:p>
              <a:endParaRPr lang="en-GB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808949" y="2817047"/>
              <a:ext cx="63405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100</a:t>
              </a:r>
            </a:p>
            <a:p>
              <a:endParaRPr lang="en-GB" dirty="0"/>
            </a:p>
            <a:p>
              <a:endParaRPr lang="en-GB" dirty="0"/>
            </a:p>
          </p:txBody>
        </p:sp>
      </p:grpSp>
      <p:cxnSp>
        <p:nvCxnSpPr>
          <p:cNvPr id="29" name="Straight Connector 28"/>
          <p:cNvCxnSpPr/>
          <p:nvPr/>
        </p:nvCxnSpPr>
        <p:spPr>
          <a:xfrm>
            <a:off x="5536240" y="2339912"/>
            <a:ext cx="4880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182701" y="2092343"/>
            <a:ext cx="61497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Is 8 columns and 6 extra squares.  </a:t>
            </a:r>
          </a:p>
          <a:p>
            <a:r>
              <a:rPr lang="en-GB" dirty="0" smtClean="0"/>
              <a:t>So if we write the number in the place value grid we’re </a:t>
            </a:r>
          </a:p>
          <a:p>
            <a:r>
              <a:rPr lang="en-GB" dirty="0"/>
              <a:t>g</a:t>
            </a:r>
            <a:r>
              <a:rPr lang="en-GB" dirty="0" smtClean="0"/>
              <a:t>oing to have 8 tenths in the tenths place and then 6</a:t>
            </a:r>
          </a:p>
          <a:p>
            <a:r>
              <a:rPr lang="en-GB" dirty="0" smtClean="0"/>
              <a:t>hundredths in the hundredths place. </a:t>
            </a:r>
            <a:endParaRPr lang="en-GB" dirty="0"/>
          </a:p>
        </p:txBody>
      </p:sp>
      <p:sp>
        <p:nvSpPr>
          <p:cNvPr id="31" name="TextBox 30"/>
          <p:cNvSpPr txBox="1"/>
          <p:nvPr/>
        </p:nvSpPr>
        <p:spPr>
          <a:xfrm>
            <a:off x="5888433" y="3908612"/>
            <a:ext cx="5579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It will look like this…                     The answer is 0.86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701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4" grpId="0" animBg="1"/>
      <p:bldP spid="18" grpId="0"/>
      <p:bldP spid="25" grpId="0" animBg="1"/>
      <p:bldP spid="30" grpId="0"/>
      <p:bldP spid="3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2675</TotalTime>
  <Words>358</Words>
  <Application>Microsoft Office PowerPoint</Application>
  <PresentationFormat>Widescreen</PresentationFormat>
  <Paragraphs>83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Twinkl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Staff</dc:creator>
  <cp:lastModifiedBy>Staff</cp:lastModifiedBy>
  <cp:revision>21</cp:revision>
  <dcterms:created xsi:type="dcterms:W3CDTF">2020-04-20T14:22:17Z</dcterms:created>
  <dcterms:modified xsi:type="dcterms:W3CDTF">2020-04-28T13:07:43Z</dcterms:modified>
</cp:coreProperties>
</file>