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8" r:id="rId5"/>
    <p:sldId id="278" r:id="rId6"/>
    <p:sldId id="279" r:id="rId7"/>
    <p:sldId id="280" r:id="rId8"/>
    <p:sldId id="281" r:id="rId9"/>
    <p:sldId id="282" r:id="rId10"/>
    <p:sldId id="283" r:id="rId11"/>
    <p:sldId id="266" r:id="rId12"/>
    <p:sldId id="264" r:id="rId13"/>
  </p:sldIdLst>
  <p:sldSz cx="9144000" cy="6858000" type="screen4x3"/>
  <p:notesSz cx="6858000" cy="9144000"/>
  <p:embeddedFontLst>
    <p:embeddedFont>
      <p:font typeface="Twinkl" panose="020B0604020202020204" pitchFamily="2" charset="0"/>
      <p:regular r:id="rId14"/>
      <p:bold r:id="rId15"/>
    </p:embeddedFont>
    <p:embeddedFont>
      <p:font typeface="Twinkl SemiBold" pitchFamily="2" charset="0"/>
      <p:bold r:id="rId16"/>
    </p:embeddedFont>
    <p:embeddedFont>
      <p:font typeface="Tuffy" panose="020B0603060100000000" charset="0"/>
      <p:regular r:id="rId17"/>
      <p:bold r:id="rId18"/>
      <p:italic r:id="rId19"/>
      <p:boldItalic r:id="rId20"/>
    </p:embeddedFont>
    <p:embeddedFont>
      <p:font typeface="Sassoon Infant Md" panose="02000603050000020003" charset="0"/>
      <p:regular r:id="rId21"/>
    </p:embeddedFont>
    <p:embeddedFont>
      <p:font typeface="Sassoon Infant Rg" panose="02000503030000020003" pitchFamily="50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5B"/>
    <a:srgbClr val="6CBB84"/>
    <a:srgbClr val="EAC401"/>
    <a:srgbClr val="5CF5E1"/>
    <a:srgbClr val="FFE961"/>
    <a:srgbClr val="E52721"/>
    <a:srgbClr val="E5004E"/>
    <a:srgbClr val="1AA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79" y="8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6E6F9C-AC48-4833-9F6F-CC24BB386ED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2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1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78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0AF84B9-D8EC-4C69-BEDE-26EB0FD11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9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D04BFD5-0767-4F93-A2DF-50560043DD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47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12A684E-2255-4A54-88BD-D50C929EE55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35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19F4253-2871-4DC2-92DE-1EAD95ECCA5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DC9A892F-CC39-46B1-AA31-1B80DB2A6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87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A252DC3-DD60-4DE1-9C70-736BA925D52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01096425-04C1-42B0-8EF0-B9E3B5A95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03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D3F949C-7DBF-4D2A-84F0-3532F6C19A5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82C041E3-23BA-4A14-AE62-45E2EA5E8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32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28800A1-3B1A-493D-A8A7-9E684C7B650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77225E96-330A-41AF-A560-BF1C0B240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89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14EB7A4-6F95-413A-81CB-3DF104E5BD2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EA3CF040-8BD4-485E-B75D-55508CA5A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08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4A716A4-C224-4D0E-B4B5-E269646AF7C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0232C2AD-E70A-4DFB-BE7B-FAF8453B6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51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B191D2-774D-4716-BA01-04E00E35409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5D822-DDA5-44E7-96FA-2C686869F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58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6C3F93-2F7C-4AD0-85B1-C875175F9F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CF536FB-774C-4B7C-9433-6E920C8665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793" r:id="rId10"/>
    <p:sldLayoutId id="2147483794" r:id="rId11"/>
    <p:sldLayoutId id="2147483804" r:id="rId12"/>
    <p:sldLayoutId id="214748380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0916B48-430B-4965-B067-E0AD16593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>
            <a:extLst>
              <a:ext uri="{FF2B5EF4-FFF2-40B4-BE49-F238E27FC236}">
                <a16:creationId xmlns:a16="http://schemas.microsoft.com/office/drawing/2014/main" id="{258BF79C-D344-435A-ACA1-BC6098229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83394A-260C-48C7-9FB4-C7B2BA771E4A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9D3829-5230-480A-9871-944C097CC46E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>
            <a:extLst>
              <a:ext uri="{FF2B5EF4-FFF2-40B4-BE49-F238E27FC236}">
                <a16:creationId xmlns:a16="http://schemas.microsoft.com/office/drawing/2014/main" id="{4F9BD817-6896-403E-9C1B-E6F372207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Measurement | Standard Units | Lesson 3 of 5: Capacity Concoctions</a:t>
            </a:r>
          </a:p>
        </p:txBody>
      </p:sp>
      <p:sp>
        <p:nvSpPr>
          <p:cNvPr id="13319" name="Title 17">
            <a:extLst>
              <a:ext uri="{FF2B5EF4-FFF2-40B4-BE49-F238E27FC236}">
                <a16:creationId xmlns:a16="http://schemas.microsoft.com/office/drawing/2014/main" id="{B76CC867-FCB1-4365-A7AA-AF38565D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>
            <a:extLst>
              <a:ext uri="{FF2B5EF4-FFF2-40B4-BE49-F238E27FC236}">
                <a16:creationId xmlns:a16="http://schemas.microsoft.com/office/drawing/2014/main" id="{4EE043CF-5E3D-4A20-B5C0-66419D398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B4F16544-2494-4E5D-A41B-0EBBCF406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>
            <a:extLst>
              <a:ext uri="{FF2B5EF4-FFF2-40B4-BE49-F238E27FC236}">
                <a16:creationId xmlns:a16="http://schemas.microsoft.com/office/drawing/2014/main" id="{9BC10BC8-C429-4B28-B793-F3FE972E9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2"/>
          <a:stretch>
            <a:fillRect/>
          </a:stretch>
        </p:blipFill>
        <p:spPr bwMode="auto">
          <a:xfrm>
            <a:off x="755650" y="2216150"/>
            <a:ext cx="46069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61606F-4FB2-4B72-90F0-CF7D63AE8F43}"/>
              </a:ext>
            </a:extLst>
          </p:cNvPr>
          <p:cNvSpPr/>
          <p:nvPr/>
        </p:nvSpPr>
        <p:spPr>
          <a:xfrm>
            <a:off x="2134635" y="696913"/>
            <a:ext cx="48747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Container Capacities</a:t>
            </a:r>
            <a:endParaRPr lang="en-GB" sz="4000" b="1" dirty="0"/>
          </a:p>
        </p:txBody>
      </p:sp>
      <p:pic>
        <p:nvPicPr>
          <p:cNvPr id="32772" name="Whole Class">
            <a:extLst>
              <a:ext uri="{FF2B5EF4-FFF2-40B4-BE49-F238E27FC236}">
                <a16:creationId xmlns:a16="http://schemas.microsoft.com/office/drawing/2014/main" id="{F07D5D05-083A-47B9-8C4E-148468C55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D7758DA-7A89-49F6-AD78-413A30BB09AE}"/>
              </a:ext>
            </a:extLst>
          </p:cNvPr>
          <p:cNvSpPr/>
          <p:nvPr/>
        </p:nvSpPr>
        <p:spPr>
          <a:xfrm>
            <a:off x="1335088" y="1460500"/>
            <a:ext cx="7053262" cy="623888"/>
          </a:xfrm>
          <a:prstGeom prst="roundRect">
            <a:avLst/>
          </a:prstGeom>
          <a:solidFill>
            <a:srgbClr val="FFE96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estimate and match these containers to their capacities?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6B2D4BB-62F7-42D7-BDF5-97A5B453B778}"/>
              </a:ext>
            </a:extLst>
          </p:cNvPr>
          <p:cNvSpPr/>
          <p:nvPr/>
        </p:nvSpPr>
        <p:spPr>
          <a:xfrm>
            <a:off x="755650" y="1460500"/>
            <a:ext cx="727075" cy="623888"/>
          </a:xfrm>
          <a:prstGeom prst="roundRect">
            <a:avLst/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1st answer">
            <a:extLst>
              <a:ext uri="{FF2B5EF4-FFF2-40B4-BE49-F238E27FC236}">
                <a16:creationId xmlns:a16="http://schemas.microsoft.com/office/drawing/2014/main" id="{852DE672-C956-4DB6-8CBA-D67290D14C30}"/>
              </a:ext>
            </a:extLst>
          </p:cNvPr>
          <p:cNvSpPr/>
          <p:nvPr/>
        </p:nvSpPr>
        <p:spPr>
          <a:xfrm>
            <a:off x="5470525" y="24003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800ml</a:t>
            </a:r>
          </a:p>
        </p:txBody>
      </p:sp>
      <p:sp>
        <p:nvSpPr>
          <p:cNvPr id="25" name="2nd answer">
            <a:extLst>
              <a:ext uri="{FF2B5EF4-FFF2-40B4-BE49-F238E27FC236}">
                <a16:creationId xmlns:a16="http://schemas.microsoft.com/office/drawing/2014/main" id="{122298EA-832E-43CD-B70D-928583BAD3BD}"/>
              </a:ext>
            </a:extLst>
          </p:cNvPr>
          <p:cNvSpPr/>
          <p:nvPr/>
        </p:nvSpPr>
        <p:spPr>
          <a:xfrm>
            <a:off x="5470525" y="35052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8ml</a:t>
            </a:r>
          </a:p>
        </p:txBody>
      </p:sp>
      <p:sp>
        <p:nvSpPr>
          <p:cNvPr id="26" name="3rd answer">
            <a:extLst>
              <a:ext uri="{FF2B5EF4-FFF2-40B4-BE49-F238E27FC236}">
                <a16:creationId xmlns:a16="http://schemas.microsoft.com/office/drawing/2014/main" id="{3CD0DCF0-D928-4D6C-AFA6-E52ACC2B9488}"/>
              </a:ext>
            </a:extLst>
          </p:cNvPr>
          <p:cNvSpPr/>
          <p:nvPr/>
        </p:nvSpPr>
        <p:spPr>
          <a:xfrm>
            <a:off x="5470525" y="4608513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80l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2FE1A6-95D3-44B1-A308-193216F95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4327525"/>
            <a:ext cx="1092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5800E4-DF96-4A2A-9B39-95779E2EDB73}"/>
              </a:ext>
            </a:extLst>
          </p:cNvPr>
          <p:cNvSpPr/>
          <p:nvPr/>
        </p:nvSpPr>
        <p:spPr>
          <a:xfrm>
            <a:off x="6534150" y="5540375"/>
            <a:ext cx="717550" cy="622300"/>
          </a:xfrm>
          <a:prstGeom prst="rightArrow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87C53-B168-49C8-B7C9-B69BF3FE3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3059113"/>
            <a:ext cx="33543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0" grpId="1" animBg="1"/>
      <p:bldP spid="25" grpId="0" animBg="1"/>
      <p:bldP spid="25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992135E-FF6A-4E4C-B382-5A4142FBA7F8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4649BA-6D00-4D68-8CFD-B840368C93F6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3796" name="Title 1">
            <a:extLst>
              <a:ext uri="{FF2B5EF4-FFF2-40B4-BE49-F238E27FC236}">
                <a16:creationId xmlns:a16="http://schemas.microsoft.com/office/drawing/2014/main" id="{E320FDF6-4F5A-471C-9030-A49DCB2870D1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33797" name="Title 1">
            <a:extLst>
              <a:ext uri="{FF2B5EF4-FFF2-40B4-BE49-F238E27FC236}">
                <a16:creationId xmlns:a16="http://schemas.microsoft.com/office/drawing/2014/main" id="{C96F2ABB-0556-4F8A-ACFE-DE9EDF3274EB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33798" name="Content Placeholder 15">
            <a:extLst>
              <a:ext uri="{FF2B5EF4-FFF2-40B4-BE49-F238E27FC236}">
                <a16:creationId xmlns:a16="http://schemas.microsoft.com/office/drawing/2014/main" id="{913329BB-43C9-4720-8B69-60DF245BB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estimate and measure volume/capacity in litres and millilitres.</a:t>
            </a:r>
          </a:p>
        </p:txBody>
      </p:sp>
      <p:sp>
        <p:nvSpPr>
          <p:cNvPr id="33799" name="Content Placeholder 15">
            <a:extLst>
              <a:ext uri="{FF2B5EF4-FFF2-40B4-BE49-F238E27FC236}">
                <a16:creationId xmlns:a16="http://schemas.microsoft.com/office/drawing/2014/main" id="{392124A9-6148-47A6-91D6-D03163ABCD2C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use language related to volume/capacity.</a:t>
            </a:r>
          </a:p>
          <a:p>
            <a:pPr eaLnBrk="1" hangingPunct="1"/>
            <a:r>
              <a:rPr lang="en-GB" altLang="en-US"/>
              <a:t>I can estimate volume/capacity.</a:t>
            </a:r>
          </a:p>
          <a:p>
            <a:pPr eaLnBrk="1" hangingPunct="1"/>
            <a:r>
              <a:rPr lang="en-GB" altLang="en-US"/>
              <a:t>I can measure the volume/capacity of liquid to the nearest litre/millilitre.</a:t>
            </a:r>
          </a:p>
        </p:txBody>
      </p:sp>
      <p:pic>
        <p:nvPicPr>
          <p:cNvPr id="33800" name="Picture 1">
            <a:extLst>
              <a:ext uri="{FF2B5EF4-FFF2-40B4-BE49-F238E27FC236}">
                <a16:creationId xmlns:a16="http://schemas.microsoft.com/office/drawing/2014/main" id="{959FBACF-2BE7-4ACC-8618-0845DDA2E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A935098-C13A-45FD-924A-CC6ABEAA6B87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5472C2C4-F9C8-48BD-88FF-EA6FC58EAB31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C0DE4653-638D-4381-A955-1AB72ECC4F4B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4342" name="Content Placeholder 15">
            <a:extLst>
              <a:ext uri="{FF2B5EF4-FFF2-40B4-BE49-F238E27FC236}">
                <a16:creationId xmlns:a16="http://schemas.microsoft.com/office/drawing/2014/main" id="{9338988A-073A-4912-B09C-1D730EFC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To </a:t>
            </a:r>
            <a:r>
              <a:rPr lang="en-GB" altLang="en-US" dirty="0" smtClean="0"/>
              <a:t>understand the words volume and capacity.</a:t>
            </a:r>
            <a:endParaRPr lang="en-GB" altLang="en-US" dirty="0"/>
          </a:p>
        </p:txBody>
      </p:sp>
      <p:sp>
        <p:nvSpPr>
          <p:cNvPr id="14343" name="Content Placeholder 15">
            <a:extLst>
              <a:ext uri="{FF2B5EF4-FFF2-40B4-BE49-F238E27FC236}">
                <a16:creationId xmlns:a16="http://schemas.microsoft.com/office/drawing/2014/main" id="{1F2ACC24-F6D1-468B-B546-00C8EBBB693D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63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dirty="0" smtClean="0"/>
              <a:t>Know that volume and capacity can be measured in litres and millilitres.</a:t>
            </a:r>
          </a:p>
          <a:p>
            <a:pPr eaLnBrk="1" hangingPunct="1"/>
            <a:r>
              <a:rPr lang="en-GB" altLang="en-US" dirty="0" smtClean="0"/>
              <a:t>Identify containers which hold more or less than a litre.</a:t>
            </a:r>
          </a:p>
          <a:p>
            <a:pPr eaLnBrk="1" hangingPunct="1"/>
            <a:r>
              <a:rPr lang="en-GB" altLang="en-US" dirty="0" smtClean="0"/>
              <a:t>Record answers.</a:t>
            </a:r>
            <a:endParaRPr lang="en-GB" altLang="en-US" dirty="0" smtClean="0"/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981B7E5-66C2-400E-A9F6-4C610ED91466}"/>
              </a:ext>
            </a:extLst>
          </p:cNvPr>
          <p:cNvSpPr/>
          <p:nvPr/>
        </p:nvSpPr>
        <p:spPr>
          <a:xfrm>
            <a:off x="755650" y="3354388"/>
            <a:ext cx="5332413" cy="576262"/>
          </a:xfrm>
          <a:prstGeom prst="roundRect">
            <a:avLst>
              <a:gd name="adj" fmla="val 11348"/>
            </a:avLst>
          </a:prstGeom>
          <a:solidFill>
            <a:srgbClr val="FFE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There are 1000 millilitres in 1 litre.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4B30051-972D-4E8F-8300-A5C5A4E3718F}"/>
              </a:ext>
            </a:extLst>
          </p:cNvPr>
          <p:cNvSpPr/>
          <p:nvPr/>
        </p:nvSpPr>
        <p:spPr>
          <a:xfrm>
            <a:off x="603319" y="4676775"/>
            <a:ext cx="5224463" cy="1427163"/>
          </a:xfrm>
          <a:prstGeom prst="roundRect">
            <a:avLst>
              <a:gd name="adj" fmla="val 11348"/>
            </a:avLst>
          </a:prstGeom>
          <a:solidFill>
            <a:srgbClr val="FFE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Look around your </a:t>
            </a:r>
            <a:r>
              <a:rPr lang="en-GB" dirty="0" smtClean="0">
                <a:solidFill>
                  <a:schemeClr val="tx1"/>
                </a:solidFill>
              </a:rPr>
              <a:t>home and garden and look at the labels to see which containers hold more or less than a litre.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Can you find any containers that hold exactly 1 litre?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AEBD80-0158-44F2-8B2F-808C14A53876}"/>
              </a:ext>
            </a:extLst>
          </p:cNvPr>
          <p:cNvSpPr/>
          <p:nvPr/>
        </p:nvSpPr>
        <p:spPr>
          <a:xfrm>
            <a:off x="3019492" y="696913"/>
            <a:ext cx="3105017" cy="1231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More or Less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/>
              <a:t>Than a Litre?</a:t>
            </a:r>
          </a:p>
        </p:txBody>
      </p:sp>
      <p:pic>
        <p:nvPicPr>
          <p:cNvPr id="17413" name="Group Work">
            <a:extLst>
              <a:ext uri="{FF2B5EF4-FFF2-40B4-BE49-F238E27FC236}">
                <a16:creationId xmlns:a16="http://schemas.microsoft.com/office/drawing/2014/main" id="{73A3E9ED-4A1A-4F8F-B017-DEF55D6C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>
            <a:extLst>
              <a:ext uri="{FF2B5EF4-FFF2-40B4-BE49-F238E27FC236}">
                <a16:creationId xmlns:a16="http://schemas.microsoft.com/office/drawing/2014/main" id="{9D3EE5EC-0DD2-441B-94C0-21359E597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4" t="22488" r="2615" b="10925"/>
          <a:stretch>
            <a:fillRect/>
          </a:stretch>
        </p:blipFill>
        <p:spPr bwMode="auto">
          <a:xfrm>
            <a:off x="5881688" y="2652713"/>
            <a:ext cx="25066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75E95F-A41C-403E-8C3C-46FCE8A0A97E}"/>
              </a:ext>
            </a:extLst>
          </p:cNvPr>
          <p:cNvSpPr/>
          <p:nvPr/>
        </p:nvSpPr>
        <p:spPr>
          <a:xfrm>
            <a:off x="755650" y="2001838"/>
            <a:ext cx="7632700" cy="576262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We use millilitres or litres to measure volume and capacity.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E911C-7A89-4310-8EE3-782341678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52713"/>
            <a:ext cx="48053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b="1">
                <a:solidFill>
                  <a:srgbClr val="C8085B"/>
                </a:solidFill>
              </a:rPr>
              <a:t>Volume</a:t>
            </a:r>
            <a:r>
              <a:rPr lang="en-GB" altLang="en-US" sz="1600">
                <a:solidFill>
                  <a:schemeClr val="tx1"/>
                </a:solidFill>
              </a:rPr>
              <a:t> is how much liquid is in a container.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b="1">
                <a:solidFill>
                  <a:srgbClr val="C8085B"/>
                </a:solidFill>
              </a:rPr>
              <a:t>Capacity</a:t>
            </a:r>
            <a:r>
              <a:rPr lang="en-GB" altLang="en-US" sz="1600">
                <a:solidFill>
                  <a:schemeClr val="tx1"/>
                </a:solidFill>
              </a:rPr>
              <a:t> is how much liquid a container can hold.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260B48-D370-4ECA-9B6D-9C35B3A62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14788"/>
            <a:ext cx="480536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We can write</a:t>
            </a:r>
            <a:r>
              <a:rPr lang="en-GB" altLang="en-US" sz="1600" b="1">
                <a:solidFill>
                  <a:srgbClr val="C8085B"/>
                </a:solidFill>
              </a:rPr>
              <a:t> l </a:t>
            </a:r>
            <a:r>
              <a:rPr lang="en-GB" altLang="en-US" sz="1600">
                <a:solidFill>
                  <a:schemeClr val="tx1"/>
                </a:solidFill>
              </a:rPr>
              <a:t>for litre.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We can write </a:t>
            </a:r>
            <a:r>
              <a:rPr lang="en-GB" altLang="en-US" sz="1600" b="1">
                <a:solidFill>
                  <a:srgbClr val="C8085B"/>
                </a:solidFill>
              </a:rPr>
              <a:t>ml</a:t>
            </a:r>
            <a:r>
              <a:rPr lang="en-GB" altLang="en-US" sz="1600">
                <a:solidFill>
                  <a:schemeClr val="tx1"/>
                </a:solidFill>
              </a:rPr>
              <a:t> for millilitre.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C3E9E-F965-4410-BF4C-3516A1194807}"/>
              </a:ext>
            </a:extLst>
          </p:cNvPr>
          <p:cNvGrpSpPr>
            <a:grpSpLocks/>
          </p:cNvGrpSpPr>
          <p:nvPr/>
        </p:nvGrpSpPr>
        <p:grpSpPr bwMode="auto">
          <a:xfrm>
            <a:off x="6529388" y="4692650"/>
            <a:ext cx="1508125" cy="1517650"/>
            <a:chOff x="6713840" y="4692905"/>
            <a:chExt cx="1507450" cy="1517235"/>
          </a:xfrm>
        </p:grpSpPr>
        <p:pic>
          <p:nvPicPr>
            <p:cNvPr id="17425" name="Picture 16">
              <a:extLst>
                <a:ext uri="{FF2B5EF4-FFF2-40B4-BE49-F238E27FC236}">
                  <a16:creationId xmlns:a16="http://schemas.microsoft.com/office/drawing/2014/main" id="{040D9CC5-B791-44FA-AD70-BD1378198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588" y="5222789"/>
              <a:ext cx="937702" cy="75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17">
              <a:extLst>
                <a:ext uri="{FF2B5EF4-FFF2-40B4-BE49-F238E27FC236}">
                  <a16:creationId xmlns:a16="http://schemas.microsoft.com/office/drawing/2014/main" id="{FD9E2660-E735-490E-999D-31E6AE9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840" y="4772697"/>
              <a:ext cx="941340" cy="133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18">
              <a:extLst>
                <a:ext uri="{FF2B5EF4-FFF2-40B4-BE49-F238E27FC236}">
                  <a16:creationId xmlns:a16="http://schemas.microsoft.com/office/drawing/2014/main" id="{DD34746E-97D2-4DAA-B348-2F5056C4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591" y="4692905"/>
              <a:ext cx="456146" cy="64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9">
              <a:extLst>
                <a:ext uri="{FF2B5EF4-FFF2-40B4-BE49-F238E27FC236}">
                  <a16:creationId xmlns:a16="http://schemas.microsoft.com/office/drawing/2014/main" id="{B27C8162-994D-4460-A5B1-9743659E8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141064">
              <a:off x="7376895" y="5589495"/>
              <a:ext cx="609823" cy="63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22B963B-CA95-46B1-AEE9-2357D4C89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398838"/>
            <a:ext cx="406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993504-D8D2-4AAE-8F88-811C65779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714" flipH="1">
            <a:off x="5972175" y="3027363"/>
            <a:ext cx="6397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60032C64-AE6A-4679-8D35-98DA374B7EDD}"/>
              </a:ext>
            </a:extLst>
          </p:cNvPr>
          <p:cNvSpPr/>
          <p:nvPr/>
        </p:nvSpPr>
        <p:spPr>
          <a:xfrm>
            <a:off x="6843942" y="2718697"/>
            <a:ext cx="1487487" cy="1574334"/>
          </a:xfrm>
          <a:prstGeom prst="wedgeRoundRectCallout">
            <a:avLst>
              <a:gd name="adj1" fmla="val -63440"/>
              <a:gd name="adj2" fmla="val -20397"/>
              <a:gd name="adj3" fmla="val 16667"/>
            </a:avLst>
          </a:prstGeom>
          <a:solidFill>
            <a:schemeClr val="bg1"/>
          </a:solidFill>
          <a:ln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Come back to the presentation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When you have written down </a:t>
            </a:r>
            <a:r>
              <a:rPr lang="en-GB" sz="1400" smtClean="0">
                <a:solidFill>
                  <a:schemeClr val="tx1"/>
                </a:solidFill>
              </a:rPr>
              <a:t>your answers.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0" grpId="0"/>
      <p:bldP spid="15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8F2899-207B-47B9-A73F-D720344EE21E}"/>
              </a:ext>
            </a:extLst>
          </p:cNvPr>
          <p:cNvSpPr/>
          <p:nvPr/>
        </p:nvSpPr>
        <p:spPr>
          <a:xfrm>
            <a:off x="2134635" y="696913"/>
            <a:ext cx="48747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Container Capacities</a:t>
            </a:r>
            <a:endParaRPr lang="en-GB" sz="4000" b="1" dirty="0"/>
          </a:p>
        </p:txBody>
      </p:sp>
      <p:pic>
        <p:nvPicPr>
          <p:cNvPr id="27651" name="Whole Class">
            <a:extLst>
              <a:ext uri="{FF2B5EF4-FFF2-40B4-BE49-F238E27FC236}">
                <a16:creationId xmlns:a16="http://schemas.microsoft.com/office/drawing/2014/main" id="{05853428-EB83-41D9-9C63-7B84D4F27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35C0B27-F1EF-4888-8EB4-77943A9FD665}"/>
              </a:ext>
            </a:extLst>
          </p:cNvPr>
          <p:cNvSpPr/>
          <p:nvPr/>
        </p:nvSpPr>
        <p:spPr>
          <a:xfrm>
            <a:off x="1335088" y="1460500"/>
            <a:ext cx="7053262" cy="623888"/>
          </a:xfrm>
          <a:prstGeom prst="roundRect">
            <a:avLst/>
          </a:prstGeom>
          <a:solidFill>
            <a:srgbClr val="FFE96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estimate and match these containers to their capacities?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5B64FAC-F3CC-4839-A16F-A38557C1E8AF}"/>
              </a:ext>
            </a:extLst>
          </p:cNvPr>
          <p:cNvSpPr/>
          <p:nvPr/>
        </p:nvSpPr>
        <p:spPr>
          <a:xfrm>
            <a:off x="755650" y="1460500"/>
            <a:ext cx="727075" cy="623888"/>
          </a:xfrm>
          <a:prstGeom prst="roundRect">
            <a:avLst/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25A4C-64C9-4B36-8826-87C75E08C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4" t="45672"/>
          <a:stretch/>
        </p:blipFill>
        <p:spPr>
          <a:xfrm>
            <a:off x="755649" y="2232454"/>
            <a:ext cx="4549775" cy="3860371"/>
          </a:xfrm>
          <a:prstGeom prst="roundRect">
            <a:avLst>
              <a:gd name="adj" fmla="val 3096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A0588F-E18F-4A6F-9C0D-CD885F7AC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3983038"/>
            <a:ext cx="989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st answer">
            <a:extLst>
              <a:ext uri="{FF2B5EF4-FFF2-40B4-BE49-F238E27FC236}">
                <a16:creationId xmlns:a16="http://schemas.microsoft.com/office/drawing/2014/main" id="{BF2C07E2-58A6-45F7-AC8B-004275222161}"/>
              </a:ext>
            </a:extLst>
          </p:cNvPr>
          <p:cNvSpPr/>
          <p:nvPr/>
        </p:nvSpPr>
        <p:spPr>
          <a:xfrm>
            <a:off x="5470525" y="24003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1l</a:t>
            </a:r>
          </a:p>
        </p:txBody>
      </p:sp>
      <p:sp>
        <p:nvSpPr>
          <p:cNvPr id="25" name="2nd answer">
            <a:extLst>
              <a:ext uri="{FF2B5EF4-FFF2-40B4-BE49-F238E27FC236}">
                <a16:creationId xmlns:a16="http://schemas.microsoft.com/office/drawing/2014/main" id="{2DA2657F-1DB5-46FE-B9BD-E519A6D5947E}"/>
              </a:ext>
            </a:extLst>
          </p:cNvPr>
          <p:cNvSpPr/>
          <p:nvPr/>
        </p:nvSpPr>
        <p:spPr>
          <a:xfrm>
            <a:off x="5470525" y="35052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200ml</a:t>
            </a:r>
          </a:p>
        </p:txBody>
      </p:sp>
      <p:sp>
        <p:nvSpPr>
          <p:cNvPr id="26" name="3rd answer">
            <a:extLst>
              <a:ext uri="{FF2B5EF4-FFF2-40B4-BE49-F238E27FC236}">
                <a16:creationId xmlns:a16="http://schemas.microsoft.com/office/drawing/2014/main" id="{C35EF603-8BE0-4F2C-89DF-43EC81D26793}"/>
              </a:ext>
            </a:extLst>
          </p:cNvPr>
          <p:cNvSpPr/>
          <p:nvPr/>
        </p:nvSpPr>
        <p:spPr>
          <a:xfrm>
            <a:off x="5470525" y="4608513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10ml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339B5D-B7FA-48EE-AD57-E85BC2560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155950"/>
            <a:ext cx="10937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482BA4-20B6-4848-B706-81B4BB56F597}"/>
              </a:ext>
            </a:extLst>
          </p:cNvPr>
          <p:cNvSpPr/>
          <p:nvPr/>
        </p:nvSpPr>
        <p:spPr>
          <a:xfrm>
            <a:off x="6534150" y="5540375"/>
            <a:ext cx="717550" cy="622300"/>
          </a:xfrm>
          <a:prstGeom prst="rightArrow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0" grpId="1" animBg="1"/>
      <p:bldP spid="26" grpId="0" animBg="1"/>
      <p:bldP spid="26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4A9B78-C661-4EDB-9316-B7A81713511E}"/>
              </a:ext>
            </a:extLst>
          </p:cNvPr>
          <p:cNvSpPr/>
          <p:nvPr/>
        </p:nvSpPr>
        <p:spPr>
          <a:xfrm>
            <a:off x="2134635" y="696913"/>
            <a:ext cx="48747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Container Capacities</a:t>
            </a:r>
            <a:endParaRPr lang="en-GB" sz="4000" b="1" dirty="0"/>
          </a:p>
        </p:txBody>
      </p:sp>
      <p:pic>
        <p:nvPicPr>
          <p:cNvPr id="28675" name="Whole Class">
            <a:extLst>
              <a:ext uri="{FF2B5EF4-FFF2-40B4-BE49-F238E27FC236}">
                <a16:creationId xmlns:a16="http://schemas.microsoft.com/office/drawing/2014/main" id="{0E5A83FB-E488-45DC-BE6C-246D608F0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985D909-2092-42E9-9FAD-F5FC25425BE0}"/>
              </a:ext>
            </a:extLst>
          </p:cNvPr>
          <p:cNvSpPr/>
          <p:nvPr/>
        </p:nvSpPr>
        <p:spPr>
          <a:xfrm>
            <a:off x="1335088" y="1460500"/>
            <a:ext cx="7053262" cy="623888"/>
          </a:xfrm>
          <a:prstGeom prst="roundRect">
            <a:avLst/>
          </a:prstGeom>
          <a:solidFill>
            <a:srgbClr val="FFE96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estimate and match these containers to their capacities?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91D518B-8CDE-446F-9349-40D7F8E52FAA}"/>
              </a:ext>
            </a:extLst>
          </p:cNvPr>
          <p:cNvSpPr/>
          <p:nvPr/>
        </p:nvSpPr>
        <p:spPr>
          <a:xfrm>
            <a:off x="755650" y="1460500"/>
            <a:ext cx="727075" cy="623888"/>
          </a:xfrm>
          <a:prstGeom prst="roundRect">
            <a:avLst/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1st answer">
            <a:extLst>
              <a:ext uri="{FF2B5EF4-FFF2-40B4-BE49-F238E27FC236}">
                <a16:creationId xmlns:a16="http://schemas.microsoft.com/office/drawing/2014/main" id="{BD8FFCB4-82CF-4261-BC16-5948CBDC9F1F}"/>
              </a:ext>
            </a:extLst>
          </p:cNvPr>
          <p:cNvSpPr/>
          <p:nvPr/>
        </p:nvSpPr>
        <p:spPr>
          <a:xfrm>
            <a:off x="5470525" y="24003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100ml</a:t>
            </a:r>
          </a:p>
        </p:txBody>
      </p:sp>
      <p:sp>
        <p:nvSpPr>
          <p:cNvPr id="25" name="2nd answer">
            <a:extLst>
              <a:ext uri="{FF2B5EF4-FFF2-40B4-BE49-F238E27FC236}">
                <a16:creationId xmlns:a16="http://schemas.microsoft.com/office/drawing/2014/main" id="{264E7BE5-3E8C-4895-92DB-47E4AD9FDBE6}"/>
              </a:ext>
            </a:extLst>
          </p:cNvPr>
          <p:cNvSpPr/>
          <p:nvPr/>
        </p:nvSpPr>
        <p:spPr>
          <a:xfrm>
            <a:off x="5470525" y="35052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10ml</a:t>
            </a:r>
          </a:p>
        </p:txBody>
      </p:sp>
      <p:sp>
        <p:nvSpPr>
          <p:cNvPr id="26" name="3rd answer">
            <a:extLst>
              <a:ext uri="{FF2B5EF4-FFF2-40B4-BE49-F238E27FC236}">
                <a16:creationId xmlns:a16="http://schemas.microsoft.com/office/drawing/2014/main" id="{C016081A-128A-4D97-A47F-B4EBD9A0CB00}"/>
              </a:ext>
            </a:extLst>
          </p:cNvPr>
          <p:cNvSpPr/>
          <p:nvPr/>
        </p:nvSpPr>
        <p:spPr>
          <a:xfrm>
            <a:off x="5470525" y="4608513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2l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B3144A-74E2-452D-905F-3F1463FB9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327525"/>
            <a:ext cx="10937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599016-32FE-4AB9-A241-C75A1210F765}"/>
              </a:ext>
            </a:extLst>
          </p:cNvPr>
          <p:cNvSpPr/>
          <p:nvPr/>
        </p:nvSpPr>
        <p:spPr>
          <a:xfrm>
            <a:off x="6534150" y="5540375"/>
            <a:ext cx="717550" cy="622300"/>
          </a:xfrm>
          <a:prstGeom prst="rightArrow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83" name="Picture 1">
            <a:extLst>
              <a:ext uri="{FF2B5EF4-FFF2-40B4-BE49-F238E27FC236}">
                <a16:creationId xmlns:a16="http://schemas.microsoft.com/office/drawing/2014/main" id="{7961232D-BE0D-44E7-99E7-555B1C656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7" b="11681"/>
          <a:stretch>
            <a:fillRect/>
          </a:stretch>
        </p:blipFill>
        <p:spPr bwMode="auto">
          <a:xfrm>
            <a:off x="755650" y="2160588"/>
            <a:ext cx="454025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D1059-A671-442D-8730-3C38124D5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429000"/>
            <a:ext cx="20383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0" grpId="1" animBg="1"/>
      <p:bldP spid="25" grpId="0" animBg="1"/>
      <p:bldP spid="25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F57D50-4B74-421E-9F96-D1CC0F096ACC}"/>
              </a:ext>
            </a:extLst>
          </p:cNvPr>
          <p:cNvSpPr/>
          <p:nvPr/>
        </p:nvSpPr>
        <p:spPr>
          <a:xfrm>
            <a:off x="2134635" y="696913"/>
            <a:ext cx="48747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Container Capacities</a:t>
            </a:r>
            <a:endParaRPr lang="en-GB" sz="4000" b="1" dirty="0"/>
          </a:p>
        </p:txBody>
      </p:sp>
      <p:pic>
        <p:nvPicPr>
          <p:cNvPr id="29699" name="Whole Class">
            <a:extLst>
              <a:ext uri="{FF2B5EF4-FFF2-40B4-BE49-F238E27FC236}">
                <a16:creationId xmlns:a16="http://schemas.microsoft.com/office/drawing/2014/main" id="{67B76764-9946-4F13-9412-C1EDF1518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D70C760-6201-41E5-9989-CED5199C165D}"/>
              </a:ext>
            </a:extLst>
          </p:cNvPr>
          <p:cNvSpPr/>
          <p:nvPr/>
        </p:nvSpPr>
        <p:spPr>
          <a:xfrm>
            <a:off x="1335088" y="1460500"/>
            <a:ext cx="7053262" cy="623888"/>
          </a:xfrm>
          <a:prstGeom prst="roundRect">
            <a:avLst/>
          </a:prstGeom>
          <a:solidFill>
            <a:srgbClr val="FFE96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estimate and match these containers to their capacities?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CA756B5-04D2-47B9-AD3D-583D13C6715B}"/>
              </a:ext>
            </a:extLst>
          </p:cNvPr>
          <p:cNvSpPr/>
          <p:nvPr/>
        </p:nvSpPr>
        <p:spPr>
          <a:xfrm>
            <a:off x="755650" y="1460500"/>
            <a:ext cx="727075" cy="623888"/>
          </a:xfrm>
          <a:prstGeom prst="roundRect">
            <a:avLst/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1st answer">
            <a:extLst>
              <a:ext uri="{FF2B5EF4-FFF2-40B4-BE49-F238E27FC236}">
                <a16:creationId xmlns:a16="http://schemas.microsoft.com/office/drawing/2014/main" id="{57996149-DD7D-4012-97E7-63B58BBFD270}"/>
              </a:ext>
            </a:extLst>
          </p:cNvPr>
          <p:cNvSpPr/>
          <p:nvPr/>
        </p:nvSpPr>
        <p:spPr>
          <a:xfrm>
            <a:off x="5470525" y="24003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10ml</a:t>
            </a:r>
          </a:p>
        </p:txBody>
      </p:sp>
      <p:sp>
        <p:nvSpPr>
          <p:cNvPr id="25" name="2nd answer">
            <a:extLst>
              <a:ext uri="{FF2B5EF4-FFF2-40B4-BE49-F238E27FC236}">
                <a16:creationId xmlns:a16="http://schemas.microsoft.com/office/drawing/2014/main" id="{1977545C-2EAE-47ED-A527-95A5894DDBB6}"/>
              </a:ext>
            </a:extLst>
          </p:cNvPr>
          <p:cNvSpPr/>
          <p:nvPr/>
        </p:nvSpPr>
        <p:spPr>
          <a:xfrm>
            <a:off x="5470525" y="35052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3l</a:t>
            </a:r>
          </a:p>
        </p:txBody>
      </p:sp>
      <p:sp>
        <p:nvSpPr>
          <p:cNvPr id="26" name="3rd answer">
            <a:extLst>
              <a:ext uri="{FF2B5EF4-FFF2-40B4-BE49-F238E27FC236}">
                <a16:creationId xmlns:a16="http://schemas.microsoft.com/office/drawing/2014/main" id="{9ED6E832-BC14-4A3C-A7BB-17EAD97B8C7B}"/>
              </a:ext>
            </a:extLst>
          </p:cNvPr>
          <p:cNvSpPr/>
          <p:nvPr/>
        </p:nvSpPr>
        <p:spPr>
          <a:xfrm>
            <a:off x="5470525" y="4608513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1l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58B48-13FD-421D-BB7B-8B91C4CD2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058988"/>
            <a:ext cx="10937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E58E46-C0FB-4B38-B5C2-D38704AF7E29}"/>
              </a:ext>
            </a:extLst>
          </p:cNvPr>
          <p:cNvSpPr/>
          <p:nvPr/>
        </p:nvSpPr>
        <p:spPr>
          <a:xfrm>
            <a:off x="6534150" y="5540375"/>
            <a:ext cx="717550" cy="622300"/>
          </a:xfrm>
          <a:prstGeom prst="rightArrow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7" name="Picture 2">
            <a:extLst>
              <a:ext uri="{FF2B5EF4-FFF2-40B4-BE49-F238E27FC236}">
                <a16:creationId xmlns:a16="http://schemas.microsoft.com/office/drawing/2014/main" id="{DE6F6C85-7DBC-4A4D-87F3-F8E114FB1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1202" r="27773" b="-1202"/>
          <a:stretch>
            <a:fillRect/>
          </a:stretch>
        </p:blipFill>
        <p:spPr bwMode="auto">
          <a:xfrm>
            <a:off x="755650" y="2044700"/>
            <a:ext cx="45307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3">
            <a:extLst>
              <a:ext uri="{FF2B5EF4-FFF2-40B4-BE49-F238E27FC236}">
                <a16:creationId xmlns:a16="http://schemas.microsoft.com/office/drawing/2014/main" id="{EC88CE12-3E32-417F-AD64-0A86D688B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6" b="63477"/>
          <a:stretch>
            <a:fillRect/>
          </a:stretch>
        </p:blipFill>
        <p:spPr bwMode="auto">
          <a:xfrm>
            <a:off x="755650" y="4724400"/>
            <a:ext cx="3546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C93F45-7CEA-47DD-A44D-B824F8C21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8707">
            <a:off x="1301750" y="4429125"/>
            <a:ext cx="245586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6" grpId="0" animBg="1"/>
      <p:bldP spid="25" grpId="0" animBg="1"/>
      <p:bldP spid="25" grpId="1" animBg="1"/>
      <p:bldP spid="26" grpId="0" animBg="1"/>
      <p:bldP spid="26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894BF5-4574-499A-8B65-A30D901C5ACE}"/>
              </a:ext>
            </a:extLst>
          </p:cNvPr>
          <p:cNvSpPr/>
          <p:nvPr/>
        </p:nvSpPr>
        <p:spPr>
          <a:xfrm>
            <a:off x="2134635" y="696913"/>
            <a:ext cx="48747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Container Capacities</a:t>
            </a:r>
            <a:endParaRPr lang="en-GB" sz="4000" b="1" dirty="0"/>
          </a:p>
        </p:txBody>
      </p:sp>
      <p:pic>
        <p:nvPicPr>
          <p:cNvPr id="30723" name="Whole Class">
            <a:extLst>
              <a:ext uri="{FF2B5EF4-FFF2-40B4-BE49-F238E27FC236}">
                <a16:creationId xmlns:a16="http://schemas.microsoft.com/office/drawing/2014/main" id="{650A1CA8-E440-414A-957C-390988984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5E164E1-1AC3-4804-8458-B0AC2F2C3007}"/>
              </a:ext>
            </a:extLst>
          </p:cNvPr>
          <p:cNvSpPr/>
          <p:nvPr/>
        </p:nvSpPr>
        <p:spPr>
          <a:xfrm>
            <a:off x="1335088" y="1460500"/>
            <a:ext cx="7053262" cy="623888"/>
          </a:xfrm>
          <a:prstGeom prst="roundRect">
            <a:avLst/>
          </a:prstGeom>
          <a:solidFill>
            <a:srgbClr val="FFE96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estimate and match these containers to their capacities?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4DFC3D0-D251-446A-B8C9-A7B2E654FF2B}"/>
              </a:ext>
            </a:extLst>
          </p:cNvPr>
          <p:cNvSpPr/>
          <p:nvPr/>
        </p:nvSpPr>
        <p:spPr>
          <a:xfrm>
            <a:off x="755650" y="1460500"/>
            <a:ext cx="727075" cy="623888"/>
          </a:xfrm>
          <a:prstGeom prst="roundRect">
            <a:avLst/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1st answer">
            <a:extLst>
              <a:ext uri="{FF2B5EF4-FFF2-40B4-BE49-F238E27FC236}">
                <a16:creationId xmlns:a16="http://schemas.microsoft.com/office/drawing/2014/main" id="{290E6694-4005-4B15-82B1-CEE26FD5ACF3}"/>
              </a:ext>
            </a:extLst>
          </p:cNvPr>
          <p:cNvSpPr/>
          <p:nvPr/>
        </p:nvSpPr>
        <p:spPr>
          <a:xfrm>
            <a:off x="5470525" y="24003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200ml</a:t>
            </a:r>
          </a:p>
        </p:txBody>
      </p:sp>
      <p:sp>
        <p:nvSpPr>
          <p:cNvPr id="25" name="2nd answer">
            <a:extLst>
              <a:ext uri="{FF2B5EF4-FFF2-40B4-BE49-F238E27FC236}">
                <a16:creationId xmlns:a16="http://schemas.microsoft.com/office/drawing/2014/main" id="{60762F15-8E18-4386-9DF5-710AA8F4DDA6}"/>
              </a:ext>
            </a:extLst>
          </p:cNvPr>
          <p:cNvSpPr/>
          <p:nvPr/>
        </p:nvSpPr>
        <p:spPr>
          <a:xfrm>
            <a:off x="5470525" y="35052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700l</a:t>
            </a:r>
          </a:p>
        </p:txBody>
      </p:sp>
      <p:sp>
        <p:nvSpPr>
          <p:cNvPr id="26" name="3rd answer">
            <a:extLst>
              <a:ext uri="{FF2B5EF4-FFF2-40B4-BE49-F238E27FC236}">
                <a16:creationId xmlns:a16="http://schemas.microsoft.com/office/drawing/2014/main" id="{93B6192A-65E9-4A2F-A7B4-37E59AE178AF}"/>
              </a:ext>
            </a:extLst>
          </p:cNvPr>
          <p:cNvSpPr/>
          <p:nvPr/>
        </p:nvSpPr>
        <p:spPr>
          <a:xfrm>
            <a:off x="5470525" y="4608513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2l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920532A-3BD1-4803-A59F-935E9B21D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155950"/>
            <a:ext cx="10937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FBD8FD-9C9A-4A88-B8B8-698380E356C1}"/>
              </a:ext>
            </a:extLst>
          </p:cNvPr>
          <p:cNvSpPr/>
          <p:nvPr/>
        </p:nvSpPr>
        <p:spPr>
          <a:xfrm>
            <a:off x="6534150" y="5540375"/>
            <a:ext cx="717550" cy="622300"/>
          </a:xfrm>
          <a:prstGeom prst="rightArrow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31" name="Picture 1">
            <a:extLst>
              <a:ext uri="{FF2B5EF4-FFF2-40B4-BE49-F238E27FC236}">
                <a16:creationId xmlns:a16="http://schemas.microsoft.com/office/drawing/2014/main" id="{0F5DE239-6CB2-4BF8-AF8A-D2FE8C4C2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12" b="11661"/>
          <a:stretch>
            <a:fillRect/>
          </a:stretch>
        </p:blipFill>
        <p:spPr bwMode="auto">
          <a:xfrm>
            <a:off x="755650" y="2179638"/>
            <a:ext cx="457835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">
            <a:extLst>
              <a:ext uri="{FF2B5EF4-FFF2-40B4-BE49-F238E27FC236}">
                <a16:creationId xmlns:a16="http://schemas.microsoft.com/office/drawing/2014/main" id="{6EB7A68B-0F56-4127-A2D7-DD32F36E7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4294188"/>
            <a:ext cx="26336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0" grpId="1" animBg="1"/>
      <p:bldP spid="26" grpId="0" animBg="1"/>
      <p:bldP spid="26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A020FA-FEFC-41F2-9CAF-2B711F411B0E}"/>
              </a:ext>
            </a:extLst>
          </p:cNvPr>
          <p:cNvSpPr/>
          <p:nvPr/>
        </p:nvSpPr>
        <p:spPr>
          <a:xfrm>
            <a:off x="2134635" y="696913"/>
            <a:ext cx="48747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Container Capacities</a:t>
            </a:r>
            <a:endParaRPr lang="en-GB" sz="4000" b="1" dirty="0"/>
          </a:p>
        </p:txBody>
      </p:sp>
      <p:pic>
        <p:nvPicPr>
          <p:cNvPr id="31747" name="Whole Class">
            <a:extLst>
              <a:ext uri="{FF2B5EF4-FFF2-40B4-BE49-F238E27FC236}">
                <a16:creationId xmlns:a16="http://schemas.microsoft.com/office/drawing/2014/main" id="{B74D7B43-11F1-4C88-B1F5-9A0A4E40A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839C096-2C87-4F13-92DC-54EB0DAEDF1B}"/>
              </a:ext>
            </a:extLst>
          </p:cNvPr>
          <p:cNvSpPr/>
          <p:nvPr/>
        </p:nvSpPr>
        <p:spPr>
          <a:xfrm>
            <a:off x="1335088" y="1460500"/>
            <a:ext cx="7053262" cy="623888"/>
          </a:xfrm>
          <a:prstGeom prst="roundRect">
            <a:avLst/>
          </a:prstGeom>
          <a:solidFill>
            <a:srgbClr val="FFE96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estimate and match these containers to their capacities?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031A4E6-101B-4DA9-BC28-C004B7B686BA}"/>
              </a:ext>
            </a:extLst>
          </p:cNvPr>
          <p:cNvSpPr/>
          <p:nvPr/>
        </p:nvSpPr>
        <p:spPr>
          <a:xfrm>
            <a:off x="755650" y="1460500"/>
            <a:ext cx="727075" cy="623888"/>
          </a:xfrm>
          <a:prstGeom prst="roundRect">
            <a:avLst/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BC715-33BF-42F5-B776-6E0DA6E07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4" t="45672"/>
          <a:stretch/>
        </p:blipFill>
        <p:spPr>
          <a:xfrm>
            <a:off x="755649" y="2232454"/>
            <a:ext cx="4549775" cy="3860371"/>
          </a:xfrm>
          <a:prstGeom prst="roundRect">
            <a:avLst>
              <a:gd name="adj" fmla="val 3096"/>
            </a:avLst>
          </a:prstGeom>
        </p:spPr>
      </p:pic>
      <p:sp>
        <p:nvSpPr>
          <p:cNvPr id="13" name="1st answer">
            <a:extLst>
              <a:ext uri="{FF2B5EF4-FFF2-40B4-BE49-F238E27FC236}">
                <a16:creationId xmlns:a16="http://schemas.microsoft.com/office/drawing/2014/main" id="{A0F9D839-99EC-4F70-B210-418A9EE097AF}"/>
              </a:ext>
            </a:extLst>
          </p:cNvPr>
          <p:cNvSpPr/>
          <p:nvPr/>
        </p:nvSpPr>
        <p:spPr>
          <a:xfrm>
            <a:off x="5470525" y="24003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2l</a:t>
            </a:r>
          </a:p>
        </p:txBody>
      </p:sp>
      <p:sp>
        <p:nvSpPr>
          <p:cNvPr id="14" name="2nd answer">
            <a:extLst>
              <a:ext uri="{FF2B5EF4-FFF2-40B4-BE49-F238E27FC236}">
                <a16:creationId xmlns:a16="http://schemas.microsoft.com/office/drawing/2014/main" id="{1B299002-4D38-4A44-B380-9C5DF8E740FB}"/>
              </a:ext>
            </a:extLst>
          </p:cNvPr>
          <p:cNvSpPr/>
          <p:nvPr/>
        </p:nvSpPr>
        <p:spPr>
          <a:xfrm>
            <a:off x="5470525" y="3505200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10l</a:t>
            </a:r>
          </a:p>
        </p:txBody>
      </p:sp>
      <p:sp>
        <p:nvSpPr>
          <p:cNvPr id="15" name="3rd answer">
            <a:extLst>
              <a:ext uri="{FF2B5EF4-FFF2-40B4-BE49-F238E27FC236}">
                <a16:creationId xmlns:a16="http://schemas.microsoft.com/office/drawing/2014/main" id="{A3CF8BDF-DF8F-4343-B64D-0F379F1D9DE1}"/>
              </a:ext>
            </a:extLst>
          </p:cNvPr>
          <p:cNvSpPr/>
          <p:nvPr/>
        </p:nvSpPr>
        <p:spPr>
          <a:xfrm>
            <a:off x="5470525" y="4608513"/>
            <a:ext cx="2733675" cy="857250"/>
          </a:xfrm>
          <a:prstGeom prst="roundRect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100ml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EE7459-30E7-434B-8920-DAE2264B2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058988"/>
            <a:ext cx="10937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EA8A4D-3B01-48C1-A435-5FDFF56CBECC}"/>
              </a:ext>
            </a:extLst>
          </p:cNvPr>
          <p:cNvSpPr/>
          <p:nvPr/>
        </p:nvSpPr>
        <p:spPr>
          <a:xfrm>
            <a:off x="6534150" y="5540375"/>
            <a:ext cx="717550" cy="622300"/>
          </a:xfrm>
          <a:prstGeom prst="rightArrow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6F13C-296B-4E5C-B12D-7F3262015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232025"/>
            <a:ext cx="8350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6" grpId="0" animBg="1"/>
      <p:bldP spid="14" grpId="0" animBg="1"/>
      <p:bldP spid="14" grpId="1" animBg="1"/>
      <p:bldP spid="15" grpId="0" animBg="1"/>
      <p:bldP spid="15" grpId="1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309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Twinkl</vt:lpstr>
      <vt:lpstr>Twinkl SemiBold</vt:lpstr>
      <vt:lpstr>Tuffy</vt:lpstr>
      <vt:lpstr>Sassoon Infant Md</vt:lpstr>
      <vt:lpstr>Arial</vt:lpstr>
      <vt:lpstr>Sassoon Infant Rg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40</cp:revision>
  <dcterms:created xsi:type="dcterms:W3CDTF">2018-05-10T12:02:18Z</dcterms:created>
  <dcterms:modified xsi:type="dcterms:W3CDTF">2020-04-10T10:36:52Z</dcterms:modified>
</cp:coreProperties>
</file>