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6" r:id="rId2"/>
    <p:sldId id="274" r:id="rId3"/>
    <p:sldId id="263" r:id="rId4"/>
    <p:sldId id="264" r:id="rId5"/>
    <p:sldId id="279" r:id="rId6"/>
    <p:sldId id="280" r:id="rId7"/>
    <p:sldId id="281" r:id="rId8"/>
    <p:sldId id="295" r:id="rId9"/>
    <p:sldId id="296" r:id="rId10"/>
    <p:sldId id="283" r:id="rId11"/>
    <p:sldId id="282" r:id="rId12"/>
    <p:sldId id="297" r:id="rId13"/>
  </p:sldIdLst>
  <p:sldSz cx="9144000" cy="6858000" type="screen4x3"/>
  <p:notesSz cx="6858000" cy="9144000"/>
  <p:embeddedFontLst>
    <p:embeddedFont>
      <p:font typeface="Sassoon Infant Rg" panose="02000503030000020003" pitchFamily="50" charset="0"/>
      <p:regular r:id="rId16"/>
      <p:bold r:id="rId17"/>
    </p:embeddedFont>
    <p:embeddedFont>
      <p:font typeface="Calibri" panose="020F0502020204030204" pitchFamily="34" charset="0"/>
      <p:regular r:id="rId18"/>
      <p:bold r:id="rId19"/>
      <p:italic r:id="rId20"/>
      <p:boldItalic r:id="rId21"/>
    </p:embeddedFont>
    <p:embeddedFont>
      <p:font typeface="Twinkl SemiBold" pitchFamily="2" charset="0"/>
      <p:bold r:id="rId22"/>
    </p:embeddedFont>
    <p:embeddedFont>
      <p:font typeface="Tuffy" panose="020B0603060100000000" pitchFamily="34" charset="0"/>
      <p:regular r:id="rId23"/>
      <p:bold r:id="rId24"/>
      <p:italic r:id="rId25"/>
      <p:boldItalic r:id="rId26"/>
    </p:embeddedFont>
    <p:embeddedFont>
      <p:font typeface="Twinkl" pitchFamily="2"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14D"/>
    <a:srgbClr val="BC0105"/>
    <a:srgbClr val="BFD465"/>
    <a:srgbClr val="18A0DB"/>
    <a:srgbClr val="80C1EB"/>
    <a:srgbClr val="ACDDFC"/>
    <a:srgbClr val="A21770"/>
    <a:srgbClr val="FFCB71"/>
    <a:srgbClr val="32B3A2"/>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8"/>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smtClean="0"/>
              <a:t>Click to edit Master text styles</a:t>
            </a:r>
          </a:p>
        </p:txBody>
      </p:sp>
    </p:spTree>
    <p:extLst>
      <p:ext uri="{BB962C8B-B14F-4D97-AF65-F5344CB8AC3E}">
        <p14:creationId xmlns:p14="http://schemas.microsoft.com/office/powerpoint/2010/main" val="148521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0" r:id="rId6"/>
    <p:sldLayoutId id="2147483671"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smtClean="0">
                <a:solidFill>
                  <a:schemeClr val="bg1"/>
                </a:solidFill>
                <a:latin typeface="Arial" panose="020B0604020202020204" pitchFamily="34" charset="0"/>
                <a:cs typeface="Arial" panose="020B0604020202020204" pitchFamily="34" charset="0"/>
              </a:rPr>
              <a:t>History</a:t>
            </a:r>
            <a:r>
              <a:rPr lang="en-GB" sz="800" dirty="0" smtClean="0">
                <a:solidFill>
                  <a:schemeClr val="bg1"/>
                </a:solidFill>
                <a:latin typeface="Arial" panose="020B0604020202020204" pitchFamily="34" charset="0"/>
                <a:cs typeface="Arial" panose="020B0604020202020204" pitchFamily="34" charset="0"/>
              </a:rPr>
              <a:t> </a:t>
            </a:r>
            <a:r>
              <a:rPr lang="en-GB" sz="800" dirty="0">
                <a:solidFill>
                  <a:schemeClr val="bg1"/>
                </a:solidFill>
                <a:latin typeface="Arial" panose="020B0604020202020204" pitchFamily="34" charset="0"/>
                <a:cs typeface="Arial" panose="020B0604020202020204" pitchFamily="34" charset="0"/>
              </a:rPr>
              <a:t>| </a:t>
            </a:r>
            <a:r>
              <a:rPr lang="en-GB" sz="800" dirty="0" smtClean="0">
                <a:solidFill>
                  <a:schemeClr val="bg1"/>
                </a:solidFill>
                <a:latin typeface="Arial" panose="020B0604020202020204" pitchFamily="34" charset="0"/>
                <a:cs typeface="Arial" panose="020B0604020202020204" pitchFamily="34" charset="0"/>
              </a:rPr>
              <a:t>LKS2 </a:t>
            </a:r>
            <a:r>
              <a:rPr lang="en-GB" sz="800" dirty="0">
                <a:solidFill>
                  <a:schemeClr val="bg1"/>
                </a:solidFill>
                <a:latin typeface="Arial" panose="020B0604020202020204" pitchFamily="34" charset="0"/>
                <a:cs typeface="Arial" panose="020B0604020202020204" pitchFamily="34" charset="0"/>
              </a:rPr>
              <a:t>| </a:t>
            </a:r>
            <a:r>
              <a:rPr lang="en-GB" sz="800" dirty="0" smtClean="0">
                <a:solidFill>
                  <a:schemeClr val="bg1"/>
                </a:solidFill>
                <a:latin typeface="Arial" panose="020B0604020202020204" pitchFamily="34" charset="0"/>
                <a:cs typeface="Arial" panose="020B0604020202020204" pitchFamily="34" charset="0"/>
              </a:rPr>
              <a:t>Romans | Roman Roads </a:t>
            </a:r>
            <a:r>
              <a:rPr lang="en-GB" sz="800" dirty="0">
                <a:solidFill>
                  <a:schemeClr val="bg1"/>
                </a:solidFill>
                <a:latin typeface="Arial" panose="020B0604020202020204" pitchFamily="34" charset="0"/>
                <a:cs typeface="Arial" panose="020B0604020202020204" pitchFamily="34" charset="0"/>
              </a:rPr>
              <a:t>| Lesson </a:t>
            </a:r>
            <a:r>
              <a:rPr lang="en-GB" sz="800" dirty="0" smtClean="0">
                <a:solidFill>
                  <a:schemeClr val="bg1"/>
                </a:solidFill>
                <a:latin typeface="Arial" panose="020B0604020202020204" pitchFamily="34" charset="0"/>
                <a:cs typeface="Arial" panose="020B0604020202020204" pitchFamily="34" charset="0"/>
              </a:rPr>
              <a:t>2</a:t>
            </a:r>
            <a:endParaRPr lang="en-GB" sz="800" dirty="0">
              <a:solidFill>
                <a:schemeClr val="bg1"/>
              </a:solidFill>
              <a:latin typeface="Arial" panose="020B0604020202020204" pitchFamily="34" charset="0"/>
              <a:cs typeface="Arial" panose="020B0604020202020204" pitchFamily="34" charset="0"/>
            </a:endParaRPr>
          </a:p>
        </p:txBody>
      </p:sp>
      <p:sp>
        <p:nvSpPr>
          <p:cNvPr id="17" name="Text Placeholder 16"/>
          <p:cNvSpPr>
            <a:spLocks noGrp="1"/>
          </p:cNvSpPr>
          <p:nvPr>
            <p:ph type="body" sz="quarter" idx="10"/>
          </p:nvPr>
        </p:nvSpPr>
        <p:spPr/>
        <p:txBody>
          <a:bodyPr/>
          <a:lstStyle/>
          <a:p>
            <a:r>
              <a:rPr lang="en-GB" dirty="0" smtClean="0">
                <a:latin typeface="Arial" panose="020B0604020202020204" pitchFamily="34" charset="0"/>
                <a:cs typeface="Arial" panose="020B0604020202020204" pitchFamily="34" charset="0"/>
              </a:rPr>
              <a:t>Romans</a:t>
            </a:r>
            <a:endParaRPr lang="en-GB" dirty="0">
              <a:latin typeface="Arial" panose="020B0604020202020204" pitchFamily="34" charset="0"/>
              <a:cs typeface="Arial" panose="020B0604020202020204" pitchFamily="34" charset="0"/>
            </a:endParaRPr>
          </a:p>
        </p:txBody>
      </p:sp>
      <p:sp>
        <p:nvSpPr>
          <p:cNvPr id="18" name="Title 17"/>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History</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Mapping Roman Roads</a:t>
            </a:r>
            <a:endParaRPr lang="en-GB" sz="3600" dirty="0"/>
          </a:p>
        </p:txBody>
      </p:sp>
      <p:pic>
        <p:nvPicPr>
          <p:cNvPr id="17"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812" y="615600"/>
            <a:ext cx="864000" cy="864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526"/>
          <a:stretch/>
        </p:blipFill>
        <p:spPr>
          <a:xfrm>
            <a:off x="755650" y="1479600"/>
            <a:ext cx="7632700" cy="461322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10785" b="14033"/>
          <a:stretch/>
        </p:blipFill>
        <p:spPr>
          <a:xfrm>
            <a:off x="940527" y="2264228"/>
            <a:ext cx="7447824" cy="3828597"/>
          </a:xfrm>
          <a:prstGeom prst="rect">
            <a:avLst/>
          </a:prstGeom>
        </p:spPr>
      </p:pic>
      <p:sp>
        <p:nvSpPr>
          <p:cNvPr id="7" name="Rectangle 6"/>
          <p:cNvSpPr/>
          <p:nvPr/>
        </p:nvSpPr>
        <p:spPr>
          <a:xfrm>
            <a:off x="940527" y="1621958"/>
            <a:ext cx="4859382" cy="1933303"/>
          </a:xfrm>
          <a:prstGeom prst="rect">
            <a:avLst/>
          </a:pr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16000">
              <a:spcAft>
                <a:spcPts val="600"/>
              </a:spcAft>
              <a:buFont typeface="+mj-lt"/>
              <a:buAutoNum type="arabicPeriod"/>
            </a:pPr>
            <a:r>
              <a:rPr lang="en-GB" dirty="0">
                <a:solidFill>
                  <a:schemeClr val="tx1"/>
                </a:solidFill>
              </a:rPr>
              <a:t>Use an atlas to locate the start and finish points of the Romans roads on your sheet.</a:t>
            </a:r>
          </a:p>
          <a:p>
            <a:pPr marL="252000" indent="-216000">
              <a:spcAft>
                <a:spcPts val="600"/>
              </a:spcAft>
              <a:buFont typeface="+mj-lt"/>
              <a:buAutoNum type="arabicPeriod"/>
            </a:pPr>
            <a:r>
              <a:rPr lang="en-GB" dirty="0">
                <a:solidFill>
                  <a:schemeClr val="tx1"/>
                </a:solidFill>
              </a:rPr>
              <a:t>Mark and label the places on your map and then draw and label the road.</a:t>
            </a:r>
          </a:p>
          <a:p>
            <a:pPr marL="252000" indent="-216000">
              <a:spcAft>
                <a:spcPts val="600"/>
              </a:spcAft>
              <a:buFont typeface="+mj-lt"/>
              <a:buAutoNum type="arabicPeriod"/>
            </a:pPr>
            <a:r>
              <a:rPr lang="en-GB" dirty="0">
                <a:solidFill>
                  <a:schemeClr val="tx1"/>
                </a:solidFill>
              </a:rPr>
              <a:t>Use a different colour for each road.</a:t>
            </a:r>
          </a:p>
        </p:txBody>
      </p:sp>
    </p:spTree>
    <p:extLst>
      <p:ext uri="{BB962C8B-B14F-4D97-AF65-F5344CB8AC3E}">
        <p14:creationId xmlns:p14="http://schemas.microsoft.com/office/powerpoint/2010/main" val="2323888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Building the Roads</a:t>
            </a:r>
            <a:endParaRPr lang="en-GB" sz="3600" dirty="0"/>
          </a:p>
        </p:txBody>
      </p:sp>
      <p:sp>
        <p:nvSpPr>
          <p:cNvPr id="16" name="Rectangle 15"/>
          <p:cNvSpPr/>
          <p:nvPr/>
        </p:nvSpPr>
        <p:spPr>
          <a:xfrm>
            <a:off x="3525453" y="4294237"/>
            <a:ext cx="4572000" cy="369332"/>
          </a:xfrm>
          <a:prstGeom prst="rect">
            <a:avLst/>
          </a:prstGeom>
        </p:spPr>
        <p:txBody>
          <a:bodyPr>
            <a:spAutoFit/>
          </a:bodyPr>
          <a:lstStyle/>
          <a:p>
            <a:endParaRPr lang="en-GB" dirty="0"/>
          </a:p>
        </p:txBody>
      </p:sp>
      <p:sp>
        <p:nvSpPr>
          <p:cNvPr id="4" name="Rectangle 3"/>
          <p:cNvSpPr/>
          <p:nvPr/>
        </p:nvSpPr>
        <p:spPr>
          <a:xfrm>
            <a:off x="755650" y="1326461"/>
            <a:ext cx="7632700" cy="369332"/>
          </a:xfrm>
          <a:prstGeom prst="rect">
            <a:avLst/>
          </a:prstGeom>
        </p:spPr>
        <p:txBody>
          <a:bodyPr wrap="square">
            <a:spAutoFit/>
          </a:bodyPr>
          <a:lstStyle/>
          <a:p>
            <a:pPr algn="ctr"/>
            <a:r>
              <a:rPr lang="en-GB" dirty="0" smtClean="0">
                <a:latin typeface="Twinkl" pitchFamily="50" charset="0"/>
              </a:rPr>
              <a:t>To build a Roman road, we would need to:</a:t>
            </a:r>
            <a:endParaRPr lang="en-GB" dirty="0">
              <a:latin typeface="Twinkl"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287" y="1853515"/>
            <a:ext cx="3429045" cy="4253936"/>
          </a:xfrm>
          <a:prstGeom prst="rect">
            <a:avLst/>
          </a:prstGeom>
        </p:spPr>
      </p:pic>
      <p:grpSp>
        <p:nvGrpSpPr>
          <p:cNvPr id="6" name="Group 5"/>
          <p:cNvGrpSpPr/>
          <p:nvPr/>
        </p:nvGrpSpPr>
        <p:grpSpPr>
          <a:xfrm>
            <a:off x="4431957" y="1911141"/>
            <a:ext cx="411891" cy="411891"/>
            <a:chOff x="4431957" y="2001795"/>
            <a:chExt cx="411891" cy="411891"/>
          </a:xfrm>
        </p:grpSpPr>
        <p:sp>
          <p:nvSpPr>
            <p:cNvPr id="5" name="Oval 4"/>
            <p:cNvSpPr/>
            <p:nvPr/>
          </p:nvSpPr>
          <p:spPr>
            <a:xfrm>
              <a:off x="4431957" y="2001795"/>
              <a:ext cx="411891" cy="411891"/>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485502" y="2055340"/>
              <a:ext cx="304800" cy="304800"/>
            </a:xfrm>
            <a:prstGeom prst="ellipse">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grpSp>
      <p:sp>
        <p:nvSpPr>
          <p:cNvPr id="12" name="Rectangle 11"/>
          <p:cNvSpPr/>
          <p:nvPr/>
        </p:nvSpPr>
        <p:spPr>
          <a:xfrm>
            <a:off x="4897394" y="1779337"/>
            <a:ext cx="3200060" cy="584775"/>
          </a:xfrm>
          <a:prstGeom prst="rect">
            <a:avLst/>
          </a:prstGeom>
        </p:spPr>
        <p:txBody>
          <a:bodyPr wrap="square">
            <a:spAutoFit/>
          </a:bodyPr>
          <a:lstStyle/>
          <a:p>
            <a:r>
              <a:rPr lang="en-GB" sz="1600" dirty="0" smtClean="0">
                <a:latin typeface="Twinkl" pitchFamily="50" charset="0"/>
              </a:rPr>
              <a:t>Dig a large ditch the width of your road.</a:t>
            </a:r>
            <a:endParaRPr lang="en-GB" sz="1600" dirty="0">
              <a:latin typeface="Twinkl" pitchFamily="50" charset="0"/>
            </a:endParaRPr>
          </a:p>
        </p:txBody>
      </p:sp>
      <p:grpSp>
        <p:nvGrpSpPr>
          <p:cNvPr id="13" name="Group 12"/>
          <p:cNvGrpSpPr/>
          <p:nvPr/>
        </p:nvGrpSpPr>
        <p:grpSpPr>
          <a:xfrm>
            <a:off x="4431957" y="2515128"/>
            <a:ext cx="411891" cy="411891"/>
            <a:chOff x="4431957" y="2001795"/>
            <a:chExt cx="411891" cy="411891"/>
          </a:xfrm>
        </p:grpSpPr>
        <p:sp>
          <p:nvSpPr>
            <p:cNvPr id="14" name="Oval 13"/>
            <p:cNvSpPr/>
            <p:nvPr/>
          </p:nvSpPr>
          <p:spPr>
            <a:xfrm>
              <a:off x="4431957" y="2001795"/>
              <a:ext cx="411891" cy="411891"/>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485502" y="2055340"/>
              <a:ext cx="304800" cy="304800"/>
            </a:xfrm>
            <a:prstGeom prst="ellipse">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a:t>
              </a:r>
              <a:endParaRPr lang="en-GB" dirty="0"/>
            </a:p>
          </p:txBody>
        </p:sp>
      </p:grpSp>
      <p:sp>
        <p:nvSpPr>
          <p:cNvPr id="17" name="Rectangle 16"/>
          <p:cNvSpPr/>
          <p:nvPr/>
        </p:nvSpPr>
        <p:spPr>
          <a:xfrm>
            <a:off x="4897393" y="2431472"/>
            <a:ext cx="3426877" cy="584775"/>
          </a:xfrm>
          <a:prstGeom prst="rect">
            <a:avLst/>
          </a:prstGeom>
        </p:spPr>
        <p:txBody>
          <a:bodyPr wrap="square">
            <a:spAutoFit/>
          </a:bodyPr>
          <a:lstStyle/>
          <a:p>
            <a:r>
              <a:rPr lang="en-GB" sz="1600" dirty="0" smtClean="0">
                <a:latin typeface="Twinkl" pitchFamily="50" charset="0"/>
              </a:rPr>
              <a:t>Fill your ditch with a layer of rubble and a layer of stones.</a:t>
            </a:r>
            <a:endParaRPr lang="en-GB" sz="1600" dirty="0">
              <a:latin typeface="Twinkl" pitchFamily="50" charset="0"/>
            </a:endParaRPr>
          </a:p>
        </p:txBody>
      </p:sp>
      <p:grpSp>
        <p:nvGrpSpPr>
          <p:cNvPr id="18" name="Group 17"/>
          <p:cNvGrpSpPr/>
          <p:nvPr/>
        </p:nvGrpSpPr>
        <p:grpSpPr>
          <a:xfrm>
            <a:off x="4431957" y="3083607"/>
            <a:ext cx="411891" cy="411891"/>
            <a:chOff x="4431957" y="2001795"/>
            <a:chExt cx="411891" cy="411891"/>
          </a:xfrm>
        </p:grpSpPr>
        <p:sp>
          <p:nvSpPr>
            <p:cNvPr id="19" name="Oval 18"/>
            <p:cNvSpPr/>
            <p:nvPr/>
          </p:nvSpPr>
          <p:spPr>
            <a:xfrm>
              <a:off x="4431957" y="2001795"/>
              <a:ext cx="411891" cy="411891"/>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4485502" y="2055340"/>
              <a:ext cx="304800" cy="304800"/>
            </a:xfrm>
            <a:prstGeom prst="ellipse">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grpSp>
      <p:sp>
        <p:nvSpPr>
          <p:cNvPr id="22" name="Rectangle 21"/>
          <p:cNvSpPr/>
          <p:nvPr/>
        </p:nvSpPr>
        <p:spPr>
          <a:xfrm>
            <a:off x="4897393" y="3123897"/>
            <a:ext cx="3426877" cy="338554"/>
          </a:xfrm>
          <a:prstGeom prst="rect">
            <a:avLst/>
          </a:prstGeom>
        </p:spPr>
        <p:txBody>
          <a:bodyPr wrap="square">
            <a:spAutoFit/>
          </a:bodyPr>
          <a:lstStyle/>
          <a:p>
            <a:r>
              <a:rPr lang="en-GB" sz="1600" dirty="0" smtClean="0">
                <a:latin typeface="Twinkl" pitchFamily="50" charset="0"/>
              </a:rPr>
              <a:t>Dig two smaller ditches either side.</a:t>
            </a:r>
            <a:endParaRPr lang="en-GB" sz="1600" dirty="0">
              <a:latin typeface="Twinkl" pitchFamily="50" charset="0"/>
            </a:endParaRPr>
          </a:p>
        </p:txBody>
      </p:sp>
      <p:grpSp>
        <p:nvGrpSpPr>
          <p:cNvPr id="23" name="Group 22"/>
          <p:cNvGrpSpPr/>
          <p:nvPr/>
        </p:nvGrpSpPr>
        <p:grpSpPr>
          <a:xfrm>
            <a:off x="4431957" y="3639772"/>
            <a:ext cx="411891" cy="411891"/>
            <a:chOff x="4431957" y="2001795"/>
            <a:chExt cx="411891" cy="411891"/>
          </a:xfrm>
        </p:grpSpPr>
        <p:sp>
          <p:nvSpPr>
            <p:cNvPr id="24" name="Oval 23"/>
            <p:cNvSpPr/>
            <p:nvPr/>
          </p:nvSpPr>
          <p:spPr>
            <a:xfrm>
              <a:off x="4431957" y="2001795"/>
              <a:ext cx="411891" cy="411891"/>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485502" y="2055340"/>
              <a:ext cx="304800" cy="304800"/>
            </a:xfrm>
            <a:prstGeom prst="ellipse">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4</a:t>
              </a:r>
              <a:endParaRPr lang="en-GB" dirty="0"/>
            </a:p>
          </p:txBody>
        </p:sp>
      </p:grpSp>
      <p:sp>
        <p:nvSpPr>
          <p:cNvPr id="26" name="Rectangle 25"/>
          <p:cNvSpPr/>
          <p:nvPr/>
        </p:nvSpPr>
        <p:spPr>
          <a:xfrm>
            <a:off x="4897393" y="3575364"/>
            <a:ext cx="3426877" cy="1323439"/>
          </a:xfrm>
          <a:prstGeom prst="rect">
            <a:avLst/>
          </a:prstGeom>
        </p:spPr>
        <p:txBody>
          <a:bodyPr wrap="square">
            <a:spAutoFit/>
          </a:bodyPr>
          <a:lstStyle/>
          <a:p>
            <a:r>
              <a:rPr lang="en-GB" sz="1600" dirty="0" smtClean="0">
                <a:latin typeface="Twinkl" pitchFamily="50" charset="0"/>
              </a:rPr>
              <a:t>Cover the stones with a layer of sand or small pebbles and gravel, thicker in the middle to make a camber so that the rain will drain off into the two side ditches.</a:t>
            </a:r>
            <a:endParaRPr lang="en-GB" sz="1600" dirty="0">
              <a:latin typeface="Twinkl" pitchFamily="50" charset="0"/>
            </a:endParaRPr>
          </a:p>
        </p:txBody>
      </p:sp>
      <p:grpSp>
        <p:nvGrpSpPr>
          <p:cNvPr id="27" name="Group 26"/>
          <p:cNvGrpSpPr/>
          <p:nvPr/>
        </p:nvGrpSpPr>
        <p:grpSpPr>
          <a:xfrm>
            <a:off x="4431956" y="4970551"/>
            <a:ext cx="411891" cy="411891"/>
            <a:chOff x="4431957" y="2001795"/>
            <a:chExt cx="411891" cy="411891"/>
          </a:xfrm>
        </p:grpSpPr>
        <p:sp>
          <p:nvSpPr>
            <p:cNvPr id="28" name="Oval 27"/>
            <p:cNvSpPr/>
            <p:nvPr/>
          </p:nvSpPr>
          <p:spPr>
            <a:xfrm>
              <a:off x="4431957" y="2001795"/>
              <a:ext cx="411891" cy="411891"/>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485502" y="2055340"/>
              <a:ext cx="304800" cy="304800"/>
            </a:xfrm>
            <a:prstGeom prst="ellipse">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a:t>
              </a:r>
              <a:endParaRPr lang="en-GB" dirty="0"/>
            </a:p>
          </p:txBody>
        </p:sp>
      </p:grpSp>
      <p:sp>
        <p:nvSpPr>
          <p:cNvPr id="30" name="Rectangle 29"/>
          <p:cNvSpPr/>
          <p:nvPr/>
        </p:nvSpPr>
        <p:spPr>
          <a:xfrm>
            <a:off x="4843846" y="4906143"/>
            <a:ext cx="3426877" cy="830997"/>
          </a:xfrm>
          <a:prstGeom prst="rect">
            <a:avLst/>
          </a:prstGeom>
        </p:spPr>
        <p:txBody>
          <a:bodyPr wrap="square">
            <a:spAutoFit/>
          </a:bodyPr>
          <a:lstStyle/>
          <a:p>
            <a:r>
              <a:rPr lang="en-GB" sz="1600" dirty="0" smtClean="0">
                <a:latin typeface="Twinkl" pitchFamily="50" charset="0"/>
              </a:rPr>
              <a:t>Set a layer of smooth paving stones into the sand or gravel to make a hard surface.</a:t>
            </a:r>
            <a:endParaRPr lang="en-GB" sz="1600" dirty="0">
              <a:latin typeface="Twinkl" pitchFamily="50" charset="0"/>
            </a:endParaRPr>
          </a:p>
        </p:txBody>
      </p:sp>
    </p:spTree>
    <p:extLst>
      <p:ext uri="{BB962C8B-B14F-4D97-AF65-F5344CB8AC3E}">
        <p14:creationId xmlns:p14="http://schemas.microsoft.com/office/powerpoint/2010/main" val="396035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2" grpId="0"/>
      <p:bldP spid="26"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Building the Roads</a:t>
            </a:r>
            <a:endParaRPr lang="en-GB" sz="3600" dirty="0"/>
          </a:p>
        </p:txBody>
      </p:sp>
      <p:sp>
        <p:nvSpPr>
          <p:cNvPr id="4" name="Rectangle 3"/>
          <p:cNvSpPr/>
          <p:nvPr/>
        </p:nvSpPr>
        <p:spPr>
          <a:xfrm>
            <a:off x="755650" y="1326461"/>
            <a:ext cx="7632700" cy="369332"/>
          </a:xfrm>
          <a:prstGeom prst="rect">
            <a:avLst/>
          </a:prstGeom>
        </p:spPr>
        <p:txBody>
          <a:bodyPr wrap="square">
            <a:spAutoFit/>
          </a:bodyPr>
          <a:lstStyle/>
          <a:p>
            <a:pPr algn="ctr"/>
            <a:r>
              <a:rPr lang="en-GB" dirty="0" smtClean="0">
                <a:latin typeface="Twinkl" pitchFamily="50" charset="0"/>
              </a:rPr>
              <a:t>Can you name the parts of this Roman road?</a:t>
            </a:r>
            <a:endParaRPr lang="en-GB" dirty="0">
              <a:latin typeface="Twinkl" pitchFamily="50"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2576" y="1771135"/>
            <a:ext cx="3558848" cy="4414965"/>
          </a:xfrm>
          <a:prstGeom prst="rect">
            <a:avLst/>
          </a:prstGeom>
        </p:spPr>
      </p:pic>
      <p:cxnSp>
        <p:nvCxnSpPr>
          <p:cNvPr id="10" name="Straight Arrow Connector 9"/>
          <p:cNvCxnSpPr/>
          <p:nvPr/>
        </p:nvCxnSpPr>
        <p:spPr>
          <a:xfrm flipV="1">
            <a:off x="5173362" y="5338119"/>
            <a:ext cx="1614616" cy="238897"/>
          </a:xfrm>
          <a:prstGeom prst="straightConnector1">
            <a:avLst/>
          </a:prstGeom>
          <a:ln w="38100">
            <a:solidFill>
              <a:srgbClr val="B9414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699250" y="5153453"/>
            <a:ext cx="1085506" cy="369332"/>
          </a:xfrm>
          <a:prstGeom prst="rect">
            <a:avLst/>
          </a:prstGeom>
        </p:spPr>
        <p:txBody>
          <a:bodyPr wrap="square">
            <a:spAutoFit/>
          </a:bodyPr>
          <a:lstStyle/>
          <a:p>
            <a:pPr algn="ctr"/>
            <a:r>
              <a:rPr lang="en-GB" dirty="0" smtClean="0">
                <a:latin typeface="Twinkl" pitchFamily="50" charset="0"/>
              </a:rPr>
              <a:t>rubble</a:t>
            </a:r>
            <a:endParaRPr lang="en-GB" dirty="0">
              <a:latin typeface="Twinkl" pitchFamily="50" charset="0"/>
            </a:endParaRPr>
          </a:p>
        </p:txBody>
      </p:sp>
      <p:cxnSp>
        <p:nvCxnSpPr>
          <p:cNvPr id="32" name="Straight Arrow Connector 31"/>
          <p:cNvCxnSpPr/>
          <p:nvPr/>
        </p:nvCxnSpPr>
        <p:spPr>
          <a:xfrm flipH="1" flipV="1">
            <a:off x="2529016" y="4729035"/>
            <a:ext cx="1029730" cy="238898"/>
          </a:xfrm>
          <a:prstGeom prst="straightConnector1">
            <a:avLst/>
          </a:prstGeom>
          <a:ln w="38100">
            <a:solidFill>
              <a:srgbClr val="B9414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575290" y="4501481"/>
            <a:ext cx="1085506" cy="369332"/>
          </a:xfrm>
          <a:prstGeom prst="rect">
            <a:avLst/>
          </a:prstGeom>
        </p:spPr>
        <p:txBody>
          <a:bodyPr wrap="square">
            <a:spAutoFit/>
          </a:bodyPr>
          <a:lstStyle/>
          <a:p>
            <a:pPr algn="ctr"/>
            <a:r>
              <a:rPr lang="en-GB" dirty="0" smtClean="0">
                <a:latin typeface="Twinkl" pitchFamily="50" charset="0"/>
              </a:rPr>
              <a:t>stones</a:t>
            </a:r>
            <a:endParaRPr lang="en-GB" dirty="0">
              <a:latin typeface="Twinkl" pitchFamily="50" charset="0"/>
            </a:endParaRPr>
          </a:p>
        </p:txBody>
      </p:sp>
      <p:cxnSp>
        <p:nvCxnSpPr>
          <p:cNvPr id="34" name="Straight Arrow Connector 33"/>
          <p:cNvCxnSpPr/>
          <p:nvPr/>
        </p:nvCxnSpPr>
        <p:spPr>
          <a:xfrm flipV="1">
            <a:off x="5089096" y="4172465"/>
            <a:ext cx="1614616" cy="238897"/>
          </a:xfrm>
          <a:prstGeom prst="straightConnector1">
            <a:avLst/>
          </a:prstGeom>
          <a:ln w="38100">
            <a:solidFill>
              <a:srgbClr val="B9414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557318" y="3812911"/>
            <a:ext cx="1672281" cy="646331"/>
          </a:xfrm>
          <a:prstGeom prst="rect">
            <a:avLst/>
          </a:prstGeom>
        </p:spPr>
        <p:txBody>
          <a:bodyPr wrap="square">
            <a:spAutoFit/>
          </a:bodyPr>
          <a:lstStyle/>
          <a:p>
            <a:pPr algn="ctr"/>
            <a:r>
              <a:rPr lang="en-GB" dirty="0" smtClean="0">
                <a:latin typeface="Twinkl" pitchFamily="50" charset="0"/>
              </a:rPr>
              <a:t>sand, pebbles and gravel</a:t>
            </a:r>
            <a:endParaRPr lang="en-GB" dirty="0">
              <a:latin typeface="Twinkl" pitchFamily="50" charset="0"/>
            </a:endParaRPr>
          </a:p>
        </p:txBody>
      </p:sp>
      <p:cxnSp>
        <p:nvCxnSpPr>
          <p:cNvPr id="36" name="Straight Arrow Connector 35"/>
          <p:cNvCxnSpPr/>
          <p:nvPr/>
        </p:nvCxnSpPr>
        <p:spPr>
          <a:xfrm flipH="1" flipV="1">
            <a:off x="2529016" y="2897410"/>
            <a:ext cx="1515762" cy="867253"/>
          </a:xfrm>
          <a:prstGeom prst="straightConnector1">
            <a:avLst/>
          </a:prstGeom>
          <a:ln w="38100">
            <a:solidFill>
              <a:srgbClr val="B9414D"/>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972065" y="2484760"/>
            <a:ext cx="1655807" cy="646331"/>
          </a:xfrm>
          <a:prstGeom prst="rect">
            <a:avLst/>
          </a:prstGeom>
        </p:spPr>
        <p:txBody>
          <a:bodyPr wrap="square">
            <a:spAutoFit/>
          </a:bodyPr>
          <a:lstStyle/>
          <a:p>
            <a:pPr algn="ctr"/>
            <a:r>
              <a:rPr lang="en-GB" dirty="0" smtClean="0">
                <a:latin typeface="Twinkl" pitchFamily="50" charset="0"/>
              </a:rPr>
              <a:t>smooth paving stones</a:t>
            </a:r>
            <a:endParaRPr lang="en-GB" dirty="0">
              <a:latin typeface="Twinkl" pitchFamily="50" charset="0"/>
            </a:endParaRPr>
          </a:p>
        </p:txBody>
      </p:sp>
    </p:spTree>
    <p:extLst>
      <p:ext uri="{BB962C8B-B14F-4D97-AF65-F5344CB8AC3E}">
        <p14:creationId xmlns:p14="http://schemas.microsoft.com/office/powerpoint/2010/main" val="22641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latin typeface="Twinkl" pitchFamily="50" charset="0"/>
              </a:rPr>
              <a:t>I can understand why the Romans built new roads in Britain, know where some of the main roads ran to and from and know how the roads were made.</a:t>
            </a:r>
            <a:endParaRPr lang="en-GB" dirty="0">
              <a:latin typeface="Twinkl" pitchFamily="50" charset="0"/>
            </a:endParaRPr>
          </a:p>
        </p:txBody>
      </p:sp>
      <p:sp>
        <p:nvSpPr>
          <p:cNvPr id="20" name="Content Placeholder 15"/>
          <p:cNvSpPr txBox="1">
            <a:spLocks/>
          </p:cNvSpPr>
          <p:nvPr/>
        </p:nvSpPr>
        <p:spPr>
          <a:xfrm>
            <a:off x="628650" y="3466803"/>
            <a:ext cx="7886700" cy="219259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smtClean="0">
                <a:latin typeface="Twinkl" pitchFamily="50" charset="0"/>
              </a:rPr>
              <a:t>I can label a map to show some Roman roads.</a:t>
            </a:r>
          </a:p>
          <a:p>
            <a:pPr>
              <a:lnSpc>
                <a:spcPct val="100000"/>
              </a:lnSpc>
            </a:pPr>
            <a:r>
              <a:rPr lang="en-GB" dirty="0" smtClean="0">
                <a:latin typeface="Twinkl" pitchFamily="50" charset="0"/>
              </a:rPr>
              <a:t>I can create a model to show a cross-section of a Roman road.</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0447"/>
            <a:ext cx="8220075" cy="994306"/>
          </a:xfrm>
        </p:spPr>
        <p:txBody>
          <a:bodyPr/>
          <a:lstStyle/>
          <a:p>
            <a:r>
              <a:rPr lang="en-GB" sz="3600" dirty="0" smtClean="0"/>
              <a:t>Before the Roman Roads</a:t>
            </a:r>
            <a:endParaRPr lang="en-GB" sz="3600" dirty="0"/>
          </a:p>
        </p:txBody>
      </p:sp>
      <p:pic>
        <p:nvPicPr>
          <p:cNvPr id="7"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1055" b="11613"/>
          <a:stretch/>
        </p:blipFill>
        <p:spPr>
          <a:xfrm>
            <a:off x="764692" y="2463114"/>
            <a:ext cx="7623658" cy="3629711"/>
          </a:xfrm>
          <a:prstGeom prst="rect">
            <a:avLst/>
          </a:prstGeom>
        </p:spPr>
      </p:pic>
      <p:sp>
        <p:nvSpPr>
          <p:cNvPr id="17" name="Rectangle 16"/>
          <p:cNvSpPr/>
          <p:nvPr/>
        </p:nvSpPr>
        <p:spPr>
          <a:xfrm>
            <a:off x="755650" y="1326461"/>
            <a:ext cx="7632700" cy="1077218"/>
          </a:xfrm>
          <a:prstGeom prst="rect">
            <a:avLst/>
          </a:prstGeom>
        </p:spPr>
        <p:txBody>
          <a:bodyPr wrap="square">
            <a:spAutoFit/>
          </a:bodyPr>
          <a:lstStyle/>
          <a:p>
            <a:pPr algn="ctr"/>
            <a:r>
              <a:rPr lang="en-GB" sz="1600" dirty="0" smtClean="0">
                <a:latin typeface="Twinkl" pitchFamily="50" charset="0"/>
              </a:rPr>
              <a:t>Before the Romans arrived, Britain had no proper roads. The Celts rode horses, walked and travelled in carts pulled by oxen along paths and tracks. These paths and tracks connected local farms and hamlets, and there were some longer routes for trade. These tracks were often in very poor condition.</a:t>
            </a:r>
            <a:endParaRPr lang="en-GB" sz="1600" dirty="0">
              <a:latin typeface="Twinkl" pitchFamily="50"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50867"/>
          <a:stretch/>
        </p:blipFill>
        <p:spPr>
          <a:xfrm flipH="1">
            <a:off x="755650" y="2723260"/>
            <a:ext cx="2228206" cy="3369565"/>
          </a:xfrm>
          <a:prstGeom prst="rect">
            <a:avLst/>
          </a:prstGeom>
        </p:spPr>
      </p:pic>
      <p:sp>
        <p:nvSpPr>
          <p:cNvPr id="6" name="Rectangular Callout 5"/>
          <p:cNvSpPr/>
          <p:nvPr/>
        </p:nvSpPr>
        <p:spPr>
          <a:xfrm>
            <a:off x="3343435" y="2607929"/>
            <a:ext cx="4685336" cy="1305043"/>
          </a:xfrm>
          <a:prstGeom prst="wedgeRectCallout">
            <a:avLst>
              <a:gd name="adj1" fmla="val -61406"/>
              <a:gd name="adj2" fmla="val 24683"/>
            </a:avLst>
          </a:pr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52000">
              <a:spcAft>
                <a:spcPts val="600"/>
              </a:spcAft>
              <a:buFont typeface="+mj-lt"/>
              <a:buAutoNum type="arabicPeriod"/>
            </a:pPr>
            <a:r>
              <a:rPr lang="en-GB" sz="1600" dirty="0" smtClean="0">
                <a:solidFill>
                  <a:schemeClr val="tx1"/>
                </a:solidFill>
              </a:rPr>
              <a:t>Why do you think the Romans wanted to build new roads?</a:t>
            </a:r>
          </a:p>
          <a:p>
            <a:pPr marL="252000" indent="-252000">
              <a:spcAft>
                <a:spcPts val="600"/>
              </a:spcAft>
              <a:buFont typeface="+mj-lt"/>
              <a:buAutoNum type="arabicPeriod"/>
            </a:pPr>
            <a:r>
              <a:rPr lang="en-GB" sz="1600" dirty="0" smtClean="0">
                <a:solidFill>
                  <a:schemeClr val="tx1"/>
                </a:solidFill>
              </a:rPr>
              <a:t>Can you think of three possible reasons?</a:t>
            </a:r>
            <a:endParaRPr lang="en-GB" sz="1600" dirty="0">
              <a:solidFill>
                <a:schemeClr val="tx1"/>
              </a:solidFill>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3528974" y="2344185"/>
            <a:ext cx="2762450" cy="3906646"/>
            <a:chOff x="3528974" y="2344185"/>
            <a:chExt cx="2762450" cy="3906646"/>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974" y="2344185"/>
              <a:ext cx="2762450" cy="3906646"/>
            </a:xfrm>
            <a:prstGeom prst="rect">
              <a:avLst/>
            </a:prstGeom>
          </p:spPr>
        </p:pic>
        <p:sp>
          <p:nvSpPr>
            <p:cNvPr id="29" name="Rectangle 28"/>
            <p:cNvSpPr/>
            <p:nvPr/>
          </p:nvSpPr>
          <p:spPr>
            <a:xfrm>
              <a:off x="3838288" y="3323966"/>
              <a:ext cx="2074076" cy="1077218"/>
            </a:xfrm>
            <a:prstGeom prst="rect">
              <a:avLst/>
            </a:prstGeom>
          </p:spPr>
          <p:txBody>
            <a:bodyPr wrap="square">
              <a:spAutoFit/>
            </a:bodyPr>
            <a:lstStyle/>
            <a:p>
              <a:pPr algn="ctr"/>
              <a:r>
                <a:rPr lang="en-GB" sz="1600" dirty="0"/>
                <a:t>The Emperor had more control if messages could be sent quickly.</a:t>
              </a:r>
            </a:p>
          </p:txBody>
        </p:sp>
      </p:grpSp>
      <p:sp>
        <p:nvSpPr>
          <p:cNvPr id="4" name="Rectangle 3"/>
          <p:cNvSpPr/>
          <p:nvPr/>
        </p:nvSpPr>
        <p:spPr>
          <a:xfrm>
            <a:off x="755650" y="1392145"/>
            <a:ext cx="7632700" cy="485863"/>
          </a:xfrm>
          <a:prstGeom prst="rect">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49275"/>
            <a:ext cx="8220075" cy="994306"/>
          </a:xfrm>
        </p:spPr>
        <p:txBody>
          <a:bodyPr/>
          <a:lstStyle/>
          <a:p>
            <a:r>
              <a:rPr lang="en-GB" sz="3600" dirty="0" smtClean="0"/>
              <a:t>Roman Roads</a:t>
            </a:r>
            <a:endParaRPr lang="en-GB" sz="3600" dirty="0"/>
          </a:p>
        </p:txBody>
      </p:sp>
      <p:sp>
        <p:nvSpPr>
          <p:cNvPr id="5" name="Rectangle 4"/>
          <p:cNvSpPr/>
          <p:nvPr/>
        </p:nvSpPr>
        <p:spPr>
          <a:xfrm>
            <a:off x="755650" y="1435021"/>
            <a:ext cx="7632700" cy="400110"/>
          </a:xfrm>
          <a:prstGeom prst="rect">
            <a:avLst/>
          </a:prstGeom>
        </p:spPr>
        <p:txBody>
          <a:bodyPr wrap="square">
            <a:spAutoFit/>
          </a:bodyPr>
          <a:lstStyle/>
          <a:p>
            <a:pPr algn="ctr"/>
            <a:r>
              <a:rPr lang="en-GB" sz="2000" dirty="0" smtClean="0">
                <a:solidFill>
                  <a:schemeClr val="bg1"/>
                </a:solidFill>
                <a:latin typeface="Twinkl" pitchFamily="50" charset="0"/>
              </a:rPr>
              <a:t>Why did the Romans want better roads?</a:t>
            </a:r>
            <a:endParaRPr lang="en-GB" sz="2000" dirty="0">
              <a:solidFill>
                <a:schemeClr val="bg1"/>
              </a:solidFill>
              <a:latin typeface="Twinkl" pitchFamily="50" charset="0"/>
            </a:endParaRPr>
          </a:p>
        </p:txBody>
      </p:sp>
      <p:pic>
        <p:nvPicPr>
          <p:cNvPr id="20"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2" name="Rectangle 21"/>
          <p:cNvSpPr/>
          <p:nvPr/>
        </p:nvSpPr>
        <p:spPr>
          <a:xfrm>
            <a:off x="750885" y="1887932"/>
            <a:ext cx="7632700" cy="369332"/>
          </a:xfrm>
          <a:prstGeom prst="rect">
            <a:avLst/>
          </a:prstGeom>
        </p:spPr>
        <p:txBody>
          <a:bodyPr wrap="square">
            <a:spAutoFit/>
          </a:bodyPr>
          <a:lstStyle/>
          <a:p>
            <a:pPr algn="ctr"/>
            <a:r>
              <a:rPr lang="en-GB" dirty="0" smtClean="0">
                <a:latin typeface="Twinkl" pitchFamily="50" charset="0"/>
              </a:rPr>
              <a:t>Did you think of any of these reasons?</a:t>
            </a:r>
            <a:endParaRPr lang="en-GB" dirty="0">
              <a:latin typeface="Twinkl" pitchFamily="50" charset="0"/>
            </a:endParaRPr>
          </a:p>
        </p:txBody>
      </p:sp>
      <p:grpSp>
        <p:nvGrpSpPr>
          <p:cNvPr id="13" name="Group 12"/>
          <p:cNvGrpSpPr/>
          <p:nvPr/>
        </p:nvGrpSpPr>
        <p:grpSpPr>
          <a:xfrm>
            <a:off x="883476" y="1756473"/>
            <a:ext cx="2659851" cy="2434589"/>
            <a:chOff x="883476" y="1756473"/>
            <a:chExt cx="2659851" cy="2434589"/>
          </a:xfrm>
        </p:grpSpPr>
        <p:sp>
          <p:nvSpPr>
            <p:cNvPr id="26" name="Freeform 25"/>
            <p:cNvSpPr/>
            <p:nvPr/>
          </p:nvSpPr>
          <p:spPr>
            <a:xfrm>
              <a:off x="1574070" y="2333092"/>
              <a:ext cx="1969257" cy="1739984"/>
            </a:xfrm>
            <a:custGeom>
              <a:avLst/>
              <a:gdLst>
                <a:gd name="connsiteX0" fmla="*/ 0 w 2191855"/>
                <a:gd name="connsiteY0" fmla="*/ 0 h 1380460"/>
                <a:gd name="connsiteX1" fmla="*/ 2191855 w 2191855"/>
                <a:gd name="connsiteY1" fmla="*/ 0 h 1380460"/>
                <a:gd name="connsiteX2" fmla="*/ 2191855 w 2191855"/>
                <a:gd name="connsiteY2" fmla="*/ 1380460 h 1380460"/>
                <a:gd name="connsiteX3" fmla="*/ 160863 w 2191855"/>
                <a:gd name="connsiteY3" fmla="*/ 1380460 h 1380460"/>
                <a:gd name="connsiteX4" fmla="*/ 220271 w 2191855"/>
                <a:gd name="connsiteY4" fmla="*/ 1308456 h 1380460"/>
                <a:gd name="connsiteX5" fmla="*/ 385377 w 2191855"/>
                <a:gd name="connsiteY5" fmla="*/ 767937 h 1380460"/>
                <a:gd name="connsiteX6" fmla="*/ 102223 w 2191855"/>
                <a:gd name="connsiteY6" fmla="*/ 84342 h 13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855" h="1380460">
                  <a:moveTo>
                    <a:pt x="0" y="0"/>
                  </a:moveTo>
                  <a:lnTo>
                    <a:pt x="2191855" y="0"/>
                  </a:lnTo>
                  <a:lnTo>
                    <a:pt x="2191855" y="1380460"/>
                  </a:lnTo>
                  <a:lnTo>
                    <a:pt x="160863" y="1380460"/>
                  </a:lnTo>
                  <a:lnTo>
                    <a:pt x="220271" y="1308456"/>
                  </a:lnTo>
                  <a:cubicBezTo>
                    <a:pt x="324511" y="1154162"/>
                    <a:pt x="385377" y="968158"/>
                    <a:pt x="385377" y="767937"/>
                  </a:cubicBezTo>
                  <a:cubicBezTo>
                    <a:pt x="385377" y="500977"/>
                    <a:pt x="277170" y="259289"/>
                    <a:pt x="102223" y="84342"/>
                  </a:cubicBezTo>
                  <a:close/>
                </a:path>
              </a:pathLst>
            </a:cu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026" t="4563" r="26557" b="4625"/>
            <a:stretch/>
          </p:blipFill>
          <p:spPr>
            <a:xfrm>
              <a:off x="883476" y="1756473"/>
              <a:ext cx="1088481" cy="2434589"/>
            </a:xfrm>
            <a:prstGeom prst="rect">
              <a:avLst/>
            </a:prstGeom>
          </p:spPr>
        </p:pic>
        <p:sp>
          <p:nvSpPr>
            <p:cNvPr id="10" name="Rectangle 9"/>
            <p:cNvSpPr/>
            <p:nvPr/>
          </p:nvSpPr>
          <p:spPr>
            <a:xfrm>
              <a:off x="1975471" y="2541248"/>
              <a:ext cx="1481962" cy="1323439"/>
            </a:xfrm>
            <a:prstGeom prst="rect">
              <a:avLst/>
            </a:prstGeom>
          </p:spPr>
          <p:txBody>
            <a:bodyPr wrap="square">
              <a:spAutoFit/>
            </a:bodyPr>
            <a:lstStyle/>
            <a:p>
              <a:pPr algn="ctr"/>
              <a:r>
                <a:rPr lang="en-GB" sz="1600" dirty="0"/>
                <a:t>Troops could be quickly moved from one place to another.</a:t>
              </a:r>
            </a:p>
          </p:txBody>
        </p:sp>
      </p:grpSp>
      <p:grpSp>
        <p:nvGrpSpPr>
          <p:cNvPr id="40" name="Group 39"/>
          <p:cNvGrpSpPr/>
          <p:nvPr/>
        </p:nvGrpSpPr>
        <p:grpSpPr>
          <a:xfrm>
            <a:off x="4572000" y="2422744"/>
            <a:ext cx="4032250" cy="3959169"/>
            <a:chOff x="4572000" y="2422744"/>
            <a:chExt cx="4032250" cy="3959169"/>
          </a:xfrm>
        </p:grpSpPr>
        <p:sp>
          <p:nvSpPr>
            <p:cNvPr id="30" name="Freeform 29"/>
            <p:cNvSpPr/>
            <p:nvPr/>
          </p:nvSpPr>
          <p:spPr>
            <a:xfrm>
              <a:off x="6321415" y="2422744"/>
              <a:ext cx="2031914" cy="2162473"/>
            </a:xfrm>
            <a:custGeom>
              <a:avLst/>
              <a:gdLst>
                <a:gd name="connsiteX0" fmla="*/ 0 w 1977082"/>
                <a:gd name="connsiteY0" fmla="*/ 0 h 2011373"/>
                <a:gd name="connsiteX1" fmla="*/ 1977082 w 1977082"/>
                <a:gd name="connsiteY1" fmla="*/ 0 h 2011373"/>
                <a:gd name="connsiteX2" fmla="*/ 1977082 w 1977082"/>
                <a:gd name="connsiteY2" fmla="*/ 1077494 h 2011373"/>
                <a:gd name="connsiteX3" fmla="*/ 1947464 w 1977082"/>
                <a:gd name="connsiteY3" fmla="*/ 1053056 h 2011373"/>
                <a:gd name="connsiteX4" fmla="*/ 1436214 w 1977082"/>
                <a:gd name="connsiteY4" fmla="*/ 896891 h 2011373"/>
                <a:gd name="connsiteX5" fmla="*/ 521814 w 1977082"/>
                <a:gd name="connsiteY5" fmla="*/ 1811291 h 2011373"/>
                <a:gd name="connsiteX6" fmla="*/ 540392 w 1977082"/>
                <a:gd name="connsiteY6" fmla="*/ 1995575 h 2011373"/>
                <a:gd name="connsiteX7" fmla="*/ 544454 w 1977082"/>
                <a:gd name="connsiteY7" fmla="*/ 2011373 h 2011373"/>
                <a:gd name="connsiteX8" fmla="*/ 0 w 1977082"/>
                <a:gd name="connsiteY8" fmla="*/ 2011373 h 201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082" h="2011373">
                  <a:moveTo>
                    <a:pt x="0" y="0"/>
                  </a:moveTo>
                  <a:lnTo>
                    <a:pt x="1977082" y="0"/>
                  </a:lnTo>
                  <a:lnTo>
                    <a:pt x="1977082" y="1077494"/>
                  </a:lnTo>
                  <a:lnTo>
                    <a:pt x="1947464" y="1053056"/>
                  </a:lnTo>
                  <a:cubicBezTo>
                    <a:pt x="1801525" y="954462"/>
                    <a:pt x="1625593" y="896891"/>
                    <a:pt x="1436214" y="896891"/>
                  </a:cubicBezTo>
                  <a:cubicBezTo>
                    <a:pt x="931205" y="896891"/>
                    <a:pt x="521814" y="1306282"/>
                    <a:pt x="521814" y="1811291"/>
                  </a:cubicBezTo>
                  <a:cubicBezTo>
                    <a:pt x="521814" y="1874417"/>
                    <a:pt x="528211" y="1936049"/>
                    <a:pt x="540392" y="1995575"/>
                  </a:cubicBezTo>
                  <a:lnTo>
                    <a:pt x="544454" y="2011373"/>
                  </a:lnTo>
                  <a:lnTo>
                    <a:pt x="0" y="2011373"/>
                  </a:lnTo>
                  <a:close/>
                </a:path>
              </a:pathLst>
            </a:cu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289258" y="2456113"/>
              <a:ext cx="2125847" cy="830997"/>
            </a:xfrm>
            <a:prstGeom prst="rect">
              <a:avLst/>
            </a:prstGeom>
          </p:spPr>
          <p:txBody>
            <a:bodyPr wrap="square">
              <a:spAutoFit/>
            </a:bodyPr>
            <a:lstStyle/>
            <a:p>
              <a:pPr algn="ctr"/>
              <a:r>
                <a:rPr lang="en-GB" sz="1600" dirty="0"/>
                <a:t>Supplies could be sent to different areas of the country.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72000" y="3283125"/>
              <a:ext cx="4032250" cy="3098788"/>
            </a:xfrm>
            <a:prstGeom prst="rect">
              <a:avLst/>
            </a:prstGeom>
          </p:spPr>
        </p:pic>
      </p:grpSp>
      <p:grpSp>
        <p:nvGrpSpPr>
          <p:cNvPr id="36" name="Group 35"/>
          <p:cNvGrpSpPr/>
          <p:nvPr/>
        </p:nvGrpSpPr>
        <p:grpSpPr>
          <a:xfrm>
            <a:off x="750886" y="4225700"/>
            <a:ext cx="2792441" cy="1867123"/>
            <a:chOff x="750886" y="4225700"/>
            <a:chExt cx="2792441" cy="1867123"/>
          </a:xfrm>
        </p:grpSpPr>
        <p:sp>
          <p:nvSpPr>
            <p:cNvPr id="28" name="Flowchart: Process 27"/>
            <p:cNvSpPr/>
            <p:nvPr/>
          </p:nvSpPr>
          <p:spPr>
            <a:xfrm>
              <a:off x="750886" y="4403954"/>
              <a:ext cx="2792441" cy="1688869"/>
            </a:xfrm>
            <a:prstGeom prst="flowChartProcess">
              <a:avLst/>
            </a:pr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48157" t="-8719" r="-16705" b="29870"/>
            <a:stretch/>
          </p:blipFill>
          <p:spPr>
            <a:xfrm>
              <a:off x="769144" y="4225700"/>
              <a:ext cx="1618654" cy="1861894"/>
            </a:xfrm>
            <a:prstGeom prst="rect">
              <a:avLst/>
            </a:prstGeom>
          </p:spPr>
        </p:pic>
        <p:sp>
          <p:nvSpPr>
            <p:cNvPr id="34" name="Rectangle 33"/>
            <p:cNvSpPr/>
            <p:nvPr/>
          </p:nvSpPr>
          <p:spPr>
            <a:xfrm>
              <a:off x="2019808" y="4609931"/>
              <a:ext cx="1498805" cy="1323439"/>
            </a:xfrm>
            <a:prstGeom prst="rect">
              <a:avLst/>
            </a:prstGeom>
          </p:spPr>
          <p:txBody>
            <a:bodyPr wrap="square">
              <a:spAutoFit/>
            </a:bodyPr>
            <a:lstStyle/>
            <a:p>
              <a:pPr algn="ctr"/>
              <a:r>
                <a:rPr lang="en-GB" sz="1600" dirty="0"/>
                <a:t>Better links between places was good for trading.</a:t>
              </a:r>
            </a:p>
          </p:txBody>
        </p:sp>
      </p:grpSp>
    </p:spTree>
    <p:extLst>
      <p:ext uri="{BB962C8B-B14F-4D97-AF65-F5344CB8AC3E}">
        <p14:creationId xmlns:p14="http://schemas.microsoft.com/office/powerpoint/2010/main" val="406832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Roman Roads</a:t>
            </a:r>
            <a:endParaRPr lang="en-GB" sz="3600" dirty="0"/>
          </a:p>
        </p:txBody>
      </p:sp>
      <p:sp>
        <p:nvSpPr>
          <p:cNvPr id="16" name="Rectangle 15"/>
          <p:cNvSpPr/>
          <p:nvPr/>
        </p:nvSpPr>
        <p:spPr>
          <a:xfrm>
            <a:off x="3525453" y="4294237"/>
            <a:ext cx="4572000" cy="369332"/>
          </a:xfrm>
          <a:prstGeom prst="rect">
            <a:avLst/>
          </a:prstGeom>
        </p:spPr>
        <p:txBody>
          <a:bodyPr>
            <a:spAutoFit/>
          </a:bodyPr>
          <a:lstStyle/>
          <a:p>
            <a:endParaRPr lang="en-GB" dirty="0"/>
          </a:p>
        </p:txBody>
      </p:sp>
      <p:sp>
        <p:nvSpPr>
          <p:cNvPr id="13" name="Rectangle 12"/>
          <p:cNvSpPr/>
          <p:nvPr/>
        </p:nvSpPr>
        <p:spPr>
          <a:xfrm>
            <a:off x="755650" y="1326461"/>
            <a:ext cx="7632700" cy="646331"/>
          </a:xfrm>
          <a:prstGeom prst="rect">
            <a:avLst/>
          </a:prstGeom>
        </p:spPr>
        <p:txBody>
          <a:bodyPr wrap="square">
            <a:spAutoFit/>
          </a:bodyPr>
          <a:lstStyle/>
          <a:p>
            <a:pPr algn="ctr"/>
            <a:r>
              <a:rPr lang="en-GB" dirty="0" smtClean="0">
                <a:latin typeface="Twinkl" pitchFamily="50" charset="0"/>
              </a:rPr>
              <a:t>The Romans were famous for their long, straight roads. You can still see some Roman roads today, two thousand years after they were built.</a:t>
            </a:r>
            <a:endParaRPr lang="en-GB" dirty="0">
              <a:latin typeface="Twinkl" pitchFamily="50" charset="0"/>
            </a:endParaRPr>
          </a:p>
        </p:txBody>
      </p:sp>
      <p:pic>
        <p:nvPicPr>
          <p:cNvPr id="1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9350" t="21179" r="2902" b="9252"/>
          <a:stretch/>
        </p:blipFill>
        <p:spPr bwMode="auto">
          <a:xfrm>
            <a:off x="755651" y="2051222"/>
            <a:ext cx="7632700" cy="4041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010929" y="5923548"/>
            <a:ext cx="3126259" cy="169277"/>
          </a:xfrm>
          <a:prstGeom prst="rect">
            <a:avLst/>
          </a:prstGeom>
        </p:spPr>
        <p:txBody>
          <a:bodyPr wrap="square">
            <a:spAutoFit/>
          </a:bodyPr>
          <a:lstStyle/>
          <a:p>
            <a:r>
              <a:rPr lang="en-GB" sz="500" dirty="0">
                <a:solidFill>
                  <a:schemeClr val="bg1"/>
                </a:solidFill>
                <a:latin typeface="Tuffy" panose="020B0603060100000000" pitchFamily="34" charset="0"/>
                <a:ea typeface="Tuffy" panose="020B0603060100000000" pitchFamily="34" charset="0"/>
              </a:rPr>
              <a:t>Photo courtesy of sybarite48 (@flickr.com) - granted under creative commons licence - attribution</a:t>
            </a:r>
          </a:p>
        </p:txBody>
      </p:sp>
    </p:spTree>
    <p:extLst>
      <p:ext uri="{BB962C8B-B14F-4D97-AF65-F5344CB8AC3E}">
        <p14:creationId xmlns:p14="http://schemas.microsoft.com/office/powerpoint/2010/main" val="631699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822" y="1420529"/>
            <a:ext cx="3526913" cy="4672296"/>
          </a:xfrm>
          <a:prstGeom prst="rect">
            <a:avLst/>
          </a:prstGeom>
        </p:spPr>
      </p:pic>
      <p:sp>
        <p:nvSpPr>
          <p:cNvPr id="21" name="Title 20"/>
          <p:cNvSpPr>
            <a:spLocks noGrp="1"/>
          </p:cNvSpPr>
          <p:nvPr>
            <p:ph type="title"/>
          </p:nvPr>
        </p:nvSpPr>
        <p:spPr>
          <a:xfrm>
            <a:off x="457198" y="549275"/>
            <a:ext cx="8220075" cy="994306"/>
          </a:xfrm>
        </p:spPr>
        <p:txBody>
          <a:bodyPr/>
          <a:lstStyle/>
          <a:p>
            <a:r>
              <a:rPr lang="en-GB" sz="3600" dirty="0" smtClean="0"/>
              <a:t>The First Roman Roads</a:t>
            </a:r>
            <a:endParaRPr lang="en-GB" sz="3600" dirty="0"/>
          </a:p>
        </p:txBody>
      </p:sp>
      <p:pic>
        <p:nvPicPr>
          <p:cNvPr id="15"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
        <p:nvSpPr>
          <p:cNvPr id="6" name="Rectangle 5"/>
          <p:cNvSpPr/>
          <p:nvPr/>
        </p:nvSpPr>
        <p:spPr>
          <a:xfrm>
            <a:off x="1118788" y="3015941"/>
            <a:ext cx="966140" cy="523220"/>
          </a:xfrm>
          <a:prstGeom prst="rect">
            <a:avLst/>
          </a:prstGeom>
        </p:spPr>
        <p:txBody>
          <a:bodyPr wrap="square">
            <a:spAutoFit/>
          </a:bodyPr>
          <a:lstStyle/>
          <a:p>
            <a:r>
              <a:rPr lang="en-GB" sz="1400" dirty="0" smtClean="0"/>
              <a:t>Military centre</a:t>
            </a:r>
            <a:endParaRPr lang="en-GB" sz="1400" dirty="0"/>
          </a:p>
        </p:txBody>
      </p:sp>
      <p:sp>
        <p:nvSpPr>
          <p:cNvPr id="18" name="Rectangle 17"/>
          <p:cNvSpPr/>
          <p:nvPr/>
        </p:nvSpPr>
        <p:spPr>
          <a:xfrm>
            <a:off x="1118787" y="3552461"/>
            <a:ext cx="516488" cy="307777"/>
          </a:xfrm>
          <a:prstGeom prst="rect">
            <a:avLst/>
          </a:prstGeom>
        </p:spPr>
        <p:txBody>
          <a:bodyPr wrap="none">
            <a:spAutoFit/>
          </a:bodyPr>
          <a:lstStyle/>
          <a:p>
            <a:pPr algn="ctr"/>
            <a:r>
              <a:rPr lang="en-GB" sz="1400" dirty="0" smtClean="0"/>
              <a:t>Port</a:t>
            </a:r>
            <a:endParaRPr lang="en-GB" sz="1400" dirty="0"/>
          </a:p>
        </p:txBody>
      </p:sp>
      <p:sp>
        <p:nvSpPr>
          <p:cNvPr id="11" name="Oval 10"/>
          <p:cNvSpPr/>
          <p:nvPr/>
        </p:nvSpPr>
        <p:spPr>
          <a:xfrm>
            <a:off x="939867" y="3153359"/>
            <a:ext cx="178920" cy="178920"/>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39867" y="3618506"/>
            <a:ext cx="178920" cy="17892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50449" y="2669832"/>
            <a:ext cx="570990" cy="369332"/>
          </a:xfrm>
          <a:prstGeom prst="rect">
            <a:avLst/>
          </a:prstGeom>
        </p:spPr>
        <p:txBody>
          <a:bodyPr wrap="none">
            <a:spAutoFit/>
          </a:bodyPr>
          <a:lstStyle/>
          <a:p>
            <a:pPr algn="ctr"/>
            <a:r>
              <a:rPr lang="en-GB" b="1" dirty="0" smtClean="0"/>
              <a:t>Key</a:t>
            </a:r>
            <a:endParaRPr lang="en-GB" b="1" dirty="0"/>
          </a:p>
        </p:txBody>
      </p:sp>
      <p:sp>
        <p:nvSpPr>
          <p:cNvPr id="63" name="Rectangle 62"/>
          <p:cNvSpPr/>
          <p:nvPr/>
        </p:nvSpPr>
        <p:spPr>
          <a:xfrm>
            <a:off x="4426118" y="1487558"/>
            <a:ext cx="3688152" cy="1754326"/>
          </a:xfrm>
          <a:prstGeom prst="rect">
            <a:avLst/>
          </a:prstGeom>
        </p:spPr>
        <p:txBody>
          <a:bodyPr wrap="square">
            <a:spAutoFit/>
          </a:bodyPr>
          <a:lstStyle/>
          <a:p>
            <a:pPr algn="ctr"/>
            <a:r>
              <a:rPr lang="en-GB" dirty="0"/>
              <a:t>Work with your partner. Use maps to locate the places.</a:t>
            </a:r>
          </a:p>
          <a:p>
            <a:pPr algn="ctr"/>
            <a:endParaRPr lang="en-GB" dirty="0"/>
          </a:p>
          <a:p>
            <a:pPr algn="ctr"/>
            <a:r>
              <a:rPr lang="en-GB" dirty="0"/>
              <a:t>Why was it important for the Romans to link the military centres to the ports?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038" y="3291987"/>
            <a:ext cx="3968850" cy="3050065"/>
          </a:xfrm>
          <a:prstGeom prst="rect">
            <a:avLst/>
          </a:prstGeom>
        </p:spPr>
      </p:pic>
      <p:sp>
        <p:nvSpPr>
          <p:cNvPr id="26" name="Oval 25"/>
          <p:cNvSpPr/>
          <p:nvPr/>
        </p:nvSpPr>
        <p:spPr>
          <a:xfrm>
            <a:off x="3426903" y="5425613"/>
            <a:ext cx="85280" cy="85280"/>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876602" y="5461581"/>
            <a:ext cx="85280" cy="8528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3791645" y="5531132"/>
            <a:ext cx="85280" cy="8528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3716668" y="5595508"/>
            <a:ext cx="85280" cy="8528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3726862" y="5175898"/>
            <a:ext cx="85280" cy="85280"/>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Magnifying Glass"/>
          <p:cNvGrpSpPr/>
          <p:nvPr/>
        </p:nvGrpSpPr>
        <p:grpSpPr>
          <a:xfrm>
            <a:off x="-118734" y="3631760"/>
            <a:ext cx="4680196" cy="4207119"/>
            <a:chOff x="-118734" y="3631760"/>
            <a:chExt cx="4680196" cy="4207119"/>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34" y="3631760"/>
              <a:ext cx="4680196" cy="4207119"/>
            </a:xfrm>
            <a:prstGeom prst="rect">
              <a:avLst/>
            </a:prstGeom>
          </p:spPr>
        </p:pic>
        <p:sp>
          <p:nvSpPr>
            <p:cNvPr id="25" name="Oval 24"/>
            <p:cNvSpPr/>
            <p:nvPr/>
          </p:nvSpPr>
          <p:spPr>
            <a:xfrm>
              <a:off x="3272297" y="5512999"/>
              <a:ext cx="85280" cy="85280"/>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4042113" y="5670897"/>
              <a:ext cx="85280" cy="8528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961882" y="5784439"/>
              <a:ext cx="85280" cy="8528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3855625" y="5860256"/>
              <a:ext cx="85280" cy="8528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812985" y="5104574"/>
              <a:ext cx="85280" cy="85280"/>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214692" y="4822528"/>
              <a:ext cx="990976" cy="307777"/>
            </a:xfrm>
            <a:prstGeom prst="rect">
              <a:avLst/>
            </a:prstGeom>
          </p:spPr>
          <p:txBody>
            <a:bodyPr wrap="none">
              <a:spAutoFit/>
            </a:bodyPr>
            <a:lstStyle/>
            <a:p>
              <a:pPr algn="ctr"/>
              <a:r>
                <a:rPr lang="en-GB" sz="1400" dirty="0" smtClean="0">
                  <a:solidFill>
                    <a:srgbClr val="B9414D"/>
                  </a:solidFill>
                </a:rPr>
                <a:t>Colchester</a:t>
              </a:r>
              <a:endParaRPr lang="en-GB" sz="1400" dirty="0">
                <a:solidFill>
                  <a:srgbClr val="B9414D"/>
                </a:solidFill>
              </a:endParaRPr>
            </a:p>
          </p:txBody>
        </p:sp>
        <p:sp>
          <p:nvSpPr>
            <p:cNvPr id="38" name="Rectangle 37"/>
            <p:cNvSpPr/>
            <p:nvPr/>
          </p:nvSpPr>
          <p:spPr>
            <a:xfrm>
              <a:off x="2839503" y="5575379"/>
              <a:ext cx="1175322" cy="307777"/>
            </a:xfrm>
            <a:prstGeom prst="rect">
              <a:avLst/>
            </a:prstGeom>
          </p:spPr>
          <p:txBody>
            <a:bodyPr wrap="none">
              <a:spAutoFit/>
            </a:bodyPr>
            <a:lstStyle/>
            <a:p>
              <a:pPr algn="ctr"/>
              <a:r>
                <a:rPr lang="en-GB" sz="1400" dirty="0" err="1" smtClean="0">
                  <a:solidFill>
                    <a:srgbClr val="0070C0"/>
                  </a:solidFill>
                </a:rPr>
                <a:t>Richborough</a:t>
              </a:r>
              <a:endParaRPr lang="en-GB" sz="1400" dirty="0">
                <a:solidFill>
                  <a:srgbClr val="0070C0"/>
                </a:solidFill>
              </a:endParaRPr>
            </a:p>
          </p:txBody>
        </p:sp>
        <p:sp>
          <p:nvSpPr>
            <p:cNvPr id="39" name="Rectangle 38"/>
            <p:cNvSpPr/>
            <p:nvPr/>
          </p:nvSpPr>
          <p:spPr>
            <a:xfrm>
              <a:off x="3779826" y="5394580"/>
              <a:ext cx="636713" cy="307777"/>
            </a:xfrm>
            <a:prstGeom prst="rect">
              <a:avLst/>
            </a:prstGeom>
          </p:spPr>
          <p:txBody>
            <a:bodyPr wrap="none">
              <a:spAutoFit/>
            </a:bodyPr>
            <a:lstStyle/>
            <a:p>
              <a:pPr algn="ctr"/>
              <a:r>
                <a:rPr lang="en-GB" sz="1400" dirty="0" smtClean="0">
                  <a:solidFill>
                    <a:srgbClr val="0070C0"/>
                  </a:solidFill>
                </a:rPr>
                <a:t>Dover</a:t>
              </a:r>
              <a:endParaRPr lang="en-GB" sz="1400" dirty="0">
                <a:solidFill>
                  <a:srgbClr val="0070C0"/>
                </a:solidFill>
              </a:endParaRPr>
            </a:p>
          </p:txBody>
        </p:sp>
        <p:sp>
          <p:nvSpPr>
            <p:cNvPr id="40" name="Rectangle 39"/>
            <p:cNvSpPr/>
            <p:nvPr/>
          </p:nvSpPr>
          <p:spPr>
            <a:xfrm>
              <a:off x="3110433" y="5763297"/>
              <a:ext cx="805028" cy="307777"/>
            </a:xfrm>
            <a:prstGeom prst="rect">
              <a:avLst/>
            </a:prstGeom>
          </p:spPr>
          <p:txBody>
            <a:bodyPr wrap="none">
              <a:spAutoFit/>
            </a:bodyPr>
            <a:lstStyle/>
            <a:p>
              <a:pPr algn="ctr"/>
              <a:r>
                <a:rPr lang="en-GB" sz="1400" dirty="0" err="1" smtClean="0">
                  <a:solidFill>
                    <a:srgbClr val="0070C0"/>
                  </a:solidFill>
                </a:rPr>
                <a:t>Lympne</a:t>
              </a:r>
              <a:endParaRPr lang="en-GB" sz="1400" dirty="0">
                <a:solidFill>
                  <a:srgbClr val="0070C0"/>
                </a:solidFill>
              </a:endParaRPr>
            </a:p>
          </p:txBody>
        </p:sp>
        <p:sp>
          <p:nvSpPr>
            <p:cNvPr id="73" name="Rectangle 72"/>
            <p:cNvSpPr/>
            <p:nvPr/>
          </p:nvSpPr>
          <p:spPr>
            <a:xfrm>
              <a:off x="2751200" y="5240691"/>
              <a:ext cx="761747" cy="307777"/>
            </a:xfrm>
            <a:prstGeom prst="rect">
              <a:avLst/>
            </a:prstGeom>
          </p:spPr>
          <p:txBody>
            <a:bodyPr wrap="none">
              <a:spAutoFit/>
            </a:bodyPr>
            <a:lstStyle/>
            <a:p>
              <a:pPr algn="ctr"/>
              <a:r>
                <a:rPr lang="en-GB" sz="1400" dirty="0" smtClean="0">
                  <a:solidFill>
                    <a:srgbClr val="B9414D"/>
                  </a:solidFill>
                </a:rPr>
                <a:t>London</a:t>
              </a:r>
              <a:endParaRPr lang="en-GB" sz="1400" dirty="0">
                <a:solidFill>
                  <a:srgbClr val="B9414D"/>
                </a:solidFill>
              </a:endParaRPr>
            </a:p>
          </p:txBody>
        </p:sp>
      </p:grpSp>
    </p:spTree>
    <p:extLst>
      <p:ext uri="{BB962C8B-B14F-4D97-AF65-F5344CB8AC3E}">
        <p14:creationId xmlns:p14="http://schemas.microsoft.com/office/powerpoint/2010/main" val="387320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934" y="1420529"/>
            <a:ext cx="3526913" cy="4672296"/>
          </a:xfrm>
          <a:prstGeom prst="rect">
            <a:avLst/>
          </a:prstGeom>
        </p:spPr>
      </p:pic>
      <p:sp>
        <p:nvSpPr>
          <p:cNvPr id="21" name="Title 20"/>
          <p:cNvSpPr>
            <a:spLocks noGrp="1"/>
          </p:cNvSpPr>
          <p:nvPr>
            <p:ph type="title"/>
          </p:nvPr>
        </p:nvSpPr>
        <p:spPr>
          <a:xfrm>
            <a:off x="457198" y="549275"/>
            <a:ext cx="8220075" cy="994306"/>
          </a:xfrm>
        </p:spPr>
        <p:txBody>
          <a:bodyPr/>
          <a:lstStyle/>
          <a:p>
            <a:r>
              <a:rPr lang="en-GB" sz="3600" dirty="0" smtClean="0"/>
              <a:t>The First Roman Roads</a:t>
            </a:r>
            <a:endParaRPr lang="en-GB" sz="3600" dirty="0"/>
          </a:p>
        </p:txBody>
      </p:sp>
      <p:pic>
        <p:nvPicPr>
          <p:cNvPr id="15"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
        <p:nvSpPr>
          <p:cNvPr id="6" name="Rectangle 5"/>
          <p:cNvSpPr/>
          <p:nvPr/>
        </p:nvSpPr>
        <p:spPr>
          <a:xfrm>
            <a:off x="1175900" y="3015941"/>
            <a:ext cx="966140" cy="523220"/>
          </a:xfrm>
          <a:prstGeom prst="rect">
            <a:avLst/>
          </a:prstGeom>
        </p:spPr>
        <p:txBody>
          <a:bodyPr wrap="square">
            <a:spAutoFit/>
          </a:bodyPr>
          <a:lstStyle/>
          <a:p>
            <a:r>
              <a:rPr lang="en-GB" sz="1400" dirty="0" smtClean="0"/>
              <a:t>Military centre</a:t>
            </a:r>
            <a:endParaRPr lang="en-GB" sz="1400" dirty="0"/>
          </a:p>
        </p:txBody>
      </p:sp>
      <p:sp>
        <p:nvSpPr>
          <p:cNvPr id="18" name="Rectangle 17"/>
          <p:cNvSpPr/>
          <p:nvPr/>
        </p:nvSpPr>
        <p:spPr>
          <a:xfrm>
            <a:off x="1175899" y="3552461"/>
            <a:ext cx="516488" cy="307777"/>
          </a:xfrm>
          <a:prstGeom prst="rect">
            <a:avLst/>
          </a:prstGeom>
        </p:spPr>
        <p:txBody>
          <a:bodyPr wrap="none">
            <a:spAutoFit/>
          </a:bodyPr>
          <a:lstStyle/>
          <a:p>
            <a:pPr algn="ctr"/>
            <a:r>
              <a:rPr lang="en-GB" sz="1400" dirty="0" smtClean="0"/>
              <a:t>Port</a:t>
            </a:r>
            <a:endParaRPr lang="en-GB" sz="1400" dirty="0"/>
          </a:p>
        </p:txBody>
      </p:sp>
      <p:sp>
        <p:nvSpPr>
          <p:cNvPr id="11" name="Oval 10"/>
          <p:cNvSpPr/>
          <p:nvPr/>
        </p:nvSpPr>
        <p:spPr>
          <a:xfrm>
            <a:off x="996979" y="3153359"/>
            <a:ext cx="178920" cy="178920"/>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96979" y="3618506"/>
            <a:ext cx="178920" cy="17892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07561" y="2669832"/>
            <a:ext cx="570990" cy="369332"/>
          </a:xfrm>
          <a:prstGeom prst="rect">
            <a:avLst/>
          </a:prstGeom>
        </p:spPr>
        <p:txBody>
          <a:bodyPr wrap="none">
            <a:spAutoFit/>
          </a:bodyPr>
          <a:lstStyle/>
          <a:p>
            <a:pPr algn="ctr"/>
            <a:r>
              <a:rPr lang="en-GB" b="1" dirty="0" smtClean="0"/>
              <a:t>Key</a:t>
            </a:r>
            <a:endParaRPr lang="en-GB" b="1" dirty="0"/>
          </a:p>
        </p:txBody>
      </p:sp>
      <p:sp>
        <p:nvSpPr>
          <p:cNvPr id="63" name="Rectangle 62"/>
          <p:cNvSpPr/>
          <p:nvPr/>
        </p:nvSpPr>
        <p:spPr>
          <a:xfrm>
            <a:off x="4472281" y="1373587"/>
            <a:ext cx="3561275" cy="1477328"/>
          </a:xfrm>
          <a:prstGeom prst="rect">
            <a:avLst/>
          </a:prstGeom>
        </p:spPr>
        <p:txBody>
          <a:bodyPr wrap="square">
            <a:spAutoFit/>
          </a:bodyPr>
          <a:lstStyle/>
          <a:p>
            <a:pPr algn="ctr"/>
            <a:r>
              <a:rPr lang="en-GB" dirty="0"/>
              <a:t>The Fosse Way was </a:t>
            </a:r>
            <a:r>
              <a:rPr lang="en-GB" dirty="0" smtClean="0"/>
              <a:t>one of the first great Roman roads in Britain. </a:t>
            </a:r>
            <a:r>
              <a:rPr lang="en-GB" dirty="0"/>
              <a:t>It ran from Exeter to Lincoln, passing through Bath, Gloucester and Leicester.</a:t>
            </a:r>
          </a:p>
        </p:txBody>
      </p:sp>
      <p:sp>
        <p:nvSpPr>
          <p:cNvPr id="35" name="Content Placeholder 6"/>
          <p:cNvSpPr txBox="1">
            <a:spLocks/>
          </p:cNvSpPr>
          <p:nvPr/>
        </p:nvSpPr>
        <p:spPr>
          <a:xfrm>
            <a:off x="1436205" y="4971758"/>
            <a:ext cx="119896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Bath</a:t>
            </a:r>
          </a:p>
        </p:txBody>
      </p:sp>
      <p:cxnSp>
        <p:nvCxnSpPr>
          <p:cNvPr id="36" name="Straight Arrow Connector 35"/>
          <p:cNvCxnSpPr/>
          <p:nvPr/>
        </p:nvCxnSpPr>
        <p:spPr>
          <a:xfrm flipV="1">
            <a:off x="3629845" y="3983862"/>
            <a:ext cx="1004455" cy="6831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Content Placeholder 6"/>
          <p:cNvSpPr txBox="1">
            <a:spLocks/>
          </p:cNvSpPr>
          <p:nvPr/>
        </p:nvSpPr>
        <p:spPr>
          <a:xfrm>
            <a:off x="4394260" y="3701101"/>
            <a:ext cx="119896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Lincoln</a:t>
            </a:r>
          </a:p>
        </p:txBody>
      </p:sp>
      <p:sp>
        <p:nvSpPr>
          <p:cNvPr id="42" name="Content Placeholder 6"/>
          <p:cNvSpPr txBox="1">
            <a:spLocks/>
          </p:cNvSpPr>
          <p:nvPr/>
        </p:nvSpPr>
        <p:spPr>
          <a:xfrm>
            <a:off x="4192887" y="4083763"/>
            <a:ext cx="153943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Leicester</a:t>
            </a:r>
          </a:p>
        </p:txBody>
      </p:sp>
      <p:cxnSp>
        <p:nvCxnSpPr>
          <p:cNvPr id="43" name="Straight Arrow Connector 42"/>
          <p:cNvCxnSpPr/>
          <p:nvPr/>
        </p:nvCxnSpPr>
        <p:spPr>
          <a:xfrm flipV="1">
            <a:off x="3525771" y="4370510"/>
            <a:ext cx="1005253" cy="4789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6"/>
          <p:cNvSpPr txBox="1">
            <a:spLocks/>
          </p:cNvSpPr>
          <p:nvPr/>
        </p:nvSpPr>
        <p:spPr>
          <a:xfrm>
            <a:off x="1324227" y="5402907"/>
            <a:ext cx="119896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Exeter</a:t>
            </a:r>
          </a:p>
        </p:txBody>
      </p:sp>
      <p:sp>
        <p:nvSpPr>
          <p:cNvPr id="45" name="Content Placeholder 6"/>
          <p:cNvSpPr txBox="1">
            <a:spLocks/>
          </p:cNvSpPr>
          <p:nvPr/>
        </p:nvSpPr>
        <p:spPr>
          <a:xfrm>
            <a:off x="996630" y="4530737"/>
            <a:ext cx="156013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Gloucester</a:t>
            </a:r>
          </a:p>
        </p:txBody>
      </p:sp>
      <p:cxnSp>
        <p:nvCxnSpPr>
          <p:cNvPr id="46" name="Straight Arrow Connector 45"/>
          <p:cNvCxnSpPr>
            <a:cxnSpLocks/>
          </p:cNvCxnSpPr>
          <p:nvPr/>
        </p:nvCxnSpPr>
        <p:spPr>
          <a:xfrm>
            <a:off x="3589387" y="5431622"/>
            <a:ext cx="122830" cy="4766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p:cNvCxnSpPr>
          <p:nvPr/>
        </p:nvCxnSpPr>
        <p:spPr>
          <a:xfrm flipV="1">
            <a:off x="3953446" y="5222761"/>
            <a:ext cx="480698" cy="2972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6"/>
          <p:cNvSpPr txBox="1">
            <a:spLocks/>
          </p:cNvSpPr>
          <p:nvPr/>
        </p:nvSpPr>
        <p:spPr>
          <a:xfrm>
            <a:off x="4131522" y="4892340"/>
            <a:ext cx="1738630"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err="1">
                <a:latin typeface="+mn-lt"/>
              </a:rPr>
              <a:t>Richborough</a:t>
            </a:r>
            <a:endParaRPr lang="en-GB" sz="1600" dirty="0">
              <a:latin typeface="+mn-lt"/>
            </a:endParaRPr>
          </a:p>
        </p:txBody>
      </p:sp>
      <p:cxnSp>
        <p:nvCxnSpPr>
          <p:cNvPr id="49" name="Straight Arrow Connector 48"/>
          <p:cNvCxnSpPr>
            <a:cxnSpLocks/>
          </p:cNvCxnSpPr>
          <p:nvPr/>
        </p:nvCxnSpPr>
        <p:spPr>
          <a:xfrm>
            <a:off x="3908839" y="5565605"/>
            <a:ext cx="735498"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ontent Placeholder 6"/>
          <p:cNvSpPr txBox="1">
            <a:spLocks/>
          </p:cNvSpPr>
          <p:nvPr/>
        </p:nvSpPr>
        <p:spPr>
          <a:xfrm>
            <a:off x="4345322" y="5252355"/>
            <a:ext cx="1148371"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Dover</a:t>
            </a:r>
          </a:p>
        </p:txBody>
      </p:sp>
      <p:cxnSp>
        <p:nvCxnSpPr>
          <p:cNvPr id="51" name="Straight Arrow Connector 50"/>
          <p:cNvCxnSpPr>
            <a:cxnSpLocks/>
          </p:cNvCxnSpPr>
          <p:nvPr/>
        </p:nvCxnSpPr>
        <p:spPr>
          <a:xfrm>
            <a:off x="3845993" y="5588126"/>
            <a:ext cx="626288" cy="2518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Content Placeholder 6"/>
          <p:cNvSpPr txBox="1">
            <a:spLocks/>
          </p:cNvSpPr>
          <p:nvPr/>
        </p:nvSpPr>
        <p:spPr>
          <a:xfrm>
            <a:off x="4223384" y="5538314"/>
            <a:ext cx="1281668"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err="1">
                <a:latin typeface="+mn-lt"/>
              </a:rPr>
              <a:t>Lympne</a:t>
            </a:r>
            <a:endParaRPr lang="en-GB" sz="1600" dirty="0">
              <a:latin typeface="+mn-lt"/>
            </a:endParaRPr>
          </a:p>
        </p:txBody>
      </p:sp>
      <p:sp>
        <p:nvSpPr>
          <p:cNvPr id="53" name="Oval 52"/>
          <p:cNvSpPr/>
          <p:nvPr/>
        </p:nvSpPr>
        <p:spPr>
          <a:xfrm>
            <a:off x="3556237" y="5406864"/>
            <a:ext cx="76767" cy="76767"/>
          </a:xfrm>
          <a:prstGeom prst="ellipse">
            <a:avLst/>
          </a:prstGeom>
          <a:solidFill>
            <a:srgbClr val="482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884711" y="5538874"/>
            <a:ext cx="48257" cy="48257"/>
          </a:xfrm>
          <a:prstGeom prst="ellipse">
            <a:avLst/>
          </a:prstGeom>
          <a:solidFill>
            <a:srgbClr val="2A7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831611" y="5571347"/>
            <a:ext cx="48257" cy="48257"/>
          </a:xfrm>
          <a:prstGeom prst="ellipse">
            <a:avLst/>
          </a:prstGeom>
          <a:solidFill>
            <a:srgbClr val="2A7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cxnSpLocks/>
          </p:cNvCxnSpPr>
          <p:nvPr/>
        </p:nvCxnSpPr>
        <p:spPr>
          <a:xfrm flipV="1">
            <a:off x="3842870" y="4803307"/>
            <a:ext cx="729130" cy="4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Content Placeholder 6"/>
          <p:cNvSpPr txBox="1">
            <a:spLocks/>
          </p:cNvSpPr>
          <p:nvPr/>
        </p:nvSpPr>
        <p:spPr>
          <a:xfrm>
            <a:off x="4164087" y="4441889"/>
            <a:ext cx="2010869"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Colchester</a:t>
            </a:r>
          </a:p>
        </p:txBody>
      </p:sp>
      <p:sp>
        <p:nvSpPr>
          <p:cNvPr id="58" name="Oval 57"/>
          <p:cNvSpPr/>
          <p:nvPr/>
        </p:nvSpPr>
        <p:spPr>
          <a:xfrm>
            <a:off x="3803101" y="5167607"/>
            <a:ext cx="76767" cy="76767"/>
          </a:xfrm>
          <a:prstGeom prst="ellipse">
            <a:avLst/>
          </a:prstGeom>
          <a:solidFill>
            <a:srgbClr val="482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cxnSpLocks/>
          </p:cNvCxnSpPr>
          <p:nvPr/>
        </p:nvCxnSpPr>
        <p:spPr>
          <a:xfrm flipV="1">
            <a:off x="2708111" y="5322332"/>
            <a:ext cx="484784" cy="287279"/>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p:cNvCxnSpPr>
            <a:cxnSpLocks/>
          </p:cNvCxnSpPr>
          <p:nvPr/>
        </p:nvCxnSpPr>
        <p:spPr>
          <a:xfrm flipV="1">
            <a:off x="3195888" y="4930315"/>
            <a:ext cx="2992" cy="392017"/>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p:cNvCxnSpPr>
            <a:cxnSpLocks/>
            <a:endCxn id="67" idx="7"/>
          </p:cNvCxnSpPr>
          <p:nvPr/>
        </p:nvCxnSpPr>
        <p:spPr>
          <a:xfrm flipV="1">
            <a:off x="3195888" y="4825388"/>
            <a:ext cx="353643" cy="104929"/>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p:cNvCxnSpPr>
            <a:cxnSpLocks/>
          </p:cNvCxnSpPr>
          <p:nvPr/>
        </p:nvCxnSpPr>
        <p:spPr>
          <a:xfrm flipV="1">
            <a:off x="3491696" y="4620810"/>
            <a:ext cx="130459" cy="253628"/>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4" name="Oval 63"/>
          <p:cNvSpPr/>
          <p:nvPr/>
        </p:nvSpPr>
        <p:spPr>
          <a:xfrm>
            <a:off x="2668832" y="5573206"/>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151814" y="5283978"/>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158293" y="4890913"/>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484006" y="4814146"/>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573106" y="4626044"/>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a:off x="2272702" y="5295573"/>
            <a:ext cx="920576" cy="26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2192010" y="5614285"/>
            <a:ext cx="519408" cy="1113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2238436" y="4854914"/>
            <a:ext cx="947620" cy="743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3929318" y="5495853"/>
            <a:ext cx="48257" cy="48257"/>
          </a:xfrm>
          <a:prstGeom prst="ellipse">
            <a:avLst/>
          </a:prstGeom>
          <a:solidFill>
            <a:srgbClr val="2A7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ontent Placeholder 6"/>
          <p:cNvSpPr txBox="1">
            <a:spLocks/>
          </p:cNvSpPr>
          <p:nvPr/>
        </p:nvSpPr>
        <p:spPr>
          <a:xfrm>
            <a:off x="3288484" y="5664590"/>
            <a:ext cx="1281668"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smtClean="0">
                <a:latin typeface="+mn-lt"/>
              </a:rPr>
              <a:t>London</a:t>
            </a:r>
            <a:endParaRPr lang="en-GB" sz="1600" dirty="0">
              <a:latin typeface="+mn-lt"/>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40744"/>
          <a:stretch/>
        </p:blipFill>
        <p:spPr>
          <a:xfrm>
            <a:off x="6667223" y="2788495"/>
            <a:ext cx="2348735" cy="4069505"/>
          </a:xfrm>
          <a:prstGeom prst="rect">
            <a:avLst/>
          </a:prstGeom>
        </p:spPr>
      </p:pic>
      <p:sp>
        <p:nvSpPr>
          <p:cNvPr id="12" name="Rectangular Callout 11"/>
          <p:cNvSpPr/>
          <p:nvPr/>
        </p:nvSpPr>
        <p:spPr>
          <a:xfrm>
            <a:off x="4644337" y="3039164"/>
            <a:ext cx="2508401" cy="742926"/>
          </a:xfrm>
          <a:prstGeom prst="wedgeRectCallout">
            <a:avLst>
              <a:gd name="adj1" fmla="val 71699"/>
              <a:gd name="adj2" fmla="val 37653"/>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Can you find the Fosse Way on your map?</a:t>
            </a:r>
            <a:endParaRPr lang="en-GB" dirty="0">
              <a:solidFill>
                <a:schemeClr val="tx1"/>
              </a:solidFill>
            </a:endParaRPr>
          </a:p>
        </p:txBody>
      </p:sp>
    </p:spTree>
    <p:extLst>
      <p:ext uri="{BB962C8B-B14F-4D97-AF65-F5344CB8AC3E}">
        <p14:creationId xmlns:p14="http://schemas.microsoft.com/office/powerpoint/2010/main" val="32221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down)">
                                      <p:cBhvr>
                                        <p:cTn id="18" dur="50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par>
                                <p:cTn id="22" presetID="10" presetClass="entr" presetSubtype="0"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down)">
                                      <p:cBhvr>
                                        <p:cTn id="32" dur="500"/>
                                        <p:tgtEl>
                                          <p:spTgt spid="6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par>
                                <p:cTn id="36" presetID="10" presetClass="entr" presetSubtype="0" fill="hold"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10"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down)">
                                      <p:cBhvr>
                                        <p:cTn id="60" dur="500"/>
                                        <p:tgtEl>
                                          <p:spTgt spid="6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500"/>
                                        <p:tgtEl>
                                          <p:spTgt spid="68"/>
                                        </p:tgtEl>
                                      </p:cBhvr>
                                    </p:animEffect>
                                  </p:childTnLst>
                                </p:cTn>
                              </p:par>
                              <p:par>
                                <p:cTn id="64" presetID="10"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1000" fill="hold"/>
                                        <p:tgtEl>
                                          <p:spTgt spid="1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42" grpId="0"/>
      <p:bldP spid="44" grpId="0"/>
      <p:bldP spid="45" grpId="0"/>
      <p:bldP spid="64" grpId="0" animBg="1"/>
      <p:bldP spid="65" grpId="0" animBg="1"/>
      <p:bldP spid="66" grpId="0" animBg="1"/>
      <p:bldP spid="67" grpId="0" animBg="1"/>
      <p:bldP spid="68"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934" y="1420529"/>
            <a:ext cx="3526913" cy="4672296"/>
          </a:xfrm>
          <a:prstGeom prst="rect">
            <a:avLst/>
          </a:prstGeom>
        </p:spPr>
      </p:pic>
      <p:sp>
        <p:nvSpPr>
          <p:cNvPr id="21" name="Title 20"/>
          <p:cNvSpPr>
            <a:spLocks noGrp="1"/>
          </p:cNvSpPr>
          <p:nvPr>
            <p:ph type="title"/>
          </p:nvPr>
        </p:nvSpPr>
        <p:spPr>
          <a:xfrm>
            <a:off x="457198" y="549275"/>
            <a:ext cx="8220075" cy="994306"/>
          </a:xfrm>
        </p:spPr>
        <p:txBody>
          <a:bodyPr/>
          <a:lstStyle/>
          <a:p>
            <a:r>
              <a:rPr lang="en-GB" sz="3600" dirty="0" smtClean="0"/>
              <a:t>The First Roman Roads</a:t>
            </a:r>
            <a:endParaRPr lang="en-GB" sz="3600" dirty="0"/>
          </a:p>
        </p:txBody>
      </p:sp>
      <p:pic>
        <p:nvPicPr>
          <p:cNvPr id="15"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
        <p:nvSpPr>
          <p:cNvPr id="6" name="Rectangle 5"/>
          <p:cNvSpPr/>
          <p:nvPr/>
        </p:nvSpPr>
        <p:spPr>
          <a:xfrm>
            <a:off x="1175900" y="3015941"/>
            <a:ext cx="966140" cy="523220"/>
          </a:xfrm>
          <a:prstGeom prst="rect">
            <a:avLst/>
          </a:prstGeom>
        </p:spPr>
        <p:txBody>
          <a:bodyPr wrap="square">
            <a:spAutoFit/>
          </a:bodyPr>
          <a:lstStyle/>
          <a:p>
            <a:r>
              <a:rPr lang="en-GB" sz="1400" dirty="0" smtClean="0"/>
              <a:t>Military centre</a:t>
            </a:r>
            <a:endParaRPr lang="en-GB" sz="1400" dirty="0"/>
          </a:p>
        </p:txBody>
      </p:sp>
      <p:sp>
        <p:nvSpPr>
          <p:cNvPr id="18" name="Rectangle 17"/>
          <p:cNvSpPr/>
          <p:nvPr/>
        </p:nvSpPr>
        <p:spPr>
          <a:xfrm>
            <a:off x="1175899" y="3552461"/>
            <a:ext cx="516488" cy="307777"/>
          </a:xfrm>
          <a:prstGeom prst="rect">
            <a:avLst/>
          </a:prstGeom>
        </p:spPr>
        <p:txBody>
          <a:bodyPr wrap="none">
            <a:spAutoFit/>
          </a:bodyPr>
          <a:lstStyle/>
          <a:p>
            <a:pPr algn="ctr"/>
            <a:r>
              <a:rPr lang="en-GB" sz="1400" dirty="0" smtClean="0"/>
              <a:t>Port</a:t>
            </a:r>
            <a:endParaRPr lang="en-GB" sz="1400" dirty="0"/>
          </a:p>
        </p:txBody>
      </p:sp>
      <p:sp>
        <p:nvSpPr>
          <p:cNvPr id="11" name="Oval 10"/>
          <p:cNvSpPr/>
          <p:nvPr/>
        </p:nvSpPr>
        <p:spPr>
          <a:xfrm>
            <a:off x="996979" y="3153359"/>
            <a:ext cx="178920" cy="178920"/>
          </a:xfrm>
          <a:prstGeom prst="ellipse">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96979" y="3618506"/>
            <a:ext cx="178920" cy="17892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07561" y="2669832"/>
            <a:ext cx="570990" cy="369332"/>
          </a:xfrm>
          <a:prstGeom prst="rect">
            <a:avLst/>
          </a:prstGeom>
        </p:spPr>
        <p:txBody>
          <a:bodyPr wrap="none">
            <a:spAutoFit/>
          </a:bodyPr>
          <a:lstStyle/>
          <a:p>
            <a:pPr algn="ctr"/>
            <a:r>
              <a:rPr lang="en-GB" b="1" dirty="0" smtClean="0"/>
              <a:t>Key</a:t>
            </a:r>
            <a:endParaRPr lang="en-GB" b="1" dirty="0"/>
          </a:p>
        </p:txBody>
      </p:sp>
      <p:sp>
        <p:nvSpPr>
          <p:cNvPr id="63" name="Rectangle 62"/>
          <p:cNvSpPr/>
          <p:nvPr/>
        </p:nvSpPr>
        <p:spPr>
          <a:xfrm>
            <a:off x="4625186" y="1543581"/>
            <a:ext cx="3662414" cy="1754326"/>
          </a:xfrm>
          <a:prstGeom prst="rect">
            <a:avLst/>
          </a:prstGeom>
        </p:spPr>
        <p:txBody>
          <a:bodyPr wrap="square">
            <a:spAutoFit/>
          </a:bodyPr>
          <a:lstStyle/>
          <a:p>
            <a:pPr algn="ctr"/>
            <a:r>
              <a:rPr lang="en-GB" dirty="0"/>
              <a:t>Over the years, the Romans continued to build more roads, linking to many places throughout Britain.</a:t>
            </a:r>
          </a:p>
          <a:p>
            <a:pPr algn="ctr"/>
            <a:r>
              <a:rPr lang="en-GB" dirty="0" smtClean="0"/>
              <a:t>Eventually, </a:t>
            </a:r>
            <a:r>
              <a:rPr lang="en-GB" dirty="0"/>
              <a:t>around </a:t>
            </a:r>
            <a:r>
              <a:rPr lang="en-GB" dirty="0" smtClean="0"/>
              <a:t>2000 </a:t>
            </a:r>
            <a:r>
              <a:rPr lang="en-GB" dirty="0"/>
              <a:t>miles of Roman roads had been built.</a:t>
            </a:r>
          </a:p>
        </p:txBody>
      </p:sp>
      <p:sp>
        <p:nvSpPr>
          <p:cNvPr id="35" name="Content Placeholder 6"/>
          <p:cNvSpPr txBox="1">
            <a:spLocks/>
          </p:cNvSpPr>
          <p:nvPr/>
        </p:nvSpPr>
        <p:spPr>
          <a:xfrm>
            <a:off x="1436205" y="4971758"/>
            <a:ext cx="119896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Bath</a:t>
            </a:r>
          </a:p>
        </p:txBody>
      </p:sp>
      <p:cxnSp>
        <p:nvCxnSpPr>
          <p:cNvPr id="36" name="Straight Arrow Connector 35"/>
          <p:cNvCxnSpPr/>
          <p:nvPr/>
        </p:nvCxnSpPr>
        <p:spPr>
          <a:xfrm flipV="1">
            <a:off x="3629845" y="3983862"/>
            <a:ext cx="1004455" cy="6831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Content Placeholder 6"/>
          <p:cNvSpPr txBox="1">
            <a:spLocks/>
          </p:cNvSpPr>
          <p:nvPr/>
        </p:nvSpPr>
        <p:spPr>
          <a:xfrm>
            <a:off x="4394260" y="3701101"/>
            <a:ext cx="119896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Lincoln</a:t>
            </a:r>
          </a:p>
        </p:txBody>
      </p:sp>
      <p:sp>
        <p:nvSpPr>
          <p:cNvPr id="42" name="Content Placeholder 6"/>
          <p:cNvSpPr txBox="1">
            <a:spLocks/>
          </p:cNvSpPr>
          <p:nvPr/>
        </p:nvSpPr>
        <p:spPr>
          <a:xfrm>
            <a:off x="4192887" y="4083763"/>
            <a:ext cx="153943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Leicester</a:t>
            </a:r>
          </a:p>
        </p:txBody>
      </p:sp>
      <p:cxnSp>
        <p:nvCxnSpPr>
          <p:cNvPr id="43" name="Straight Arrow Connector 42"/>
          <p:cNvCxnSpPr/>
          <p:nvPr/>
        </p:nvCxnSpPr>
        <p:spPr>
          <a:xfrm flipV="1">
            <a:off x="3525771" y="4370510"/>
            <a:ext cx="1005253" cy="4789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6"/>
          <p:cNvSpPr txBox="1">
            <a:spLocks/>
          </p:cNvSpPr>
          <p:nvPr/>
        </p:nvSpPr>
        <p:spPr>
          <a:xfrm>
            <a:off x="1324227" y="5402907"/>
            <a:ext cx="119896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Exeter</a:t>
            </a:r>
          </a:p>
        </p:txBody>
      </p:sp>
      <p:sp>
        <p:nvSpPr>
          <p:cNvPr id="45" name="Content Placeholder 6"/>
          <p:cNvSpPr txBox="1">
            <a:spLocks/>
          </p:cNvSpPr>
          <p:nvPr/>
        </p:nvSpPr>
        <p:spPr>
          <a:xfrm>
            <a:off x="996630" y="4530737"/>
            <a:ext cx="1560136"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Gloucester</a:t>
            </a:r>
          </a:p>
        </p:txBody>
      </p:sp>
      <p:cxnSp>
        <p:nvCxnSpPr>
          <p:cNvPr id="46" name="Straight Arrow Connector 45"/>
          <p:cNvCxnSpPr>
            <a:cxnSpLocks/>
          </p:cNvCxnSpPr>
          <p:nvPr/>
        </p:nvCxnSpPr>
        <p:spPr>
          <a:xfrm>
            <a:off x="3589387" y="5431622"/>
            <a:ext cx="122830" cy="4766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p:cNvCxnSpPr>
          <p:nvPr/>
        </p:nvCxnSpPr>
        <p:spPr>
          <a:xfrm flipV="1">
            <a:off x="3953446" y="5222761"/>
            <a:ext cx="480698" cy="2972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6"/>
          <p:cNvSpPr txBox="1">
            <a:spLocks/>
          </p:cNvSpPr>
          <p:nvPr/>
        </p:nvSpPr>
        <p:spPr>
          <a:xfrm>
            <a:off x="4131522" y="4892340"/>
            <a:ext cx="1738630"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err="1">
                <a:latin typeface="+mn-lt"/>
              </a:rPr>
              <a:t>Richborough</a:t>
            </a:r>
            <a:endParaRPr lang="en-GB" sz="1600" dirty="0">
              <a:latin typeface="+mn-lt"/>
            </a:endParaRPr>
          </a:p>
        </p:txBody>
      </p:sp>
      <p:cxnSp>
        <p:nvCxnSpPr>
          <p:cNvPr id="49" name="Straight Arrow Connector 48"/>
          <p:cNvCxnSpPr>
            <a:cxnSpLocks/>
          </p:cNvCxnSpPr>
          <p:nvPr/>
        </p:nvCxnSpPr>
        <p:spPr>
          <a:xfrm>
            <a:off x="3908839" y="5565605"/>
            <a:ext cx="735498"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ontent Placeholder 6"/>
          <p:cNvSpPr txBox="1">
            <a:spLocks/>
          </p:cNvSpPr>
          <p:nvPr/>
        </p:nvSpPr>
        <p:spPr>
          <a:xfrm>
            <a:off x="4345322" y="5252355"/>
            <a:ext cx="1148371"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Dover</a:t>
            </a:r>
          </a:p>
        </p:txBody>
      </p:sp>
      <p:cxnSp>
        <p:nvCxnSpPr>
          <p:cNvPr id="51" name="Straight Arrow Connector 50"/>
          <p:cNvCxnSpPr>
            <a:cxnSpLocks/>
          </p:cNvCxnSpPr>
          <p:nvPr/>
        </p:nvCxnSpPr>
        <p:spPr>
          <a:xfrm>
            <a:off x="3845993" y="5588126"/>
            <a:ext cx="626288" cy="2518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Content Placeholder 6"/>
          <p:cNvSpPr txBox="1">
            <a:spLocks/>
          </p:cNvSpPr>
          <p:nvPr/>
        </p:nvSpPr>
        <p:spPr>
          <a:xfrm>
            <a:off x="4223384" y="5538314"/>
            <a:ext cx="1281668"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err="1">
                <a:latin typeface="+mn-lt"/>
              </a:rPr>
              <a:t>Lympne</a:t>
            </a:r>
            <a:endParaRPr lang="en-GB" sz="1600" dirty="0">
              <a:latin typeface="+mn-lt"/>
            </a:endParaRPr>
          </a:p>
        </p:txBody>
      </p:sp>
      <p:sp>
        <p:nvSpPr>
          <p:cNvPr id="53" name="Oval 52"/>
          <p:cNvSpPr/>
          <p:nvPr/>
        </p:nvSpPr>
        <p:spPr>
          <a:xfrm>
            <a:off x="3556237" y="5406864"/>
            <a:ext cx="76767" cy="76767"/>
          </a:xfrm>
          <a:prstGeom prst="ellipse">
            <a:avLst/>
          </a:prstGeom>
          <a:solidFill>
            <a:srgbClr val="482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884711" y="5538874"/>
            <a:ext cx="48257" cy="48257"/>
          </a:xfrm>
          <a:prstGeom prst="ellipse">
            <a:avLst/>
          </a:prstGeom>
          <a:solidFill>
            <a:srgbClr val="2A7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831611" y="5571347"/>
            <a:ext cx="48257" cy="48257"/>
          </a:xfrm>
          <a:prstGeom prst="ellipse">
            <a:avLst/>
          </a:prstGeom>
          <a:solidFill>
            <a:srgbClr val="2A7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cxnSpLocks/>
          </p:cNvCxnSpPr>
          <p:nvPr/>
        </p:nvCxnSpPr>
        <p:spPr>
          <a:xfrm flipV="1">
            <a:off x="3842870" y="4803307"/>
            <a:ext cx="729130" cy="4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Content Placeholder 6"/>
          <p:cNvSpPr txBox="1">
            <a:spLocks/>
          </p:cNvSpPr>
          <p:nvPr/>
        </p:nvSpPr>
        <p:spPr>
          <a:xfrm>
            <a:off x="4164087" y="4441889"/>
            <a:ext cx="2010869"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latin typeface="+mn-lt"/>
              </a:rPr>
              <a:t>Colchester</a:t>
            </a:r>
          </a:p>
        </p:txBody>
      </p:sp>
      <p:sp>
        <p:nvSpPr>
          <p:cNvPr id="58" name="Oval 57"/>
          <p:cNvSpPr/>
          <p:nvPr/>
        </p:nvSpPr>
        <p:spPr>
          <a:xfrm>
            <a:off x="3803101" y="5167607"/>
            <a:ext cx="76767" cy="76767"/>
          </a:xfrm>
          <a:prstGeom prst="ellipse">
            <a:avLst/>
          </a:prstGeom>
          <a:solidFill>
            <a:srgbClr val="482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cxnSpLocks/>
          </p:cNvCxnSpPr>
          <p:nvPr/>
        </p:nvCxnSpPr>
        <p:spPr>
          <a:xfrm flipV="1">
            <a:off x="2708111" y="5322332"/>
            <a:ext cx="484784" cy="287279"/>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p:cNvCxnSpPr>
            <a:cxnSpLocks/>
          </p:cNvCxnSpPr>
          <p:nvPr/>
        </p:nvCxnSpPr>
        <p:spPr>
          <a:xfrm flipV="1">
            <a:off x="3195888" y="4930315"/>
            <a:ext cx="2992" cy="392017"/>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p:cNvCxnSpPr>
            <a:cxnSpLocks/>
            <a:endCxn id="67" idx="7"/>
          </p:cNvCxnSpPr>
          <p:nvPr/>
        </p:nvCxnSpPr>
        <p:spPr>
          <a:xfrm flipV="1">
            <a:off x="3195888" y="4825388"/>
            <a:ext cx="353643" cy="104929"/>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p:cNvCxnSpPr>
            <a:cxnSpLocks/>
          </p:cNvCxnSpPr>
          <p:nvPr/>
        </p:nvCxnSpPr>
        <p:spPr>
          <a:xfrm flipV="1">
            <a:off x="3491696" y="4620810"/>
            <a:ext cx="130459" cy="253628"/>
          </a:xfrm>
          <a:prstGeom prst="line">
            <a:avLst/>
          </a:prstGeom>
          <a:ln w="2857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4" name="Oval 63"/>
          <p:cNvSpPr/>
          <p:nvPr/>
        </p:nvSpPr>
        <p:spPr>
          <a:xfrm>
            <a:off x="2668832" y="5573206"/>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151814" y="5283978"/>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158293" y="4890913"/>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484006" y="4814146"/>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573106" y="4626044"/>
            <a:ext cx="76767" cy="767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a:off x="2272702" y="5295573"/>
            <a:ext cx="920576" cy="26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2192010" y="5614285"/>
            <a:ext cx="519408" cy="1113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2238436" y="4854914"/>
            <a:ext cx="947620" cy="743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3929318" y="5495853"/>
            <a:ext cx="48257" cy="48257"/>
          </a:xfrm>
          <a:prstGeom prst="ellipse">
            <a:avLst/>
          </a:prstGeom>
          <a:solidFill>
            <a:srgbClr val="2A7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ontent Placeholder 6"/>
          <p:cNvSpPr txBox="1">
            <a:spLocks/>
          </p:cNvSpPr>
          <p:nvPr/>
        </p:nvSpPr>
        <p:spPr>
          <a:xfrm>
            <a:off x="3288484" y="5664590"/>
            <a:ext cx="1281668" cy="4032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smtClean="0">
                <a:latin typeface="+mn-lt"/>
              </a:rPr>
              <a:t>London</a:t>
            </a:r>
            <a:endParaRPr lang="en-GB" sz="1600" dirty="0">
              <a:latin typeface="+mn-lt"/>
            </a:endParaRPr>
          </a:p>
        </p:txBody>
      </p:sp>
      <p:cxnSp>
        <p:nvCxnSpPr>
          <p:cNvPr id="73" name="Straight Arrow Connector 72"/>
          <p:cNvCxnSpPr>
            <a:cxnSpLocks/>
          </p:cNvCxnSpPr>
          <p:nvPr/>
        </p:nvCxnSpPr>
        <p:spPr>
          <a:xfrm flipV="1">
            <a:off x="3434961" y="4038787"/>
            <a:ext cx="417997" cy="2745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Content Placeholder 6"/>
          <p:cNvSpPr txBox="1">
            <a:spLocks/>
          </p:cNvSpPr>
          <p:nvPr/>
        </p:nvSpPr>
        <p:spPr>
          <a:xfrm>
            <a:off x="3424244" y="3706374"/>
            <a:ext cx="1280985" cy="430817"/>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York</a:t>
            </a:r>
          </a:p>
        </p:txBody>
      </p:sp>
      <p:cxnSp>
        <p:nvCxnSpPr>
          <p:cNvPr id="76" name="Straight Arrow Connector 75"/>
          <p:cNvCxnSpPr>
            <a:cxnSpLocks/>
          </p:cNvCxnSpPr>
          <p:nvPr/>
        </p:nvCxnSpPr>
        <p:spPr>
          <a:xfrm flipH="1">
            <a:off x="2263974" y="4063690"/>
            <a:ext cx="813330" cy="81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Content Placeholder 6"/>
          <p:cNvSpPr txBox="1">
            <a:spLocks/>
          </p:cNvSpPr>
          <p:nvPr/>
        </p:nvSpPr>
        <p:spPr>
          <a:xfrm>
            <a:off x="1135695" y="4118756"/>
            <a:ext cx="1280985" cy="430817"/>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Chester</a:t>
            </a:r>
          </a:p>
        </p:txBody>
      </p:sp>
      <p:cxnSp>
        <p:nvCxnSpPr>
          <p:cNvPr id="78" name="Straight Arrow Connector 77"/>
          <p:cNvCxnSpPr>
            <a:cxnSpLocks/>
          </p:cNvCxnSpPr>
          <p:nvPr/>
        </p:nvCxnSpPr>
        <p:spPr>
          <a:xfrm flipH="1" flipV="1">
            <a:off x="2124570" y="4459165"/>
            <a:ext cx="984604" cy="1723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Content Placeholder 6"/>
          <p:cNvSpPr txBox="1">
            <a:spLocks/>
          </p:cNvSpPr>
          <p:nvPr/>
        </p:nvSpPr>
        <p:spPr>
          <a:xfrm>
            <a:off x="1257722" y="3841402"/>
            <a:ext cx="1280985" cy="430817"/>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dirty="0">
                <a:solidFill>
                  <a:schemeClr val="tx1"/>
                </a:solidFill>
                <a:latin typeface="+mn-lt"/>
              </a:rPr>
              <a:t>Carlisle</a:t>
            </a:r>
          </a:p>
        </p:txBody>
      </p:sp>
      <p:sp>
        <p:nvSpPr>
          <p:cNvPr id="80" name="Oval 79"/>
          <p:cNvSpPr/>
          <p:nvPr/>
        </p:nvSpPr>
        <p:spPr>
          <a:xfrm>
            <a:off x="3034853" y="4014924"/>
            <a:ext cx="82018" cy="8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076275" y="4590545"/>
            <a:ext cx="82018" cy="8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369328" y="4292537"/>
            <a:ext cx="82018" cy="8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69736" y="3630403"/>
            <a:ext cx="2618614" cy="2444252"/>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Other Routes</a:t>
            </a:r>
          </a:p>
          <a:p>
            <a:pPr marL="285750" indent="-285750">
              <a:buFont typeface="Arial" panose="020B0604020202020204" pitchFamily="34" charset="0"/>
              <a:buChar char="•"/>
            </a:pPr>
            <a:r>
              <a:rPr lang="en-GB" dirty="0">
                <a:solidFill>
                  <a:schemeClr val="tx1"/>
                </a:solidFill>
              </a:rPr>
              <a:t>Chester to York</a:t>
            </a:r>
          </a:p>
          <a:p>
            <a:pPr marL="285750" indent="-285750">
              <a:buFont typeface="Arial" panose="020B0604020202020204" pitchFamily="34" charset="0"/>
              <a:buChar char="•"/>
            </a:pPr>
            <a:r>
              <a:rPr lang="en-GB" dirty="0">
                <a:solidFill>
                  <a:schemeClr val="tx1"/>
                </a:solidFill>
              </a:rPr>
              <a:t>London to Lincoln to York</a:t>
            </a:r>
          </a:p>
          <a:p>
            <a:pPr marL="285750" indent="-285750">
              <a:buFont typeface="Arial" panose="020B0604020202020204" pitchFamily="34" charset="0"/>
              <a:buChar char="•"/>
            </a:pPr>
            <a:r>
              <a:rPr lang="en-GB" dirty="0">
                <a:solidFill>
                  <a:schemeClr val="tx1"/>
                </a:solidFill>
              </a:rPr>
              <a:t>Chester to </a:t>
            </a:r>
            <a:r>
              <a:rPr lang="en-GB" dirty="0" smtClean="0">
                <a:solidFill>
                  <a:schemeClr val="tx1"/>
                </a:solidFill>
              </a:rPr>
              <a:t>Carlisle</a:t>
            </a:r>
          </a:p>
          <a:p>
            <a:pPr marL="285750" indent="-285750">
              <a:buFont typeface="Arial" panose="020B0604020202020204" pitchFamily="34" charset="0"/>
              <a:buChar char="•"/>
            </a:pPr>
            <a:r>
              <a:rPr lang="en-GB" dirty="0" smtClean="0">
                <a:solidFill>
                  <a:schemeClr val="tx1"/>
                </a:solidFill>
              </a:rPr>
              <a:t>Dover</a:t>
            </a:r>
            <a:r>
              <a:rPr lang="en-GB" dirty="0">
                <a:solidFill>
                  <a:schemeClr val="tx1"/>
                </a:solidFill>
              </a:rPr>
              <a:t>, </a:t>
            </a:r>
            <a:r>
              <a:rPr lang="en-GB" dirty="0" err="1">
                <a:solidFill>
                  <a:schemeClr val="tx1"/>
                </a:solidFill>
              </a:rPr>
              <a:t>Lympne</a:t>
            </a:r>
            <a:r>
              <a:rPr lang="en-GB" dirty="0">
                <a:solidFill>
                  <a:schemeClr val="tx1"/>
                </a:solidFill>
              </a:rPr>
              <a:t> and </a:t>
            </a:r>
            <a:r>
              <a:rPr lang="en-GB" dirty="0" err="1">
                <a:solidFill>
                  <a:schemeClr val="tx1"/>
                </a:solidFill>
              </a:rPr>
              <a:t>Richborough</a:t>
            </a:r>
            <a:r>
              <a:rPr lang="en-GB" dirty="0">
                <a:solidFill>
                  <a:schemeClr val="tx1"/>
                </a:solidFill>
              </a:rPr>
              <a:t> to London to </a:t>
            </a:r>
            <a:r>
              <a:rPr lang="en-GB" dirty="0" err="1">
                <a:solidFill>
                  <a:schemeClr val="tx1"/>
                </a:solidFill>
              </a:rPr>
              <a:t>Wroxeter</a:t>
            </a:r>
            <a:endParaRPr lang="en-GB" dirty="0">
              <a:solidFill>
                <a:schemeClr val="tx1"/>
              </a:solidFill>
            </a:endParaRPr>
          </a:p>
        </p:txBody>
      </p:sp>
    </p:spTree>
    <p:extLst>
      <p:ext uri="{BB962C8B-B14F-4D97-AF65-F5344CB8AC3E}">
        <p14:creationId xmlns:p14="http://schemas.microsoft.com/office/powerpoint/2010/main" val="2022417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 id="{1A02F134-1E0F-46F1-8366-AE0E981ECB8A}" vid="{21996438-2B25-4C91-8451-190E7D1A2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TotalTime>
  <Words>607</Words>
  <Application>Microsoft Office PowerPoint</Application>
  <PresentationFormat>On-screen Show (4:3)</PresentationFormat>
  <Paragraphs>99</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Sassoon Infant Rg</vt:lpstr>
      <vt:lpstr>Calibri</vt:lpstr>
      <vt:lpstr>Twinkl SemiBold</vt:lpstr>
      <vt:lpstr>Tuffy</vt:lpstr>
      <vt:lpstr>Arial</vt:lpstr>
      <vt:lpstr>Twinkl</vt:lpstr>
      <vt:lpstr>Office Theme</vt:lpstr>
      <vt:lpstr>History</vt:lpstr>
      <vt:lpstr>PowerPoint Presentation</vt:lpstr>
      <vt:lpstr>PowerPoint Presentation</vt:lpstr>
      <vt:lpstr>Before the Roman Roads</vt:lpstr>
      <vt:lpstr>Roman Roads</vt:lpstr>
      <vt:lpstr>Roman Roads</vt:lpstr>
      <vt:lpstr>The First Roman Roads</vt:lpstr>
      <vt:lpstr>The First Roman Roads</vt:lpstr>
      <vt:lpstr>The First Roman Roads</vt:lpstr>
      <vt:lpstr>Mapping Roman Roads</vt:lpstr>
      <vt:lpstr>Building the Roads</vt:lpstr>
      <vt:lpstr>Building the Roads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Rachel Leather</dc:creator>
  <cp:lastModifiedBy>Staff</cp:lastModifiedBy>
  <cp:revision>39</cp:revision>
  <dcterms:created xsi:type="dcterms:W3CDTF">2018-07-19T14:48:36Z</dcterms:created>
  <dcterms:modified xsi:type="dcterms:W3CDTF">2020-04-24T14:40:11Z</dcterms:modified>
</cp:coreProperties>
</file>