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75" r:id="rId2"/>
    <p:sldId id="276" r:id="rId3"/>
    <p:sldId id="278" r:id="rId4"/>
    <p:sldId id="279" r:id="rId5"/>
    <p:sldId id="289" r:id="rId6"/>
    <p:sldId id="282" r:id="rId7"/>
    <p:sldId id="294" r:id="rId8"/>
    <p:sldId id="296" r:id="rId9"/>
    <p:sldId id="297" r:id="rId10"/>
    <p:sldId id="288" r:id="rId11"/>
    <p:sldId id="277" r:id="rId12"/>
    <p:sldId id="286" r:id="rId13"/>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Tuffy" panose="020B0603060100000000" pitchFamily="34" charset="0"/>
      <p:regular r:id="rId20"/>
      <p:bold r:id="rId21"/>
      <p:italic r:id="rId22"/>
      <p:boldItalic r:id="rId23"/>
    </p:embeddedFont>
    <p:embeddedFont>
      <p:font typeface="Twinkl" pitchFamily="2" charset="0"/>
      <p:regular r:id="rId24"/>
      <p:bold r:id="rId25"/>
    </p:embeddedFont>
    <p:embeddedFont>
      <p:font typeface="Cambria Math" panose="02040503050406030204" pitchFamily="18" charset="0"/>
      <p:regular r:id="rId26"/>
    </p:embeddedFont>
    <p:embeddedFont>
      <p:font typeface="Tuffy-TTF" panose="020B0603060100000000"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504"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8634"/>
    <a:srgbClr val="8FC13E"/>
    <a:srgbClr val="E3BF5B"/>
    <a:srgbClr val="61B7B3"/>
    <a:srgbClr val="C0A350"/>
    <a:srgbClr val="4A8F8C"/>
    <a:srgbClr val="7ABC32"/>
    <a:srgbClr val="4EB2E5"/>
    <a:srgbClr val="0079C3"/>
    <a:srgbClr val="87B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48" autoAdjust="0"/>
    <p:restoredTop sz="94660"/>
  </p:normalViewPr>
  <p:slideViewPr>
    <p:cSldViewPr snapToGrid="0" showGuides="1">
      <p:cViewPr varScale="1">
        <p:scale>
          <a:sx n="73" d="100"/>
          <a:sy n="73" d="100"/>
        </p:scale>
        <p:origin x="1110" y="78"/>
      </p:cViewPr>
      <p:guideLst>
        <p:guide orient="horz" pos="2160"/>
        <p:guide pos="2880"/>
        <p:guide pos="340"/>
        <p:guide orient="horz" pos="3952"/>
        <p:guide pos="5420"/>
        <p:guide orient="horz" pos="346"/>
        <p:guide pos="476"/>
        <p:guide orient="horz" pos="504"/>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22/04/2020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22/04/2020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resources/white-rose-maths-resources/year-4-white-rose-maths-resources-key-stage-1-year-1-year-2/spring-block-4-decimals-year-4-white-rose-maths-supporting-resources-key-stage-1"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resources/white-rose-maths-resources/year-4-white-rose-maths-resources-key-stage-1-year-1-year-2/spring-block-4-decimals-year-4-white-rose-maths-supporting-resources-key-stage-1"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70333" y="5834189"/>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a:t>Click to edit Master title style</a:t>
            </a:r>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twinkl.co.uk/resources/planit-maths-primary-teaching-resources-year-4/planit-maths-primary-teaching-resources-year-4-number-fractions/planit-maths-primary-teaching-resources-year-4-number---fractions-recognise-and-write-decimal-equivalents-of-any-number-of-tenths-or-hundredths" TargetMode="External"/><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22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pic>
        <p:nvPicPr>
          <p:cNvPr id="6" name="Picture 5">
            <a:extLst>
              <a:ext uri="{FF2B5EF4-FFF2-40B4-BE49-F238E27FC236}">
                <a16:creationId xmlns:a16="http://schemas.microsoft.com/office/drawing/2014/main"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21" name="Picture 20">
            <a:extLst>
              <a:ext uri="{FF2B5EF4-FFF2-40B4-BE49-F238E27FC236}">
                <a16:creationId xmlns:a16="http://schemas.microsoft.com/office/drawing/2014/main" id="{23B3C386-037D-47BC-B81B-E45DB0C56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123" y="2031400"/>
            <a:ext cx="2722090" cy="3849436"/>
          </a:xfrm>
          <a:prstGeom prst="rect">
            <a:avLst/>
          </a:prstGeom>
          <a:effectLst>
            <a:outerShdw blurRad="63500" sx="102000" sy="102000" algn="ctr" rotWithShape="0">
              <a:prstClr val="black">
                <a:alpha val="20000"/>
              </a:prstClr>
            </a:outerShdw>
          </a:effectLst>
        </p:spPr>
      </p:pic>
      <p:pic>
        <p:nvPicPr>
          <p:cNvPr id="19" name="Picture 18">
            <a:extLst>
              <a:ext uri="{FF2B5EF4-FFF2-40B4-BE49-F238E27FC236}">
                <a16:creationId xmlns:a16="http://schemas.microsoft.com/office/drawing/2014/main" id="{23B3C386-037D-47BC-B81B-E45DB0C5678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9958"/>
          <a:stretch/>
        </p:blipFill>
        <p:spPr>
          <a:xfrm rot="1560000">
            <a:off x="2529354" y="2902148"/>
            <a:ext cx="769471" cy="2174463"/>
          </a:xfrm>
          <a:prstGeom prst="rect">
            <a:avLst/>
          </a:prstGeom>
          <a:effectLst/>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b="8488"/>
          <a:stretch/>
        </p:blipFill>
        <p:spPr>
          <a:xfrm rot="1596056">
            <a:off x="1107030" y="2330762"/>
            <a:ext cx="1243896" cy="1609746"/>
          </a:xfrm>
          <a:prstGeom prst="rect">
            <a:avLst/>
          </a:prstGeom>
        </p:spPr>
      </p:pic>
      <p:pic>
        <p:nvPicPr>
          <p:cNvPr id="22" name="Boy Writing">
            <a:extLst>
              <a:ext uri="{FF2B5EF4-FFF2-40B4-BE49-F238E27FC236}">
                <a16:creationId xmlns:a16="http://schemas.microsoft.com/office/drawing/2014/main" id="{59E92074-8F0A-4A38-87B2-6E07FF3C864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6" t="622" r="32362"/>
          <a:stretch/>
        </p:blipFill>
        <p:spPr>
          <a:xfrm>
            <a:off x="755648" y="1928692"/>
            <a:ext cx="4038155" cy="4164130"/>
          </a:xfrm>
          <a:prstGeom prst="rect">
            <a:avLst/>
          </a:prstGeom>
        </p:spPr>
      </p:pic>
      <p:pic>
        <p:nvPicPr>
          <p:cNvPr id="16" name="Picture 15">
            <a:extLst>
              <a:ext uri="{FF2B5EF4-FFF2-40B4-BE49-F238E27FC236}">
                <a16:creationId xmlns:a16="http://schemas.microsoft.com/office/drawing/2014/main" id="{A410F3B9-A120-4B78-B8FC-DBBE2542D0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18275" y="2031400"/>
            <a:ext cx="2722090" cy="3849436"/>
          </a:xfrm>
          <a:prstGeom prst="rect">
            <a:avLst/>
          </a:prstGeom>
          <a:effectLst>
            <a:outerShdw blurRad="63500" sx="102000" sy="102000" algn="ctr" rotWithShape="0">
              <a:prstClr val="black">
                <a:alpha val="20000"/>
              </a:prstClr>
            </a:outerShdw>
          </a:effectLst>
        </p:spPr>
      </p:pic>
      <p:pic>
        <p:nvPicPr>
          <p:cNvPr id="23" name="Picture 22">
            <a:extLst>
              <a:ext uri="{FF2B5EF4-FFF2-40B4-BE49-F238E27FC236}">
                <a16:creationId xmlns:a16="http://schemas.microsoft.com/office/drawing/2014/main" id="{A410F3B9-A120-4B78-B8FC-DBBE2542D02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54426" y="2031400"/>
            <a:ext cx="2722089" cy="3849436"/>
          </a:xfrm>
          <a:prstGeom prst="rect">
            <a:avLst/>
          </a:prstGeom>
          <a:effectLst>
            <a:outerShdw blurRad="63500" sx="102000" sy="102000" algn="ctr" rotWithShape="0">
              <a:prstClr val="black">
                <a:alpha val="20000"/>
              </a:prstClr>
            </a:outerShdw>
          </a:effectLst>
        </p:spPr>
      </p:pic>
      <p:sp>
        <p:nvSpPr>
          <p:cNvPr id="17" name="Rectangle 16"/>
          <p:cNvSpPr/>
          <p:nvPr/>
        </p:nvSpPr>
        <p:spPr>
          <a:xfrm>
            <a:off x="447429" y="670659"/>
            <a:ext cx="2162085"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Tenths as Decimals</a:t>
            </a:r>
          </a:p>
        </p:txBody>
      </p:sp>
    </p:spTree>
    <p:extLst>
      <p:ext uri="{BB962C8B-B14F-4D97-AF65-F5344CB8AC3E}">
        <p14:creationId xmlns:p14="http://schemas.microsoft.com/office/powerpoint/2010/main" val="1771272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57198" y="438151"/>
            <a:ext cx="8220075" cy="5957887"/>
          </a:xfrm>
          <a:prstGeom prst="roundRect">
            <a:avLst>
              <a:gd name="adj" fmla="val 2649"/>
            </a:avLst>
          </a:prstGeom>
          <a:solidFill>
            <a:srgbClr val="002060">
              <a:alpha val="90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latin typeface="Twinkl" pitchFamily="50" charset="0"/>
              </a:rPr>
              <a:t> </a:t>
            </a:r>
          </a:p>
        </p:txBody>
      </p:sp>
      <p:sp>
        <p:nvSpPr>
          <p:cNvPr id="16" name="Rectangle 15"/>
          <p:cNvSpPr/>
          <p:nvPr/>
        </p:nvSpPr>
        <p:spPr>
          <a:xfrm>
            <a:off x="755650" y="2696325"/>
            <a:ext cx="7632700" cy="400110"/>
          </a:xfrm>
          <a:prstGeom prst="rect">
            <a:avLst/>
          </a:prstGeom>
        </p:spPr>
        <p:txBody>
          <a:bodyPr wrap="square">
            <a:spAutoFit/>
          </a:bodyPr>
          <a:lstStyle/>
          <a:p>
            <a:pPr algn="ctr"/>
            <a:r>
              <a:rPr lang="en-GB" sz="2000" dirty="0">
                <a:solidFill>
                  <a:schemeClr val="bg1"/>
                </a:solidFill>
                <a:latin typeface="Tuffy" panose="020B0603060100000000" pitchFamily="34" charset="0"/>
                <a:ea typeface="Tuffy" panose="020B0603060100000000" pitchFamily="34" charset="0"/>
              </a:rPr>
              <a:t>For more planning resources to support this aim, </a:t>
            </a:r>
            <a:r>
              <a:rPr lang="en-GB" sz="2000" b="1" dirty="0">
                <a:solidFill>
                  <a:srgbClr val="18A0DB"/>
                </a:solidFill>
                <a:latin typeface="Tuffy" panose="020B0603060100000000" pitchFamily="34" charset="0"/>
                <a:ea typeface="Tuffy" panose="020B0603060100000000" pitchFamily="34" charset="0"/>
                <a:hlinkClick r:id="rId2"/>
              </a:rPr>
              <a:t>click here</a:t>
            </a:r>
            <a:r>
              <a:rPr lang="en-GB" sz="2000" dirty="0">
                <a:solidFill>
                  <a:schemeClr val="bg1"/>
                </a:solidFill>
                <a:latin typeface="Tuffy" panose="020B0603060100000000" pitchFamily="34" charset="0"/>
                <a:ea typeface="Tuffy" panose="020B0603060100000000" pitchFamily="34" charset="0"/>
              </a:rPr>
              <a:t>.</a:t>
            </a:r>
          </a:p>
        </p:txBody>
      </p:sp>
      <p:sp>
        <p:nvSpPr>
          <p:cNvPr id="17" name="Rectangle 16"/>
          <p:cNvSpPr/>
          <p:nvPr/>
        </p:nvSpPr>
        <p:spPr>
          <a:xfrm>
            <a:off x="766722" y="5385322"/>
            <a:ext cx="6103310" cy="615553"/>
          </a:xfrm>
          <a:prstGeom prst="rect">
            <a:avLst/>
          </a:prstGeom>
        </p:spPr>
        <p:txBody>
          <a:bodyPr wrap="square" lIns="0" tIns="0" rIns="0" bIns="0">
            <a:spAutoFit/>
          </a:bodyPr>
          <a:lstStyle/>
          <a:p>
            <a:r>
              <a:rPr lang="en-GB" sz="2000" dirty="0" err="1">
                <a:solidFill>
                  <a:schemeClr val="bg1"/>
                </a:solidFill>
                <a:latin typeface="Tuffy" panose="020B0603060100000000" pitchFamily="34" charset="0"/>
                <a:ea typeface="Tuffy" panose="020B0603060100000000" pitchFamily="34" charset="0"/>
              </a:rPr>
              <a:t>Twinkl</a:t>
            </a:r>
            <a:r>
              <a:rPr lang="en-GB" sz="2000" dirty="0">
                <a:solidFill>
                  <a:schemeClr val="bg1"/>
                </a:solidFill>
                <a:latin typeface="Tuffy" panose="020B0603060100000000" pitchFamily="34" charset="0"/>
                <a:ea typeface="Tuffy" panose="020B0603060100000000" pitchFamily="34" charset="0"/>
              </a:rPr>
              <a:t> </a:t>
            </a:r>
            <a:r>
              <a:rPr lang="en-GB" sz="2000" dirty="0" err="1">
                <a:solidFill>
                  <a:schemeClr val="bg1"/>
                </a:solidFill>
                <a:latin typeface="Tuffy" panose="020B0603060100000000" pitchFamily="34" charset="0"/>
                <a:ea typeface="Tuffy" panose="020B0603060100000000" pitchFamily="34" charset="0"/>
              </a:rPr>
              <a:t>PlanIt</a:t>
            </a:r>
            <a:r>
              <a:rPr lang="en-GB" sz="2000" dirty="0">
                <a:solidFill>
                  <a:schemeClr val="bg1"/>
                </a:solidFill>
                <a:latin typeface="Tuffy" panose="020B0603060100000000" pitchFamily="34" charset="0"/>
                <a:ea typeface="Tuffy" panose="020B0603060100000000" pitchFamily="34" charset="0"/>
              </a:rPr>
              <a:t> is our award-winning scheme of work </a:t>
            </a:r>
            <a:br>
              <a:rPr lang="en-GB" sz="2000" dirty="0">
                <a:solidFill>
                  <a:schemeClr val="bg1"/>
                </a:solidFill>
                <a:latin typeface="Tuffy" panose="020B0603060100000000" pitchFamily="34" charset="0"/>
                <a:ea typeface="Tuffy" panose="020B0603060100000000" pitchFamily="34" charset="0"/>
              </a:rPr>
            </a:br>
            <a:r>
              <a:rPr lang="en-GB" sz="2000" dirty="0">
                <a:solidFill>
                  <a:schemeClr val="bg1"/>
                </a:solidFill>
                <a:latin typeface="Tuffy" panose="020B0603060100000000" pitchFamily="34" charset="0"/>
                <a:ea typeface="Tuffy" panose="020B0603060100000000" pitchFamily="34" charset="0"/>
              </a:rPr>
              <a:t>with over 4000 resources.</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4745" y="5223878"/>
            <a:ext cx="1406637" cy="933495"/>
          </a:xfrm>
          <a:prstGeom prst="rect">
            <a:avLst/>
          </a:prstGeom>
        </p:spPr>
      </p:pic>
      <p:sp>
        <p:nvSpPr>
          <p:cNvPr id="22" name="Rectangle 21"/>
          <p:cNvSpPr/>
          <p:nvPr/>
        </p:nvSpPr>
        <p:spPr>
          <a:xfrm>
            <a:off x="594362" y="765175"/>
            <a:ext cx="7952222" cy="553998"/>
          </a:xfrm>
          <a:prstGeom prst="rect">
            <a:avLst/>
          </a:prstGeom>
        </p:spPr>
        <p:txBody>
          <a:bodyPr wrap="square">
            <a:spAutoFit/>
          </a:bodyPr>
          <a:lstStyle/>
          <a:p>
            <a:pPr algn="ctr"/>
            <a:r>
              <a:rPr lang="en-GB" sz="2900" b="1" dirty="0">
                <a:solidFill>
                  <a:schemeClr val="bg1"/>
                </a:solidFill>
                <a:latin typeface="Tuffy" panose="020B0603060100000000" pitchFamily="34" charset="0"/>
                <a:ea typeface="Tuffy" panose="020B0603060100000000" pitchFamily="34" charset="0"/>
              </a:rPr>
              <a:t>Need Planning to Complement this Resource?</a:t>
            </a:r>
          </a:p>
        </p:txBody>
      </p:sp>
      <p:sp>
        <p:nvSpPr>
          <p:cNvPr id="23" name="Rectangle 22"/>
          <p:cNvSpPr/>
          <p:nvPr/>
        </p:nvSpPr>
        <p:spPr>
          <a:xfrm>
            <a:off x="755650" y="1789800"/>
            <a:ext cx="7564566" cy="742639"/>
          </a:xfrm>
          <a:prstGeom prst="rect">
            <a:avLst/>
          </a:prstGeom>
          <a:solidFill>
            <a:schemeClr val="bg1"/>
          </a:solidFill>
        </p:spPr>
        <p:txBody>
          <a:bodyPr wrap="square">
            <a:spAutoFit/>
          </a:bodyPr>
          <a:lstStyle/>
          <a:p>
            <a:pPr lvl="0" algn="ctr">
              <a:lnSpc>
                <a:spcPct val="110000"/>
              </a:lnSpc>
            </a:pPr>
            <a:r>
              <a:rPr lang="en-GB" sz="2000" b="1" dirty="0">
                <a:solidFill>
                  <a:srgbClr val="014482"/>
                </a:solidFill>
                <a:latin typeface="Tuffy" panose="020B0603060100000000" pitchFamily="34" charset="0"/>
                <a:ea typeface="Tuffy" panose="020B0603060100000000" pitchFamily="34" charset="0"/>
              </a:rPr>
              <a:t>Recognise and write decimal equivalents of any number of tenths or hundredths.</a:t>
            </a:r>
          </a:p>
        </p:txBody>
      </p:sp>
      <p:sp>
        <p:nvSpPr>
          <p:cNvPr id="24" name="Rectangle 23"/>
          <p:cNvSpPr/>
          <p:nvPr/>
        </p:nvSpPr>
        <p:spPr>
          <a:xfrm>
            <a:off x="3169113" y="1376229"/>
            <a:ext cx="2997937" cy="400110"/>
          </a:xfrm>
          <a:prstGeom prst="rect">
            <a:avLst/>
          </a:prstGeom>
        </p:spPr>
        <p:txBody>
          <a:bodyPr wrap="none">
            <a:spAutoFit/>
          </a:bodyPr>
          <a:lstStyle/>
          <a:p>
            <a:r>
              <a:rPr lang="en-GB" sz="2000" b="1" dirty="0">
                <a:solidFill>
                  <a:schemeClr val="bg1"/>
                </a:solidFill>
                <a:latin typeface="Tuffy" panose="020B0603060100000000" pitchFamily="34" charset="0"/>
                <a:ea typeface="Tuffy" panose="020B0603060100000000" pitchFamily="34" charset="0"/>
              </a:rPr>
              <a:t>National Curriculum Aim</a:t>
            </a:r>
          </a:p>
        </p:txBody>
      </p:sp>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78104" y="3226660"/>
            <a:ext cx="3706766" cy="185338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666764" y="3225999"/>
            <a:ext cx="3721238" cy="1860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2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628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Tuffy-TTF" panose="020B0603060100000000" pitchFamily="34" charset="0"/>
                <a:ea typeface="Tuffy" panose="020B0603060100000000" pitchFamily="34"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Tuffy" panose="020B0603060100000000" pitchFamily="34" charset="0"/>
                <a:ea typeface="Tuffy" panose="020B0603060100000000" pitchFamily="34" charset="0"/>
              </a:rPr>
              <a:t>Each activity sheet is split into three sections, diving, deeper and deepest, which are represented by the following icons:</a:t>
            </a:r>
          </a:p>
        </p:txBody>
      </p:sp>
      <p:sp>
        <p:nvSpPr>
          <p:cNvPr id="6" name="Rectangle 5">
            <a:extLst>
              <a:ext uri="{FF2B5EF4-FFF2-40B4-BE49-F238E27FC236}">
                <a16:creationId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Tuffy" panose="020B0603060100000000" pitchFamily="34" charset="0"/>
                <a:ea typeface="Tuffy" panose="020B0603060100000000" pitchFamily="34" charset="0"/>
              </a:rPr>
              <a:t>These carefully designed activities take your children through a learning journey, initially ensuring they are fluent with the key concept being taught; then applying this to a range of reasoning and problem-solving activities. </a:t>
            </a:r>
          </a:p>
          <a:p>
            <a:pPr algn="just"/>
            <a:endParaRPr lang="en-GB" sz="1600" dirty="0">
              <a:latin typeface="Tuffy" panose="020B0603060100000000" pitchFamily="34" charset="0"/>
              <a:ea typeface="Tuffy" panose="020B0603060100000000" pitchFamily="34" charset="0"/>
            </a:endParaRPr>
          </a:p>
          <a:p>
            <a:pPr algn="just"/>
            <a:r>
              <a:rPr lang="en-GB" sz="1600" dirty="0">
                <a:latin typeface="Tuffy" panose="020B0603060100000000" pitchFamily="34" charset="0"/>
                <a:ea typeface="Tuffy" panose="020B0603060100000000" pitchFamily="34"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4" name="Content Placeholder 15"/>
          <p:cNvSpPr txBox="1">
            <a:spLocks/>
          </p:cNvSpPr>
          <p:nvPr/>
        </p:nvSpPr>
        <p:spPr>
          <a:xfrm>
            <a:off x="628650" y="1127760"/>
            <a:ext cx="7886700"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dirty="0">
                <a:solidFill>
                  <a:srgbClr val="000000"/>
                </a:solidFill>
              </a:rPr>
              <a:t>Recognise and write decimal equivalents of any number of tenths </a:t>
            </a:r>
            <a:br>
              <a:rPr lang="en-GB" dirty="0">
                <a:solidFill>
                  <a:srgbClr val="000000"/>
                </a:solidFill>
              </a:rPr>
            </a:br>
            <a:r>
              <a:rPr lang="en-GB" dirty="0">
                <a:solidFill>
                  <a:srgbClr val="000000"/>
                </a:solidFill>
              </a:rPr>
              <a:t>or hundredths. </a:t>
            </a:r>
          </a:p>
        </p:txBody>
      </p:sp>
    </p:spTree>
    <p:extLst>
      <p:ext uri="{BB962C8B-B14F-4D97-AF65-F5344CB8AC3E}">
        <p14:creationId xmlns:p14="http://schemas.microsoft.com/office/powerpoint/2010/main" val="3643935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E24BF7F4-3F91-44B7-A85A-DFCBEC1C17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873" y="1663038"/>
            <a:ext cx="8313490" cy="4637094"/>
          </a:xfrm>
          <a:prstGeom prst="rect">
            <a:avLst/>
          </a:prstGeom>
        </p:spPr>
      </p:pic>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7429" y="670981"/>
            <a:ext cx="2162085"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Tenths as Decimals</a:t>
            </a:r>
          </a:p>
        </p:txBody>
      </p:sp>
      <p:sp>
        <p:nvSpPr>
          <p:cNvPr id="14" name="Rectangle 13">
            <a:extLst>
              <a:ext uri="{FF2B5EF4-FFF2-40B4-BE49-F238E27FC236}">
                <a16:creationId xmlns:a16="http://schemas.microsoft.com/office/drawing/2014/main" id="{3C215F73-318E-49F8-BD38-5B90E5BE2927}"/>
              </a:ext>
            </a:extLst>
          </p:cNvPr>
          <p:cNvSpPr/>
          <p:nvPr/>
        </p:nvSpPr>
        <p:spPr>
          <a:xfrm>
            <a:off x="447429" y="1135216"/>
            <a:ext cx="2457037" cy="47801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p:cNvSpPr/>
          <p:nvPr/>
        </p:nvSpPr>
        <p:spPr>
          <a:xfrm>
            <a:off x="2609514" y="670981"/>
            <a:ext cx="976684" cy="337100"/>
          </a:xfrm>
          <a:prstGeom prst="rect">
            <a:avLst/>
          </a:prstGeom>
          <a:solidFill>
            <a:srgbClr val="4EB2E5"/>
          </a:solidFill>
        </p:spPr>
        <p:txBody>
          <a:bodyPr wrap="square" lIns="180000" tIns="36000" rIns="180000" bIns="54000" anchor="ctr">
            <a:spAutoFit/>
          </a:bodyPr>
          <a:lstStyle/>
          <a:p>
            <a:pPr algn="ctr"/>
            <a:r>
              <a:rPr lang="en-GB" altLang="en-US" sz="1600" b="1" dirty="0">
                <a:solidFill>
                  <a:schemeClr val="bg1"/>
                </a:solidFill>
              </a:rPr>
              <a:t>Diving</a:t>
            </a:r>
            <a:endParaRPr lang="en-GB" sz="1600" b="1" dirty="0">
              <a:solidFill>
                <a:schemeClr val="bg1"/>
              </a:solidFill>
            </a:endParaRPr>
          </a:p>
        </p:txBody>
      </p:sp>
      <p:sp>
        <p:nvSpPr>
          <p:cNvPr id="2" name="TextBox 1"/>
          <p:cNvSpPr txBox="1"/>
          <p:nvPr/>
        </p:nvSpPr>
        <p:spPr>
          <a:xfrm>
            <a:off x="587871" y="1232343"/>
            <a:ext cx="7632700" cy="276999"/>
          </a:xfrm>
          <a:prstGeom prst="rect">
            <a:avLst/>
          </a:prstGeom>
          <a:noFill/>
        </p:spPr>
        <p:txBody>
          <a:bodyPr wrap="square" lIns="0" tIns="0" rIns="0" bIns="0" rtlCol="0">
            <a:spAutoFit/>
          </a:bodyPr>
          <a:lstStyle/>
          <a:p>
            <a:r>
              <a:rPr lang="en-US" dirty="0">
                <a:latin typeface="Twinkl" pitchFamily="50" charset="0"/>
              </a:rPr>
              <a:t>Complete this table</a:t>
            </a:r>
            <a:r>
              <a:rPr lang="en-US" dirty="0"/>
              <a:t>:</a:t>
            </a:r>
            <a:endParaRPr lang="en-GB" dirty="0"/>
          </a:p>
        </p:txBody>
      </p:sp>
      <p:cxnSp>
        <p:nvCxnSpPr>
          <p:cNvPr id="103" name="Straight Connector 102"/>
          <p:cNvCxnSpPr/>
          <p:nvPr/>
        </p:nvCxnSpPr>
        <p:spPr>
          <a:xfrm>
            <a:off x="2609514"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CA6E8CC-04FF-4C2C-AD7B-AE3298F951DE}"/>
              </a:ext>
            </a:extLst>
          </p:cNvPr>
          <p:cNvSpPr/>
          <p:nvPr/>
        </p:nvSpPr>
        <p:spPr>
          <a:xfrm>
            <a:off x="1971309" y="1862656"/>
            <a:ext cx="1760418" cy="369332"/>
          </a:xfrm>
          <a:prstGeom prst="rect">
            <a:avLst/>
          </a:prstGeom>
        </p:spPr>
        <p:txBody>
          <a:bodyPr wrap="none">
            <a:spAutoFit/>
          </a:bodyPr>
          <a:lstStyle/>
          <a:p>
            <a:pPr algn="ctr"/>
            <a:r>
              <a:rPr lang="en-US" b="1" dirty="0">
                <a:latin typeface="Twinkl" pitchFamily="50" charset="0"/>
              </a:rPr>
              <a:t>Representation</a:t>
            </a:r>
            <a:endParaRPr lang="en-GB" b="1" dirty="0">
              <a:latin typeface="Twinkl" pitchFamily="50" charset="0"/>
            </a:endParaRPr>
          </a:p>
        </p:txBody>
      </p:sp>
      <p:cxnSp>
        <p:nvCxnSpPr>
          <p:cNvPr id="8" name="Straight Connector 7">
            <a:extLst>
              <a:ext uri="{FF2B5EF4-FFF2-40B4-BE49-F238E27FC236}">
                <a16:creationId xmlns:a16="http://schemas.microsoft.com/office/drawing/2014/main" id="{5A6B3E18-EB60-424F-BD10-1EF4116004F6}"/>
              </a:ext>
            </a:extLst>
          </p:cNvPr>
          <p:cNvCxnSpPr>
            <a:cxnSpLocks/>
          </p:cNvCxnSpPr>
          <p:nvPr/>
        </p:nvCxnSpPr>
        <p:spPr>
          <a:xfrm>
            <a:off x="5289163" y="1766923"/>
            <a:ext cx="0" cy="42815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DC2E308-EA9F-4E4A-9646-8CC394DAC35A}"/>
              </a:ext>
            </a:extLst>
          </p:cNvPr>
          <p:cNvCxnSpPr>
            <a:cxnSpLocks/>
          </p:cNvCxnSpPr>
          <p:nvPr/>
        </p:nvCxnSpPr>
        <p:spPr>
          <a:xfrm>
            <a:off x="6925016" y="1766923"/>
            <a:ext cx="0" cy="42815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5945CEA4-0061-458B-8C7F-EB711BB59D66}"/>
              </a:ext>
            </a:extLst>
          </p:cNvPr>
          <p:cNvSpPr/>
          <p:nvPr/>
        </p:nvSpPr>
        <p:spPr>
          <a:xfrm>
            <a:off x="5589963" y="1862656"/>
            <a:ext cx="1034257" cy="369332"/>
          </a:xfrm>
          <a:prstGeom prst="rect">
            <a:avLst/>
          </a:prstGeom>
        </p:spPr>
        <p:txBody>
          <a:bodyPr wrap="none">
            <a:spAutoFit/>
          </a:bodyPr>
          <a:lstStyle/>
          <a:p>
            <a:pPr algn="ctr"/>
            <a:r>
              <a:rPr lang="en-US" b="1" dirty="0">
                <a:latin typeface="Twinkl" pitchFamily="50" charset="0"/>
              </a:rPr>
              <a:t>Decimal</a:t>
            </a:r>
            <a:endParaRPr lang="en-GB" b="1" dirty="0">
              <a:latin typeface="Twinkl" pitchFamily="50" charset="0"/>
            </a:endParaRPr>
          </a:p>
        </p:txBody>
      </p:sp>
      <p:sp>
        <p:nvSpPr>
          <p:cNvPr id="39" name="Rectangle 38">
            <a:extLst>
              <a:ext uri="{FF2B5EF4-FFF2-40B4-BE49-F238E27FC236}">
                <a16:creationId xmlns:a16="http://schemas.microsoft.com/office/drawing/2014/main" id="{D9F202CA-64E2-4B71-8F1C-E1F6A80F82A3}"/>
              </a:ext>
            </a:extLst>
          </p:cNvPr>
          <p:cNvSpPr/>
          <p:nvPr/>
        </p:nvSpPr>
        <p:spPr>
          <a:xfrm>
            <a:off x="7222553" y="1862656"/>
            <a:ext cx="1074333" cy="369332"/>
          </a:xfrm>
          <a:prstGeom prst="rect">
            <a:avLst/>
          </a:prstGeom>
        </p:spPr>
        <p:txBody>
          <a:bodyPr wrap="none">
            <a:spAutoFit/>
          </a:bodyPr>
          <a:lstStyle/>
          <a:p>
            <a:pPr algn="ctr"/>
            <a:r>
              <a:rPr lang="en-US" b="1" dirty="0">
                <a:latin typeface="Twinkl" pitchFamily="50" charset="0"/>
              </a:rPr>
              <a:t>Fraction</a:t>
            </a:r>
            <a:endParaRPr lang="en-GB" b="1" dirty="0">
              <a:latin typeface="Twinkl" pitchFamily="50" charset="0"/>
            </a:endParaRPr>
          </a:p>
        </p:txBody>
      </p:sp>
      <p:graphicFrame>
        <p:nvGraphicFramePr>
          <p:cNvPr id="57" name="Table 56">
            <a:extLst>
              <a:ext uri="{FF2B5EF4-FFF2-40B4-BE49-F238E27FC236}">
                <a16:creationId xmlns:a16="http://schemas.microsoft.com/office/drawing/2014/main" id="{F6DDCA40-241B-4C87-A370-5CCC12EB10AB}"/>
              </a:ext>
            </a:extLst>
          </p:cNvPr>
          <p:cNvGraphicFramePr>
            <a:graphicFrameLocks noGrp="1"/>
          </p:cNvGraphicFramePr>
          <p:nvPr>
            <p:extLst>
              <p:ext uri="{D42A27DB-BD31-4B8C-83A1-F6EECF244321}">
                <p14:modId xmlns:p14="http://schemas.microsoft.com/office/powerpoint/2010/main" val="3570697286"/>
              </p:ext>
            </p:extLst>
          </p:nvPr>
        </p:nvGraphicFramePr>
        <p:xfrm>
          <a:off x="890136" y="2374236"/>
          <a:ext cx="4028660" cy="365760"/>
        </p:xfrm>
        <a:graphic>
          <a:graphicData uri="http://schemas.openxmlformats.org/drawingml/2006/table">
            <a:tbl>
              <a:tblPr firstRow="1" bandRow="1">
                <a:tableStyleId>{5940675A-B579-460E-94D1-54222C63F5DA}</a:tableStyleId>
              </a:tblPr>
              <a:tblGrid>
                <a:gridCol w="402866">
                  <a:extLst>
                    <a:ext uri="{9D8B030D-6E8A-4147-A177-3AD203B41FA5}">
                      <a16:colId xmlns:a16="http://schemas.microsoft.com/office/drawing/2014/main" val="20000"/>
                    </a:ext>
                  </a:extLst>
                </a:gridCol>
                <a:gridCol w="402866">
                  <a:extLst>
                    <a:ext uri="{9D8B030D-6E8A-4147-A177-3AD203B41FA5}">
                      <a16:colId xmlns:a16="http://schemas.microsoft.com/office/drawing/2014/main" val="20001"/>
                    </a:ext>
                  </a:extLst>
                </a:gridCol>
                <a:gridCol w="402866">
                  <a:extLst>
                    <a:ext uri="{9D8B030D-6E8A-4147-A177-3AD203B41FA5}">
                      <a16:colId xmlns:a16="http://schemas.microsoft.com/office/drawing/2014/main" val="20002"/>
                    </a:ext>
                  </a:extLst>
                </a:gridCol>
                <a:gridCol w="402866">
                  <a:extLst>
                    <a:ext uri="{9D8B030D-6E8A-4147-A177-3AD203B41FA5}">
                      <a16:colId xmlns:a16="http://schemas.microsoft.com/office/drawing/2014/main" val="20003"/>
                    </a:ext>
                  </a:extLst>
                </a:gridCol>
                <a:gridCol w="402866">
                  <a:extLst>
                    <a:ext uri="{9D8B030D-6E8A-4147-A177-3AD203B41FA5}">
                      <a16:colId xmlns:a16="http://schemas.microsoft.com/office/drawing/2014/main" val="20004"/>
                    </a:ext>
                  </a:extLst>
                </a:gridCol>
                <a:gridCol w="402866">
                  <a:extLst>
                    <a:ext uri="{9D8B030D-6E8A-4147-A177-3AD203B41FA5}">
                      <a16:colId xmlns:a16="http://schemas.microsoft.com/office/drawing/2014/main" val="20005"/>
                    </a:ext>
                  </a:extLst>
                </a:gridCol>
                <a:gridCol w="402866">
                  <a:extLst>
                    <a:ext uri="{9D8B030D-6E8A-4147-A177-3AD203B41FA5}">
                      <a16:colId xmlns:a16="http://schemas.microsoft.com/office/drawing/2014/main" val="20006"/>
                    </a:ext>
                  </a:extLst>
                </a:gridCol>
                <a:gridCol w="402866">
                  <a:extLst>
                    <a:ext uri="{9D8B030D-6E8A-4147-A177-3AD203B41FA5}">
                      <a16:colId xmlns:a16="http://schemas.microsoft.com/office/drawing/2014/main" val="20007"/>
                    </a:ext>
                  </a:extLst>
                </a:gridCol>
                <a:gridCol w="402866">
                  <a:extLst>
                    <a:ext uri="{9D8B030D-6E8A-4147-A177-3AD203B41FA5}">
                      <a16:colId xmlns:a16="http://schemas.microsoft.com/office/drawing/2014/main" val="20008"/>
                    </a:ext>
                  </a:extLst>
                </a:gridCol>
                <a:gridCol w="402866">
                  <a:extLst>
                    <a:ext uri="{9D8B030D-6E8A-4147-A177-3AD203B41FA5}">
                      <a16:colId xmlns:a16="http://schemas.microsoft.com/office/drawing/2014/main" val="20009"/>
                    </a:ext>
                  </a:extLst>
                </a:gridCol>
              </a:tblGrid>
              <a:tr h="341592">
                <a:tc>
                  <a:txBody>
                    <a:bodyPr/>
                    <a:lstStyle/>
                    <a:p>
                      <a:endParaRPr lang="en-GB" dirty="0"/>
                    </a:p>
                  </a:txBody>
                  <a:tcPr>
                    <a:solidFill>
                      <a:srgbClr val="EB8634"/>
                    </a:solidFill>
                  </a:tcPr>
                </a:tc>
                <a:tc>
                  <a:txBody>
                    <a:bodyPr/>
                    <a:lstStyle/>
                    <a:p>
                      <a:endParaRPr lang="en-GB" dirty="0"/>
                    </a:p>
                  </a:txBody>
                  <a:tcPr>
                    <a:solidFill>
                      <a:srgbClr val="EB8634"/>
                    </a:solidFill>
                  </a:tcPr>
                </a:tc>
                <a:tc>
                  <a:txBody>
                    <a:bodyPr/>
                    <a:lstStyle/>
                    <a:p>
                      <a:endParaRPr lang="en-GB" dirty="0"/>
                    </a:p>
                  </a:txBody>
                  <a:tcPr>
                    <a:solidFill>
                      <a:schemeClr val="accent2"/>
                    </a:solidFill>
                  </a:tcPr>
                </a:tc>
                <a:tc>
                  <a:txBody>
                    <a:bodyPr/>
                    <a:lstStyle/>
                    <a:p>
                      <a:endParaRPr lang="en-GB" dirty="0"/>
                    </a:p>
                  </a:txBody>
                  <a:tcPr>
                    <a:solidFill>
                      <a:schemeClr val="accent2"/>
                    </a:solidFill>
                  </a:tcPr>
                </a:tc>
                <a:tc>
                  <a:txBody>
                    <a:bodyPr/>
                    <a:lstStyle/>
                    <a:p>
                      <a:endParaRPr lang="en-GB"/>
                    </a:p>
                  </a:txBody>
                  <a:tcPr>
                    <a:solidFill>
                      <a:schemeClr val="accent2"/>
                    </a:solidFill>
                  </a:tcPr>
                </a:tc>
                <a:tc>
                  <a:txBody>
                    <a:bodyPr/>
                    <a:lstStyle/>
                    <a:p>
                      <a:endParaRPr lang="en-GB" dirty="0"/>
                    </a:p>
                  </a:txBody>
                  <a:tcPr>
                    <a:solidFill>
                      <a:schemeClr val="accent2"/>
                    </a:solidFill>
                  </a:tcPr>
                </a:tc>
                <a:tc>
                  <a:txBody>
                    <a:bodyPr/>
                    <a:lstStyle/>
                    <a:p>
                      <a:endParaRPr lang="en-GB" dirty="0"/>
                    </a:p>
                  </a:txBody>
                  <a:tcPr>
                    <a:solidFill>
                      <a:schemeClr val="accent2"/>
                    </a:solidFill>
                  </a:tcPr>
                </a:tc>
                <a:tc>
                  <a:txBody>
                    <a:bodyPr/>
                    <a:lstStyle/>
                    <a:p>
                      <a:endParaRPr lang="en-GB" dirty="0"/>
                    </a:p>
                  </a:txBody>
                  <a:tcPr>
                    <a:solidFill>
                      <a:schemeClr val="accent2"/>
                    </a:solidFill>
                  </a:tcPr>
                </a:tc>
                <a:tc>
                  <a:txBody>
                    <a:bodyPr/>
                    <a:lstStyle/>
                    <a:p>
                      <a:endParaRPr lang="en-GB" dirty="0"/>
                    </a:p>
                  </a:txBody>
                  <a:tcPr>
                    <a:solidFill>
                      <a:schemeClr val="accent2"/>
                    </a:solidFill>
                  </a:tcPr>
                </a:tc>
                <a:tc>
                  <a:txBody>
                    <a:bodyPr/>
                    <a:lstStyle/>
                    <a:p>
                      <a:endParaRPr lang="en-GB" dirty="0"/>
                    </a:p>
                  </a:txBody>
                  <a:tcPr>
                    <a:solidFill>
                      <a:schemeClr val="accent2"/>
                    </a:solidFill>
                  </a:tcPr>
                </a:tc>
                <a:extLst>
                  <a:ext uri="{0D108BD9-81ED-4DB2-BD59-A6C34878D82A}">
                    <a16:rowId xmlns:a16="http://schemas.microsoft.com/office/drawing/2014/main" val="10000"/>
                  </a:ext>
                </a:extLst>
              </a:tr>
            </a:tbl>
          </a:graphicData>
        </a:graphic>
      </p:graphicFrame>
      <p:graphicFrame>
        <p:nvGraphicFramePr>
          <p:cNvPr id="58" name="Table 57">
            <a:extLst>
              <a:ext uri="{FF2B5EF4-FFF2-40B4-BE49-F238E27FC236}">
                <a16:creationId xmlns:a16="http://schemas.microsoft.com/office/drawing/2014/main" id="{3EEEAEB6-9E25-4640-A4F8-1DA0163BC8D1}"/>
              </a:ext>
            </a:extLst>
          </p:cNvPr>
          <p:cNvGraphicFramePr>
            <a:graphicFrameLocks noGrp="1"/>
          </p:cNvGraphicFramePr>
          <p:nvPr>
            <p:extLst>
              <p:ext uri="{D42A27DB-BD31-4B8C-83A1-F6EECF244321}">
                <p14:modId xmlns:p14="http://schemas.microsoft.com/office/powerpoint/2010/main" val="337852951"/>
              </p:ext>
            </p:extLst>
          </p:nvPr>
        </p:nvGraphicFramePr>
        <p:xfrm>
          <a:off x="890136" y="2772027"/>
          <a:ext cx="4028660" cy="365760"/>
        </p:xfrm>
        <a:graphic>
          <a:graphicData uri="http://schemas.openxmlformats.org/drawingml/2006/table">
            <a:tbl>
              <a:tblPr firstRow="1" bandRow="1">
                <a:tableStyleId>{5940675A-B579-460E-94D1-54222C63F5DA}</a:tableStyleId>
              </a:tblPr>
              <a:tblGrid>
                <a:gridCol w="402866">
                  <a:extLst>
                    <a:ext uri="{9D8B030D-6E8A-4147-A177-3AD203B41FA5}">
                      <a16:colId xmlns:a16="http://schemas.microsoft.com/office/drawing/2014/main" val="20000"/>
                    </a:ext>
                  </a:extLst>
                </a:gridCol>
                <a:gridCol w="402866">
                  <a:extLst>
                    <a:ext uri="{9D8B030D-6E8A-4147-A177-3AD203B41FA5}">
                      <a16:colId xmlns:a16="http://schemas.microsoft.com/office/drawing/2014/main" val="20001"/>
                    </a:ext>
                  </a:extLst>
                </a:gridCol>
                <a:gridCol w="402866">
                  <a:extLst>
                    <a:ext uri="{9D8B030D-6E8A-4147-A177-3AD203B41FA5}">
                      <a16:colId xmlns:a16="http://schemas.microsoft.com/office/drawing/2014/main" val="20002"/>
                    </a:ext>
                  </a:extLst>
                </a:gridCol>
                <a:gridCol w="402866">
                  <a:extLst>
                    <a:ext uri="{9D8B030D-6E8A-4147-A177-3AD203B41FA5}">
                      <a16:colId xmlns:a16="http://schemas.microsoft.com/office/drawing/2014/main" val="20003"/>
                    </a:ext>
                  </a:extLst>
                </a:gridCol>
                <a:gridCol w="402866">
                  <a:extLst>
                    <a:ext uri="{9D8B030D-6E8A-4147-A177-3AD203B41FA5}">
                      <a16:colId xmlns:a16="http://schemas.microsoft.com/office/drawing/2014/main" val="20004"/>
                    </a:ext>
                  </a:extLst>
                </a:gridCol>
                <a:gridCol w="402866">
                  <a:extLst>
                    <a:ext uri="{9D8B030D-6E8A-4147-A177-3AD203B41FA5}">
                      <a16:colId xmlns:a16="http://schemas.microsoft.com/office/drawing/2014/main" val="20005"/>
                    </a:ext>
                  </a:extLst>
                </a:gridCol>
                <a:gridCol w="402866">
                  <a:extLst>
                    <a:ext uri="{9D8B030D-6E8A-4147-A177-3AD203B41FA5}">
                      <a16:colId xmlns:a16="http://schemas.microsoft.com/office/drawing/2014/main" val="20006"/>
                    </a:ext>
                  </a:extLst>
                </a:gridCol>
                <a:gridCol w="402866">
                  <a:extLst>
                    <a:ext uri="{9D8B030D-6E8A-4147-A177-3AD203B41FA5}">
                      <a16:colId xmlns:a16="http://schemas.microsoft.com/office/drawing/2014/main" val="20007"/>
                    </a:ext>
                  </a:extLst>
                </a:gridCol>
                <a:gridCol w="402866">
                  <a:extLst>
                    <a:ext uri="{9D8B030D-6E8A-4147-A177-3AD203B41FA5}">
                      <a16:colId xmlns:a16="http://schemas.microsoft.com/office/drawing/2014/main" val="20008"/>
                    </a:ext>
                  </a:extLst>
                </a:gridCol>
                <a:gridCol w="402866">
                  <a:extLst>
                    <a:ext uri="{9D8B030D-6E8A-4147-A177-3AD203B41FA5}">
                      <a16:colId xmlns:a16="http://schemas.microsoft.com/office/drawing/2014/main" val="20009"/>
                    </a:ext>
                  </a:extLst>
                </a:gridCol>
              </a:tblGrid>
              <a:tr h="341592">
                <a:tc>
                  <a:txBody>
                    <a:bodyPr/>
                    <a:lstStyle/>
                    <a:p>
                      <a:endParaRPr lang="en-GB" dirty="0"/>
                    </a:p>
                  </a:txBody>
                  <a:tcPr>
                    <a:solidFill>
                      <a:schemeClr val="accent2"/>
                    </a:solidFill>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0"/>
                  </a:ext>
                </a:extLst>
              </a:tr>
            </a:tbl>
          </a:graphicData>
        </a:graphic>
      </p:graphicFrame>
      <p:cxnSp>
        <p:nvCxnSpPr>
          <p:cNvPr id="59" name="Straight Connector 58">
            <a:extLst>
              <a:ext uri="{FF2B5EF4-FFF2-40B4-BE49-F238E27FC236}">
                <a16:creationId xmlns:a16="http://schemas.microsoft.com/office/drawing/2014/main" id="{2A294F78-CBF8-4A7C-9DD8-D76ABE495512}"/>
              </a:ext>
            </a:extLst>
          </p:cNvPr>
          <p:cNvCxnSpPr>
            <a:cxnSpLocks/>
          </p:cNvCxnSpPr>
          <p:nvPr/>
        </p:nvCxnSpPr>
        <p:spPr>
          <a:xfrm flipH="1">
            <a:off x="536705" y="3225305"/>
            <a:ext cx="805915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2B574E9-A1F0-4FE9-A399-33BCEF096258}"/>
              </a:ext>
            </a:extLst>
          </p:cNvPr>
          <p:cNvCxnSpPr>
            <a:cxnSpLocks/>
          </p:cNvCxnSpPr>
          <p:nvPr/>
        </p:nvCxnSpPr>
        <p:spPr>
          <a:xfrm flipH="1">
            <a:off x="536705" y="2277865"/>
            <a:ext cx="805915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BE6435D-E167-4908-9114-0AA8D000BAF0}"/>
              </a:ext>
            </a:extLst>
          </p:cNvPr>
          <p:cNvCxnSpPr>
            <a:cxnSpLocks/>
          </p:cNvCxnSpPr>
          <p:nvPr/>
        </p:nvCxnSpPr>
        <p:spPr>
          <a:xfrm flipH="1">
            <a:off x="536705" y="4156483"/>
            <a:ext cx="805915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856F14C-3B44-40B5-9F8B-2DC13BB1988F}"/>
              </a:ext>
            </a:extLst>
          </p:cNvPr>
          <p:cNvCxnSpPr>
            <a:cxnSpLocks/>
          </p:cNvCxnSpPr>
          <p:nvPr/>
        </p:nvCxnSpPr>
        <p:spPr>
          <a:xfrm flipH="1">
            <a:off x="536705" y="5104438"/>
            <a:ext cx="805915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7" name="Table 66">
            <a:extLst>
              <a:ext uri="{FF2B5EF4-FFF2-40B4-BE49-F238E27FC236}">
                <a16:creationId xmlns:a16="http://schemas.microsoft.com/office/drawing/2014/main" id="{F087D286-3BA0-40ED-8343-43BE7A44ADE0}"/>
              </a:ext>
            </a:extLst>
          </p:cNvPr>
          <p:cNvGraphicFramePr>
            <a:graphicFrameLocks noGrp="1"/>
          </p:cNvGraphicFramePr>
          <p:nvPr>
            <p:extLst>
              <p:ext uri="{D42A27DB-BD31-4B8C-83A1-F6EECF244321}">
                <p14:modId xmlns:p14="http://schemas.microsoft.com/office/powerpoint/2010/main" val="2154939723"/>
              </p:ext>
            </p:extLst>
          </p:nvPr>
        </p:nvGraphicFramePr>
        <p:xfrm>
          <a:off x="898604" y="3314751"/>
          <a:ext cx="4028660" cy="365760"/>
        </p:xfrm>
        <a:graphic>
          <a:graphicData uri="http://schemas.openxmlformats.org/drawingml/2006/table">
            <a:tbl>
              <a:tblPr firstRow="1" bandRow="1">
                <a:tableStyleId>{5940675A-B579-460E-94D1-54222C63F5DA}</a:tableStyleId>
              </a:tblPr>
              <a:tblGrid>
                <a:gridCol w="402866">
                  <a:extLst>
                    <a:ext uri="{9D8B030D-6E8A-4147-A177-3AD203B41FA5}">
                      <a16:colId xmlns:a16="http://schemas.microsoft.com/office/drawing/2014/main" val="20000"/>
                    </a:ext>
                  </a:extLst>
                </a:gridCol>
                <a:gridCol w="402866">
                  <a:extLst>
                    <a:ext uri="{9D8B030D-6E8A-4147-A177-3AD203B41FA5}">
                      <a16:colId xmlns:a16="http://schemas.microsoft.com/office/drawing/2014/main" val="20001"/>
                    </a:ext>
                  </a:extLst>
                </a:gridCol>
                <a:gridCol w="402866">
                  <a:extLst>
                    <a:ext uri="{9D8B030D-6E8A-4147-A177-3AD203B41FA5}">
                      <a16:colId xmlns:a16="http://schemas.microsoft.com/office/drawing/2014/main" val="20002"/>
                    </a:ext>
                  </a:extLst>
                </a:gridCol>
                <a:gridCol w="402866">
                  <a:extLst>
                    <a:ext uri="{9D8B030D-6E8A-4147-A177-3AD203B41FA5}">
                      <a16:colId xmlns:a16="http://schemas.microsoft.com/office/drawing/2014/main" val="20003"/>
                    </a:ext>
                  </a:extLst>
                </a:gridCol>
                <a:gridCol w="402866">
                  <a:extLst>
                    <a:ext uri="{9D8B030D-6E8A-4147-A177-3AD203B41FA5}">
                      <a16:colId xmlns:a16="http://schemas.microsoft.com/office/drawing/2014/main" val="20004"/>
                    </a:ext>
                  </a:extLst>
                </a:gridCol>
                <a:gridCol w="402866">
                  <a:extLst>
                    <a:ext uri="{9D8B030D-6E8A-4147-A177-3AD203B41FA5}">
                      <a16:colId xmlns:a16="http://schemas.microsoft.com/office/drawing/2014/main" val="20005"/>
                    </a:ext>
                  </a:extLst>
                </a:gridCol>
                <a:gridCol w="402866">
                  <a:extLst>
                    <a:ext uri="{9D8B030D-6E8A-4147-A177-3AD203B41FA5}">
                      <a16:colId xmlns:a16="http://schemas.microsoft.com/office/drawing/2014/main" val="20006"/>
                    </a:ext>
                  </a:extLst>
                </a:gridCol>
                <a:gridCol w="402866">
                  <a:extLst>
                    <a:ext uri="{9D8B030D-6E8A-4147-A177-3AD203B41FA5}">
                      <a16:colId xmlns:a16="http://schemas.microsoft.com/office/drawing/2014/main" val="20007"/>
                    </a:ext>
                  </a:extLst>
                </a:gridCol>
                <a:gridCol w="402866">
                  <a:extLst>
                    <a:ext uri="{9D8B030D-6E8A-4147-A177-3AD203B41FA5}">
                      <a16:colId xmlns:a16="http://schemas.microsoft.com/office/drawing/2014/main" val="20008"/>
                    </a:ext>
                  </a:extLst>
                </a:gridCol>
                <a:gridCol w="402866">
                  <a:extLst>
                    <a:ext uri="{9D8B030D-6E8A-4147-A177-3AD203B41FA5}">
                      <a16:colId xmlns:a16="http://schemas.microsoft.com/office/drawing/2014/main" val="20009"/>
                    </a:ext>
                  </a:extLst>
                </a:gridCol>
              </a:tblGrid>
              <a:tr h="341592">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bl>
          </a:graphicData>
        </a:graphic>
      </p:graphicFrame>
      <p:graphicFrame>
        <p:nvGraphicFramePr>
          <p:cNvPr id="68" name="Table 67">
            <a:extLst>
              <a:ext uri="{FF2B5EF4-FFF2-40B4-BE49-F238E27FC236}">
                <a16:creationId xmlns:a16="http://schemas.microsoft.com/office/drawing/2014/main" id="{CA8E8D96-4E8D-42DD-A063-C65DD0E07BB1}"/>
              </a:ext>
            </a:extLst>
          </p:cNvPr>
          <p:cNvGraphicFramePr>
            <a:graphicFrameLocks noGrp="1"/>
          </p:cNvGraphicFramePr>
          <p:nvPr>
            <p:extLst>
              <p:ext uri="{D42A27DB-BD31-4B8C-83A1-F6EECF244321}">
                <p14:modId xmlns:p14="http://schemas.microsoft.com/office/powerpoint/2010/main" val="2066355300"/>
              </p:ext>
            </p:extLst>
          </p:nvPr>
        </p:nvGraphicFramePr>
        <p:xfrm>
          <a:off x="898604" y="3718055"/>
          <a:ext cx="4028660" cy="365760"/>
        </p:xfrm>
        <a:graphic>
          <a:graphicData uri="http://schemas.openxmlformats.org/drawingml/2006/table">
            <a:tbl>
              <a:tblPr firstRow="1" bandRow="1">
                <a:tableStyleId>{5940675A-B579-460E-94D1-54222C63F5DA}</a:tableStyleId>
              </a:tblPr>
              <a:tblGrid>
                <a:gridCol w="402866">
                  <a:extLst>
                    <a:ext uri="{9D8B030D-6E8A-4147-A177-3AD203B41FA5}">
                      <a16:colId xmlns:a16="http://schemas.microsoft.com/office/drawing/2014/main" val="20000"/>
                    </a:ext>
                  </a:extLst>
                </a:gridCol>
                <a:gridCol w="402866">
                  <a:extLst>
                    <a:ext uri="{9D8B030D-6E8A-4147-A177-3AD203B41FA5}">
                      <a16:colId xmlns:a16="http://schemas.microsoft.com/office/drawing/2014/main" val="20001"/>
                    </a:ext>
                  </a:extLst>
                </a:gridCol>
                <a:gridCol w="402866">
                  <a:extLst>
                    <a:ext uri="{9D8B030D-6E8A-4147-A177-3AD203B41FA5}">
                      <a16:colId xmlns:a16="http://schemas.microsoft.com/office/drawing/2014/main" val="20002"/>
                    </a:ext>
                  </a:extLst>
                </a:gridCol>
                <a:gridCol w="402866">
                  <a:extLst>
                    <a:ext uri="{9D8B030D-6E8A-4147-A177-3AD203B41FA5}">
                      <a16:colId xmlns:a16="http://schemas.microsoft.com/office/drawing/2014/main" val="20003"/>
                    </a:ext>
                  </a:extLst>
                </a:gridCol>
                <a:gridCol w="402866">
                  <a:extLst>
                    <a:ext uri="{9D8B030D-6E8A-4147-A177-3AD203B41FA5}">
                      <a16:colId xmlns:a16="http://schemas.microsoft.com/office/drawing/2014/main" val="20004"/>
                    </a:ext>
                  </a:extLst>
                </a:gridCol>
                <a:gridCol w="402866">
                  <a:extLst>
                    <a:ext uri="{9D8B030D-6E8A-4147-A177-3AD203B41FA5}">
                      <a16:colId xmlns:a16="http://schemas.microsoft.com/office/drawing/2014/main" val="20005"/>
                    </a:ext>
                  </a:extLst>
                </a:gridCol>
                <a:gridCol w="402866">
                  <a:extLst>
                    <a:ext uri="{9D8B030D-6E8A-4147-A177-3AD203B41FA5}">
                      <a16:colId xmlns:a16="http://schemas.microsoft.com/office/drawing/2014/main" val="20006"/>
                    </a:ext>
                  </a:extLst>
                </a:gridCol>
                <a:gridCol w="402866">
                  <a:extLst>
                    <a:ext uri="{9D8B030D-6E8A-4147-A177-3AD203B41FA5}">
                      <a16:colId xmlns:a16="http://schemas.microsoft.com/office/drawing/2014/main" val="20007"/>
                    </a:ext>
                  </a:extLst>
                </a:gridCol>
                <a:gridCol w="402866">
                  <a:extLst>
                    <a:ext uri="{9D8B030D-6E8A-4147-A177-3AD203B41FA5}">
                      <a16:colId xmlns:a16="http://schemas.microsoft.com/office/drawing/2014/main" val="20008"/>
                    </a:ext>
                  </a:extLst>
                </a:gridCol>
                <a:gridCol w="402866">
                  <a:extLst>
                    <a:ext uri="{9D8B030D-6E8A-4147-A177-3AD203B41FA5}">
                      <a16:colId xmlns:a16="http://schemas.microsoft.com/office/drawing/2014/main" val="20009"/>
                    </a:ext>
                  </a:extLst>
                </a:gridCol>
              </a:tblGrid>
              <a:tr h="365760">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0"/>
                  </a:ext>
                </a:extLst>
              </a:tr>
            </a:tbl>
          </a:graphicData>
        </a:graphic>
      </p:graphicFrame>
      <p:graphicFrame>
        <p:nvGraphicFramePr>
          <p:cNvPr id="69" name="Table 68">
            <a:extLst>
              <a:ext uri="{FF2B5EF4-FFF2-40B4-BE49-F238E27FC236}">
                <a16:creationId xmlns:a16="http://schemas.microsoft.com/office/drawing/2014/main" id="{B6E685A3-8ADE-4874-8E93-10EB877A3728}"/>
              </a:ext>
            </a:extLst>
          </p:cNvPr>
          <p:cNvGraphicFramePr>
            <a:graphicFrameLocks noGrp="1"/>
          </p:cNvGraphicFramePr>
          <p:nvPr>
            <p:extLst>
              <p:ext uri="{D42A27DB-BD31-4B8C-83A1-F6EECF244321}">
                <p14:modId xmlns:p14="http://schemas.microsoft.com/office/powerpoint/2010/main" val="1411043249"/>
              </p:ext>
            </p:extLst>
          </p:nvPr>
        </p:nvGraphicFramePr>
        <p:xfrm>
          <a:off x="898604" y="4245900"/>
          <a:ext cx="4028660" cy="365760"/>
        </p:xfrm>
        <a:graphic>
          <a:graphicData uri="http://schemas.openxmlformats.org/drawingml/2006/table">
            <a:tbl>
              <a:tblPr firstRow="1" bandRow="1">
                <a:tableStyleId>{5940675A-B579-460E-94D1-54222C63F5DA}</a:tableStyleId>
              </a:tblPr>
              <a:tblGrid>
                <a:gridCol w="402866">
                  <a:extLst>
                    <a:ext uri="{9D8B030D-6E8A-4147-A177-3AD203B41FA5}">
                      <a16:colId xmlns:a16="http://schemas.microsoft.com/office/drawing/2014/main" val="20000"/>
                    </a:ext>
                  </a:extLst>
                </a:gridCol>
                <a:gridCol w="402866">
                  <a:extLst>
                    <a:ext uri="{9D8B030D-6E8A-4147-A177-3AD203B41FA5}">
                      <a16:colId xmlns:a16="http://schemas.microsoft.com/office/drawing/2014/main" val="20001"/>
                    </a:ext>
                  </a:extLst>
                </a:gridCol>
                <a:gridCol w="402866">
                  <a:extLst>
                    <a:ext uri="{9D8B030D-6E8A-4147-A177-3AD203B41FA5}">
                      <a16:colId xmlns:a16="http://schemas.microsoft.com/office/drawing/2014/main" val="20002"/>
                    </a:ext>
                  </a:extLst>
                </a:gridCol>
                <a:gridCol w="402866">
                  <a:extLst>
                    <a:ext uri="{9D8B030D-6E8A-4147-A177-3AD203B41FA5}">
                      <a16:colId xmlns:a16="http://schemas.microsoft.com/office/drawing/2014/main" val="20003"/>
                    </a:ext>
                  </a:extLst>
                </a:gridCol>
                <a:gridCol w="402866">
                  <a:extLst>
                    <a:ext uri="{9D8B030D-6E8A-4147-A177-3AD203B41FA5}">
                      <a16:colId xmlns:a16="http://schemas.microsoft.com/office/drawing/2014/main" val="20004"/>
                    </a:ext>
                  </a:extLst>
                </a:gridCol>
                <a:gridCol w="402866">
                  <a:extLst>
                    <a:ext uri="{9D8B030D-6E8A-4147-A177-3AD203B41FA5}">
                      <a16:colId xmlns:a16="http://schemas.microsoft.com/office/drawing/2014/main" val="20005"/>
                    </a:ext>
                  </a:extLst>
                </a:gridCol>
                <a:gridCol w="402866">
                  <a:extLst>
                    <a:ext uri="{9D8B030D-6E8A-4147-A177-3AD203B41FA5}">
                      <a16:colId xmlns:a16="http://schemas.microsoft.com/office/drawing/2014/main" val="20006"/>
                    </a:ext>
                  </a:extLst>
                </a:gridCol>
                <a:gridCol w="402866">
                  <a:extLst>
                    <a:ext uri="{9D8B030D-6E8A-4147-A177-3AD203B41FA5}">
                      <a16:colId xmlns:a16="http://schemas.microsoft.com/office/drawing/2014/main" val="20007"/>
                    </a:ext>
                  </a:extLst>
                </a:gridCol>
                <a:gridCol w="402866">
                  <a:extLst>
                    <a:ext uri="{9D8B030D-6E8A-4147-A177-3AD203B41FA5}">
                      <a16:colId xmlns:a16="http://schemas.microsoft.com/office/drawing/2014/main" val="20008"/>
                    </a:ext>
                  </a:extLst>
                </a:gridCol>
                <a:gridCol w="402866">
                  <a:extLst>
                    <a:ext uri="{9D8B030D-6E8A-4147-A177-3AD203B41FA5}">
                      <a16:colId xmlns:a16="http://schemas.microsoft.com/office/drawing/2014/main" val="20009"/>
                    </a:ext>
                  </a:extLst>
                </a:gridCol>
              </a:tblGrid>
              <a:tr h="341592">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0"/>
                  </a:ext>
                </a:extLst>
              </a:tr>
            </a:tbl>
          </a:graphicData>
        </a:graphic>
      </p:graphicFrame>
      <p:graphicFrame>
        <p:nvGraphicFramePr>
          <p:cNvPr id="70" name="Table 69">
            <a:extLst>
              <a:ext uri="{FF2B5EF4-FFF2-40B4-BE49-F238E27FC236}">
                <a16:creationId xmlns:a16="http://schemas.microsoft.com/office/drawing/2014/main" id="{B2EDA45B-64D1-4C2A-AB78-A8813803D53A}"/>
              </a:ext>
            </a:extLst>
          </p:cNvPr>
          <p:cNvGraphicFramePr>
            <a:graphicFrameLocks noGrp="1"/>
          </p:cNvGraphicFramePr>
          <p:nvPr>
            <p:extLst>
              <p:ext uri="{D42A27DB-BD31-4B8C-83A1-F6EECF244321}">
                <p14:modId xmlns:p14="http://schemas.microsoft.com/office/powerpoint/2010/main" val="1775309063"/>
              </p:ext>
            </p:extLst>
          </p:nvPr>
        </p:nvGraphicFramePr>
        <p:xfrm>
          <a:off x="898604" y="4649204"/>
          <a:ext cx="4028660" cy="365760"/>
        </p:xfrm>
        <a:graphic>
          <a:graphicData uri="http://schemas.openxmlformats.org/drawingml/2006/table">
            <a:tbl>
              <a:tblPr firstRow="1" bandRow="1">
                <a:tableStyleId>{5940675A-B579-460E-94D1-54222C63F5DA}</a:tableStyleId>
              </a:tblPr>
              <a:tblGrid>
                <a:gridCol w="402866">
                  <a:extLst>
                    <a:ext uri="{9D8B030D-6E8A-4147-A177-3AD203B41FA5}">
                      <a16:colId xmlns:a16="http://schemas.microsoft.com/office/drawing/2014/main" val="20000"/>
                    </a:ext>
                  </a:extLst>
                </a:gridCol>
                <a:gridCol w="402866">
                  <a:extLst>
                    <a:ext uri="{9D8B030D-6E8A-4147-A177-3AD203B41FA5}">
                      <a16:colId xmlns:a16="http://schemas.microsoft.com/office/drawing/2014/main" val="20001"/>
                    </a:ext>
                  </a:extLst>
                </a:gridCol>
                <a:gridCol w="402866">
                  <a:extLst>
                    <a:ext uri="{9D8B030D-6E8A-4147-A177-3AD203B41FA5}">
                      <a16:colId xmlns:a16="http://schemas.microsoft.com/office/drawing/2014/main" val="20002"/>
                    </a:ext>
                  </a:extLst>
                </a:gridCol>
                <a:gridCol w="402866">
                  <a:extLst>
                    <a:ext uri="{9D8B030D-6E8A-4147-A177-3AD203B41FA5}">
                      <a16:colId xmlns:a16="http://schemas.microsoft.com/office/drawing/2014/main" val="20003"/>
                    </a:ext>
                  </a:extLst>
                </a:gridCol>
                <a:gridCol w="402866">
                  <a:extLst>
                    <a:ext uri="{9D8B030D-6E8A-4147-A177-3AD203B41FA5}">
                      <a16:colId xmlns:a16="http://schemas.microsoft.com/office/drawing/2014/main" val="20004"/>
                    </a:ext>
                  </a:extLst>
                </a:gridCol>
                <a:gridCol w="402866">
                  <a:extLst>
                    <a:ext uri="{9D8B030D-6E8A-4147-A177-3AD203B41FA5}">
                      <a16:colId xmlns:a16="http://schemas.microsoft.com/office/drawing/2014/main" val="20005"/>
                    </a:ext>
                  </a:extLst>
                </a:gridCol>
                <a:gridCol w="402866">
                  <a:extLst>
                    <a:ext uri="{9D8B030D-6E8A-4147-A177-3AD203B41FA5}">
                      <a16:colId xmlns:a16="http://schemas.microsoft.com/office/drawing/2014/main" val="20006"/>
                    </a:ext>
                  </a:extLst>
                </a:gridCol>
                <a:gridCol w="402866">
                  <a:extLst>
                    <a:ext uri="{9D8B030D-6E8A-4147-A177-3AD203B41FA5}">
                      <a16:colId xmlns:a16="http://schemas.microsoft.com/office/drawing/2014/main" val="20007"/>
                    </a:ext>
                  </a:extLst>
                </a:gridCol>
                <a:gridCol w="402866">
                  <a:extLst>
                    <a:ext uri="{9D8B030D-6E8A-4147-A177-3AD203B41FA5}">
                      <a16:colId xmlns:a16="http://schemas.microsoft.com/office/drawing/2014/main" val="20008"/>
                    </a:ext>
                  </a:extLst>
                </a:gridCol>
                <a:gridCol w="402866">
                  <a:extLst>
                    <a:ext uri="{9D8B030D-6E8A-4147-A177-3AD203B41FA5}">
                      <a16:colId xmlns:a16="http://schemas.microsoft.com/office/drawing/2014/main" val="20009"/>
                    </a:ext>
                  </a:extLst>
                </a:gridCol>
              </a:tblGrid>
              <a:tr h="365760">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0"/>
                  </a:ext>
                </a:extLst>
              </a:tr>
            </a:tbl>
          </a:graphicData>
        </a:graphic>
      </p:graphicFrame>
      <p:graphicFrame>
        <p:nvGraphicFramePr>
          <p:cNvPr id="71" name="Table 70">
            <a:extLst>
              <a:ext uri="{FF2B5EF4-FFF2-40B4-BE49-F238E27FC236}">
                <a16:creationId xmlns:a16="http://schemas.microsoft.com/office/drawing/2014/main" id="{44ACF1B3-55BA-475A-9277-3C5614A2190B}"/>
              </a:ext>
            </a:extLst>
          </p:cNvPr>
          <p:cNvGraphicFramePr>
            <a:graphicFrameLocks noGrp="1"/>
          </p:cNvGraphicFramePr>
          <p:nvPr>
            <p:extLst>
              <p:ext uri="{D42A27DB-BD31-4B8C-83A1-F6EECF244321}">
                <p14:modId xmlns:p14="http://schemas.microsoft.com/office/powerpoint/2010/main" val="2082173289"/>
              </p:ext>
            </p:extLst>
          </p:nvPr>
        </p:nvGraphicFramePr>
        <p:xfrm>
          <a:off x="898604" y="5197901"/>
          <a:ext cx="4028660" cy="365760"/>
        </p:xfrm>
        <a:graphic>
          <a:graphicData uri="http://schemas.openxmlformats.org/drawingml/2006/table">
            <a:tbl>
              <a:tblPr firstRow="1" bandRow="1">
                <a:tableStyleId>{5940675A-B579-460E-94D1-54222C63F5DA}</a:tableStyleId>
              </a:tblPr>
              <a:tblGrid>
                <a:gridCol w="402866">
                  <a:extLst>
                    <a:ext uri="{9D8B030D-6E8A-4147-A177-3AD203B41FA5}">
                      <a16:colId xmlns:a16="http://schemas.microsoft.com/office/drawing/2014/main" val="20000"/>
                    </a:ext>
                  </a:extLst>
                </a:gridCol>
                <a:gridCol w="402866">
                  <a:extLst>
                    <a:ext uri="{9D8B030D-6E8A-4147-A177-3AD203B41FA5}">
                      <a16:colId xmlns:a16="http://schemas.microsoft.com/office/drawing/2014/main" val="20001"/>
                    </a:ext>
                  </a:extLst>
                </a:gridCol>
                <a:gridCol w="402866">
                  <a:extLst>
                    <a:ext uri="{9D8B030D-6E8A-4147-A177-3AD203B41FA5}">
                      <a16:colId xmlns:a16="http://schemas.microsoft.com/office/drawing/2014/main" val="20002"/>
                    </a:ext>
                  </a:extLst>
                </a:gridCol>
                <a:gridCol w="402866">
                  <a:extLst>
                    <a:ext uri="{9D8B030D-6E8A-4147-A177-3AD203B41FA5}">
                      <a16:colId xmlns:a16="http://schemas.microsoft.com/office/drawing/2014/main" val="20003"/>
                    </a:ext>
                  </a:extLst>
                </a:gridCol>
                <a:gridCol w="402866">
                  <a:extLst>
                    <a:ext uri="{9D8B030D-6E8A-4147-A177-3AD203B41FA5}">
                      <a16:colId xmlns:a16="http://schemas.microsoft.com/office/drawing/2014/main" val="20004"/>
                    </a:ext>
                  </a:extLst>
                </a:gridCol>
                <a:gridCol w="402866">
                  <a:extLst>
                    <a:ext uri="{9D8B030D-6E8A-4147-A177-3AD203B41FA5}">
                      <a16:colId xmlns:a16="http://schemas.microsoft.com/office/drawing/2014/main" val="20005"/>
                    </a:ext>
                  </a:extLst>
                </a:gridCol>
                <a:gridCol w="402866">
                  <a:extLst>
                    <a:ext uri="{9D8B030D-6E8A-4147-A177-3AD203B41FA5}">
                      <a16:colId xmlns:a16="http://schemas.microsoft.com/office/drawing/2014/main" val="20006"/>
                    </a:ext>
                  </a:extLst>
                </a:gridCol>
                <a:gridCol w="402866">
                  <a:extLst>
                    <a:ext uri="{9D8B030D-6E8A-4147-A177-3AD203B41FA5}">
                      <a16:colId xmlns:a16="http://schemas.microsoft.com/office/drawing/2014/main" val="20007"/>
                    </a:ext>
                  </a:extLst>
                </a:gridCol>
                <a:gridCol w="402866">
                  <a:extLst>
                    <a:ext uri="{9D8B030D-6E8A-4147-A177-3AD203B41FA5}">
                      <a16:colId xmlns:a16="http://schemas.microsoft.com/office/drawing/2014/main" val="20008"/>
                    </a:ext>
                  </a:extLst>
                </a:gridCol>
                <a:gridCol w="402866">
                  <a:extLst>
                    <a:ext uri="{9D8B030D-6E8A-4147-A177-3AD203B41FA5}">
                      <a16:colId xmlns:a16="http://schemas.microsoft.com/office/drawing/2014/main" val="20009"/>
                    </a:ext>
                  </a:extLst>
                </a:gridCol>
              </a:tblGrid>
              <a:tr h="341592">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0"/>
                  </a:ext>
                </a:extLst>
              </a:tr>
            </a:tbl>
          </a:graphicData>
        </a:graphic>
      </p:graphicFrame>
      <p:graphicFrame>
        <p:nvGraphicFramePr>
          <p:cNvPr id="72" name="Table 71">
            <a:extLst>
              <a:ext uri="{FF2B5EF4-FFF2-40B4-BE49-F238E27FC236}">
                <a16:creationId xmlns:a16="http://schemas.microsoft.com/office/drawing/2014/main" id="{E0ADC677-5821-46C1-8004-07315D23298C}"/>
              </a:ext>
            </a:extLst>
          </p:cNvPr>
          <p:cNvGraphicFramePr>
            <a:graphicFrameLocks noGrp="1"/>
          </p:cNvGraphicFramePr>
          <p:nvPr>
            <p:extLst>
              <p:ext uri="{D42A27DB-BD31-4B8C-83A1-F6EECF244321}">
                <p14:modId xmlns:p14="http://schemas.microsoft.com/office/powerpoint/2010/main" val="3558940394"/>
              </p:ext>
            </p:extLst>
          </p:nvPr>
        </p:nvGraphicFramePr>
        <p:xfrm>
          <a:off x="898604" y="5601205"/>
          <a:ext cx="4028660" cy="365760"/>
        </p:xfrm>
        <a:graphic>
          <a:graphicData uri="http://schemas.openxmlformats.org/drawingml/2006/table">
            <a:tbl>
              <a:tblPr firstRow="1" bandRow="1">
                <a:tableStyleId>{5940675A-B579-460E-94D1-54222C63F5DA}</a:tableStyleId>
              </a:tblPr>
              <a:tblGrid>
                <a:gridCol w="402866">
                  <a:extLst>
                    <a:ext uri="{9D8B030D-6E8A-4147-A177-3AD203B41FA5}">
                      <a16:colId xmlns:a16="http://schemas.microsoft.com/office/drawing/2014/main" val="20000"/>
                    </a:ext>
                  </a:extLst>
                </a:gridCol>
                <a:gridCol w="402866">
                  <a:extLst>
                    <a:ext uri="{9D8B030D-6E8A-4147-A177-3AD203B41FA5}">
                      <a16:colId xmlns:a16="http://schemas.microsoft.com/office/drawing/2014/main" val="20001"/>
                    </a:ext>
                  </a:extLst>
                </a:gridCol>
                <a:gridCol w="402866">
                  <a:extLst>
                    <a:ext uri="{9D8B030D-6E8A-4147-A177-3AD203B41FA5}">
                      <a16:colId xmlns:a16="http://schemas.microsoft.com/office/drawing/2014/main" val="20002"/>
                    </a:ext>
                  </a:extLst>
                </a:gridCol>
                <a:gridCol w="402866">
                  <a:extLst>
                    <a:ext uri="{9D8B030D-6E8A-4147-A177-3AD203B41FA5}">
                      <a16:colId xmlns:a16="http://schemas.microsoft.com/office/drawing/2014/main" val="20003"/>
                    </a:ext>
                  </a:extLst>
                </a:gridCol>
                <a:gridCol w="402866">
                  <a:extLst>
                    <a:ext uri="{9D8B030D-6E8A-4147-A177-3AD203B41FA5}">
                      <a16:colId xmlns:a16="http://schemas.microsoft.com/office/drawing/2014/main" val="20004"/>
                    </a:ext>
                  </a:extLst>
                </a:gridCol>
                <a:gridCol w="402866">
                  <a:extLst>
                    <a:ext uri="{9D8B030D-6E8A-4147-A177-3AD203B41FA5}">
                      <a16:colId xmlns:a16="http://schemas.microsoft.com/office/drawing/2014/main" val="20005"/>
                    </a:ext>
                  </a:extLst>
                </a:gridCol>
                <a:gridCol w="402866">
                  <a:extLst>
                    <a:ext uri="{9D8B030D-6E8A-4147-A177-3AD203B41FA5}">
                      <a16:colId xmlns:a16="http://schemas.microsoft.com/office/drawing/2014/main" val="20006"/>
                    </a:ext>
                  </a:extLst>
                </a:gridCol>
                <a:gridCol w="402866">
                  <a:extLst>
                    <a:ext uri="{9D8B030D-6E8A-4147-A177-3AD203B41FA5}">
                      <a16:colId xmlns:a16="http://schemas.microsoft.com/office/drawing/2014/main" val="20007"/>
                    </a:ext>
                  </a:extLst>
                </a:gridCol>
                <a:gridCol w="402866">
                  <a:extLst>
                    <a:ext uri="{9D8B030D-6E8A-4147-A177-3AD203B41FA5}">
                      <a16:colId xmlns:a16="http://schemas.microsoft.com/office/drawing/2014/main" val="20008"/>
                    </a:ext>
                  </a:extLst>
                </a:gridCol>
                <a:gridCol w="402866">
                  <a:extLst>
                    <a:ext uri="{9D8B030D-6E8A-4147-A177-3AD203B41FA5}">
                      <a16:colId xmlns:a16="http://schemas.microsoft.com/office/drawing/2014/main" val="20009"/>
                    </a:ext>
                  </a:extLst>
                </a:gridCol>
              </a:tblGrid>
              <a:tr h="365760">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0"/>
                  </a:ext>
                </a:extLst>
              </a:tr>
            </a:tbl>
          </a:graphicData>
        </a:graphic>
      </p:graphicFrame>
      <p:sp>
        <p:nvSpPr>
          <p:cNvPr id="15" name="Rectangle 14">
            <a:extLst>
              <a:ext uri="{FF2B5EF4-FFF2-40B4-BE49-F238E27FC236}">
                <a16:creationId xmlns:a16="http://schemas.microsoft.com/office/drawing/2014/main" id="{3DE9862E-36EC-455C-BAED-B4F14DC4D3BA}"/>
              </a:ext>
            </a:extLst>
          </p:cNvPr>
          <p:cNvSpPr/>
          <p:nvPr/>
        </p:nvSpPr>
        <p:spPr>
          <a:xfrm>
            <a:off x="5885601" y="2540100"/>
            <a:ext cx="420308" cy="369332"/>
          </a:xfrm>
          <a:prstGeom prst="rect">
            <a:avLst/>
          </a:prstGeom>
        </p:spPr>
        <p:txBody>
          <a:bodyPr wrap="none">
            <a:spAutoFit/>
          </a:bodyPr>
          <a:lstStyle/>
          <a:p>
            <a:pPr algn="ctr"/>
            <a:r>
              <a:rPr lang="en-US" dirty="0">
                <a:latin typeface="Twinkl" pitchFamily="50" charset="0"/>
              </a:rPr>
              <a:t>1.1</a:t>
            </a:r>
            <a:endParaRPr lang="en-GB" dirty="0">
              <a:latin typeface="Twinkl" pitchFamily="50" charset="0"/>
            </a:endParaRPr>
          </a:p>
        </p:txBody>
      </p:sp>
      <p:sp>
        <p:nvSpPr>
          <p:cNvPr id="74" name="Rectangle 73">
            <a:extLst>
              <a:ext uri="{FF2B5EF4-FFF2-40B4-BE49-F238E27FC236}">
                <a16:creationId xmlns:a16="http://schemas.microsoft.com/office/drawing/2014/main" id="{2F895EF6-8B75-4869-9521-BCE11DE706E7}"/>
              </a:ext>
            </a:extLst>
          </p:cNvPr>
          <p:cNvSpPr/>
          <p:nvPr/>
        </p:nvSpPr>
        <p:spPr>
          <a:xfrm>
            <a:off x="5868770" y="3479097"/>
            <a:ext cx="453971" cy="369332"/>
          </a:xfrm>
          <a:prstGeom prst="rect">
            <a:avLst/>
          </a:prstGeom>
        </p:spPr>
        <p:txBody>
          <a:bodyPr wrap="none">
            <a:spAutoFit/>
          </a:bodyPr>
          <a:lstStyle/>
          <a:p>
            <a:pPr algn="ctr"/>
            <a:r>
              <a:rPr lang="en-US" dirty="0">
                <a:latin typeface="Twinkl" pitchFamily="50" charset="0"/>
              </a:rPr>
              <a:t>1.2</a:t>
            </a:r>
            <a:endParaRPr lang="en-GB" dirty="0">
              <a:latin typeface="Twinkl" pitchFamily="50" charset="0"/>
            </a:endParaRPr>
          </a:p>
        </p:txBody>
      </p:sp>
      <p:grpSp>
        <p:nvGrpSpPr>
          <p:cNvPr id="19" name="Group 18">
            <a:extLst>
              <a:ext uri="{FF2B5EF4-FFF2-40B4-BE49-F238E27FC236}">
                <a16:creationId xmlns:a16="http://schemas.microsoft.com/office/drawing/2014/main" id="{3D0C3901-CA90-488A-99D7-176812867FF8}"/>
              </a:ext>
            </a:extLst>
          </p:cNvPr>
          <p:cNvGrpSpPr/>
          <p:nvPr/>
        </p:nvGrpSpPr>
        <p:grpSpPr>
          <a:xfrm>
            <a:off x="7551167" y="2414266"/>
            <a:ext cx="417102" cy="646331"/>
            <a:chOff x="7551167" y="2414266"/>
            <a:chExt cx="417102" cy="646331"/>
          </a:xfrm>
        </p:grpSpPr>
        <p:sp>
          <p:nvSpPr>
            <p:cNvPr id="73" name="Rectangle 72">
              <a:extLst>
                <a:ext uri="{FF2B5EF4-FFF2-40B4-BE49-F238E27FC236}">
                  <a16:creationId xmlns:a16="http://schemas.microsoft.com/office/drawing/2014/main" id="{3ECEE04C-9A86-49B3-9C4E-FEF532DD551A}"/>
                </a:ext>
              </a:extLst>
            </p:cNvPr>
            <p:cNvSpPr/>
            <p:nvPr/>
          </p:nvSpPr>
          <p:spPr>
            <a:xfrm>
              <a:off x="7551167" y="2414266"/>
              <a:ext cx="417102" cy="646331"/>
            </a:xfrm>
            <a:prstGeom prst="rect">
              <a:avLst/>
            </a:prstGeom>
          </p:spPr>
          <p:txBody>
            <a:bodyPr wrap="none">
              <a:spAutoFit/>
            </a:bodyPr>
            <a:lstStyle/>
            <a:p>
              <a:pPr algn="ctr"/>
              <a:r>
                <a:rPr lang="en-US" dirty="0">
                  <a:latin typeface="Twinkl" pitchFamily="50" charset="0"/>
                </a:rPr>
                <a:t>11</a:t>
              </a:r>
              <a:br>
                <a:rPr lang="en-US" dirty="0">
                  <a:latin typeface="Twinkl" pitchFamily="50" charset="0"/>
                </a:rPr>
              </a:br>
              <a:r>
                <a:rPr lang="en-US" dirty="0">
                  <a:latin typeface="Twinkl" pitchFamily="50" charset="0"/>
                </a:rPr>
                <a:t>10</a:t>
              </a:r>
              <a:endParaRPr lang="en-GB" dirty="0">
                <a:latin typeface="Twinkl" pitchFamily="50" charset="0"/>
              </a:endParaRPr>
            </a:p>
          </p:txBody>
        </p:sp>
        <p:cxnSp>
          <p:nvCxnSpPr>
            <p:cNvPr id="17" name="Straight Connector 16">
              <a:extLst>
                <a:ext uri="{FF2B5EF4-FFF2-40B4-BE49-F238E27FC236}">
                  <a16:creationId xmlns:a16="http://schemas.microsoft.com/office/drawing/2014/main" id="{0FFFF5C7-5055-4C15-82C9-994F95D77FDA}"/>
                </a:ext>
              </a:extLst>
            </p:cNvPr>
            <p:cNvCxnSpPr/>
            <p:nvPr/>
          </p:nvCxnSpPr>
          <p:spPr>
            <a:xfrm>
              <a:off x="7551167" y="2733155"/>
              <a:ext cx="4171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47506A4D-B49F-469A-AF43-2DFA7C470641}"/>
              </a:ext>
            </a:extLst>
          </p:cNvPr>
          <p:cNvGrpSpPr/>
          <p:nvPr/>
        </p:nvGrpSpPr>
        <p:grpSpPr>
          <a:xfrm>
            <a:off x="7551167" y="4284506"/>
            <a:ext cx="417102" cy="646331"/>
            <a:chOff x="7551167" y="4284506"/>
            <a:chExt cx="417102" cy="646331"/>
          </a:xfrm>
        </p:grpSpPr>
        <p:sp>
          <p:nvSpPr>
            <p:cNvPr id="75" name="Rectangle 74">
              <a:extLst>
                <a:ext uri="{FF2B5EF4-FFF2-40B4-BE49-F238E27FC236}">
                  <a16:creationId xmlns:a16="http://schemas.microsoft.com/office/drawing/2014/main" id="{3171A0FF-126F-4E2E-8E23-A0D11B5CBACC}"/>
                </a:ext>
              </a:extLst>
            </p:cNvPr>
            <p:cNvSpPr/>
            <p:nvPr/>
          </p:nvSpPr>
          <p:spPr>
            <a:xfrm>
              <a:off x="7551167" y="4284506"/>
              <a:ext cx="417102" cy="646331"/>
            </a:xfrm>
            <a:prstGeom prst="rect">
              <a:avLst/>
            </a:prstGeom>
          </p:spPr>
          <p:txBody>
            <a:bodyPr wrap="none">
              <a:spAutoFit/>
            </a:bodyPr>
            <a:lstStyle/>
            <a:p>
              <a:pPr algn="ctr"/>
              <a:r>
                <a:rPr lang="en-US" dirty="0">
                  <a:latin typeface="Twinkl" pitchFamily="50" charset="0"/>
                </a:rPr>
                <a:t>18</a:t>
              </a:r>
              <a:br>
                <a:rPr lang="en-US" dirty="0">
                  <a:latin typeface="Twinkl" pitchFamily="50" charset="0"/>
                </a:rPr>
              </a:br>
              <a:r>
                <a:rPr lang="en-US" dirty="0">
                  <a:latin typeface="Twinkl" pitchFamily="50" charset="0"/>
                </a:rPr>
                <a:t>10</a:t>
              </a:r>
              <a:endParaRPr lang="en-GB" dirty="0">
                <a:latin typeface="Twinkl" pitchFamily="50" charset="0"/>
              </a:endParaRPr>
            </a:p>
          </p:txBody>
        </p:sp>
        <p:cxnSp>
          <p:nvCxnSpPr>
            <p:cNvPr id="76" name="Straight Connector 75">
              <a:extLst>
                <a:ext uri="{FF2B5EF4-FFF2-40B4-BE49-F238E27FC236}">
                  <a16:creationId xmlns:a16="http://schemas.microsoft.com/office/drawing/2014/main" id="{F7C22CBF-42D0-40A6-B168-62451700AFE5}"/>
                </a:ext>
              </a:extLst>
            </p:cNvPr>
            <p:cNvCxnSpPr/>
            <p:nvPr/>
          </p:nvCxnSpPr>
          <p:spPr>
            <a:xfrm>
              <a:off x="7551167" y="4603395"/>
              <a:ext cx="4171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7" name="Rectangle 76">
            <a:extLst>
              <a:ext uri="{FF2B5EF4-FFF2-40B4-BE49-F238E27FC236}">
                <a16:creationId xmlns:a16="http://schemas.microsoft.com/office/drawing/2014/main" id="{F4F745D1-E657-4C42-9F76-11D5CBCE3840}"/>
              </a:ext>
            </a:extLst>
          </p:cNvPr>
          <p:cNvSpPr/>
          <p:nvPr/>
        </p:nvSpPr>
        <p:spPr>
          <a:xfrm>
            <a:off x="5868770" y="5349856"/>
            <a:ext cx="453971" cy="369332"/>
          </a:xfrm>
          <a:prstGeom prst="rect">
            <a:avLst/>
          </a:prstGeom>
        </p:spPr>
        <p:txBody>
          <a:bodyPr wrap="none">
            <a:spAutoFit/>
          </a:bodyPr>
          <a:lstStyle/>
          <a:p>
            <a:pPr algn="ctr"/>
            <a:r>
              <a:rPr lang="en-US" dirty="0">
                <a:latin typeface="Twinkl" pitchFamily="50" charset="0"/>
              </a:rPr>
              <a:t>1.6</a:t>
            </a:r>
            <a:endParaRPr lang="en-GB" dirty="0">
              <a:latin typeface="Twinkl" pitchFamily="50" charset="0"/>
            </a:endParaRPr>
          </a:p>
        </p:txBody>
      </p:sp>
      <p:graphicFrame>
        <p:nvGraphicFramePr>
          <p:cNvPr id="78" name="Table 77">
            <a:extLst>
              <a:ext uri="{FF2B5EF4-FFF2-40B4-BE49-F238E27FC236}">
                <a16:creationId xmlns:a16="http://schemas.microsoft.com/office/drawing/2014/main" id="{855781D4-723A-4826-83C2-1CD1214610E7}"/>
              </a:ext>
            </a:extLst>
          </p:cNvPr>
          <p:cNvGraphicFramePr>
            <a:graphicFrameLocks noGrp="1"/>
          </p:cNvGraphicFramePr>
          <p:nvPr>
            <p:extLst>
              <p:ext uri="{D42A27DB-BD31-4B8C-83A1-F6EECF244321}">
                <p14:modId xmlns:p14="http://schemas.microsoft.com/office/powerpoint/2010/main" val="2507057003"/>
              </p:ext>
            </p:extLst>
          </p:nvPr>
        </p:nvGraphicFramePr>
        <p:xfrm>
          <a:off x="898604" y="3316876"/>
          <a:ext cx="4028660" cy="365760"/>
        </p:xfrm>
        <a:graphic>
          <a:graphicData uri="http://schemas.openxmlformats.org/drawingml/2006/table">
            <a:tbl>
              <a:tblPr firstRow="1" bandRow="1">
                <a:tableStyleId>{5940675A-B579-460E-94D1-54222C63F5DA}</a:tableStyleId>
              </a:tblPr>
              <a:tblGrid>
                <a:gridCol w="402866">
                  <a:extLst>
                    <a:ext uri="{9D8B030D-6E8A-4147-A177-3AD203B41FA5}">
                      <a16:colId xmlns:a16="http://schemas.microsoft.com/office/drawing/2014/main" val="20000"/>
                    </a:ext>
                  </a:extLst>
                </a:gridCol>
                <a:gridCol w="402866">
                  <a:extLst>
                    <a:ext uri="{9D8B030D-6E8A-4147-A177-3AD203B41FA5}">
                      <a16:colId xmlns:a16="http://schemas.microsoft.com/office/drawing/2014/main" val="20001"/>
                    </a:ext>
                  </a:extLst>
                </a:gridCol>
                <a:gridCol w="402866">
                  <a:extLst>
                    <a:ext uri="{9D8B030D-6E8A-4147-A177-3AD203B41FA5}">
                      <a16:colId xmlns:a16="http://schemas.microsoft.com/office/drawing/2014/main" val="20002"/>
                    </a:ext>
                  </a:extLst>
                </a:gridCol>
                <a:gridCol w="402866">
                  <a:extLst>
                    <a:ext uri="{9D8B030D-6E8A-4147-A177-3AD203B41FA5}">
                      <a16:colId xmlns:a16="http://schemas.microsoft.com/office/drawing/2014/main" val="20003"/>
                    </a:ext>
                  </a:extLst>
                </a:gridCol>
                <a:gridCol w="402866">
                  <a:extLst>
                    <a:ext uri="{9D8B030D-6E8A-4147-A177-3AD203B41FA5}">
                      <a16:colId xmlns:a16="http://schemas.microsoft.com/office/drawing/2014/main" val="20004"/>
                    </a:ext>
                  </a:extLst>
                </a:gridCol>
                <a:gridCol w="402866">
                  <a:extLst>
                    <a:ext uri="{9D8B030D-6E8A-4147-A177-3AD203B41FA5}">
                      <a16:colId xmlns:a16="http://schemas.microsoft.com/office/drawing/2014/main" val="20005"/>
                    </a:ext>
                  </a:extLst>
                </a:gridCol>
                <a:gridCol w="402866">
                  <a:extLst>
                    <a:ext uri="{9D8B030D-6E8A-4147-A177-3AD203B41FA5}">
                      <a16:colId xmlns:a16="http://schemas.microsoft.com/office/drawing/2014/main" val="20006"/>
                    </a:ext>
                  </a:extLst>
                </a:gridCol>
                <a:gridCol w="402866">
                  <a:extLst>
                    <a:ext uri="{9D8B030D-6E8A-4147-A177-3AD203B41FA5}">
                      <a16:colId xmlns:a16="http://schemas.microsoft.com/office/drawing/2014/main" val="20007"/>
                    </a:ext>
                  </a:extLst>
                </a:gridCol>
                <a:gridCol w="402866">
                  <a:extLst>
                    <a:ext uri="{9D8B030D-6E8A-4147-A177-3AD203B41FA5}">
                      <a16:colId xmlns:a16="http://schemas.microsoft.com/office/drawing/2014/main" val="20008"/>
                    </a:ext>
                  </a:extLst>
                </a:gridCol>
                <a:gridCol w="402866">
                  <a:extLst>
                    <a:ext uri="{9D8B030D-6E8A-4147-A177-3AD203B41FA5}">
                      <a16:colId xmlns:a16="http://schemas.microsoft.com/office/drawing/2014/main" val="20009"/>
                    </a:ext>
                  </a:extLst>
                </a:gridCol>
              </a:tblGrid>
              <a:tr h="341592">
                <a:tc>
                  <a:txBody>
                    <a:bodyPr/>
                    <a:lstStyle/>
                    <a:p>
                      <a:endParaRPr lang="en-GB" dirty="0"/>
                    </a:p>
                  </a:txBody>
                  <a:tcPr>
                    <a:solidFill>
                      <a:srgbClr val="8FC13E"/>
                    </a:solidFill>
                  </a:tcPr>
                </a:tc>
                <a:tc>
                  <a:txBody>
                    <a:bodyPr/>
                    <a:lstStyle/>
                    <a:p>
                      <a:endParaRPr lang="en-GB" dirty="0"/>
                    </a:p>
                  </a:txBody>
                  <a:tcPr>
                    <a:solidFill>
                      <a:srgbClr val="8FC13E"/>
                    </a:solidFill>
                  </a:tcPr>
                </a:tc>
                <a:tc>
                  <a:txBody>
                    <a:bodyPr/>
                    <a:lstStyle/>
                    <a:p>
                      <a:endParaRPr lang="en-GB" dirty="0"/>
                    </a:p>
                  </a:txBody>
                  <a:tcPr>
                    <a:solidFill>
                      <a:srgbClr val="8FC13E"/>
                    </a:solidFill>
                  </a:tcPr>
                </a:tc>
                <a:tc>
                  <a:txBody>
                    <a:bodyPr/>
                    <a:lstStyle/>
                    <a:p>
                      <a:endParaRPr lang="en-GB" dirty="0"/>
                    </a:p>
                  </a:txBody>
                  <a:tcPr>
                    <a:solidFill>
                      <a:srgbClr val="8FC13E"/>
                    </a:solidFill>
                  </a:tcPr>
                </a:tc>
                <a:tc>
                  <a:txBody>
                    <a:bodyPr/>
                    <a:lstStyle/>
                    <a:p>
                      <a:endParaRPr lang="en-GB" dirty="0"/>
                    </a:p>
                  </a:txBody>
                  <a:tcPr>
                    <a:solidFill>
                      <a:srgbClr val="8FC13E"/>
                    </a:solidFill>
                  </a:tcPr>
                </a:tc>
                <a:tc>
                  <a:txBody>
                    <a:bodyPr/>
                    <a:lstStyle/>
                    <a:p>
                      <a:endParaRPr lang="en-GB" dirty="0"/>
                    </a:p>
                  </a:txBody>
                  <a:tcPr>
                    <a:solidFill>
                      <a:srgbClr val="8FC13E"/>
                    </a:solidFill>
                  </a:tcPr>
                </a:tc>
                <a:tc>
                  <a:txBody>
                    <a:bodyPr/>
                    <a:lstStyle/>
                    <a:p>
                      <a:endParaRPr lang="en-GB" dirty="0"/>
                    </a:p>
                  </a:txBody>
                  <a:tcPr>
                    <a:solidFill>
                      <a:srgbClr val="8FC13E"/>
                    </a:solidFill>
                  </a:tcPr>
                </a:tc>
                <a:tc>
                  <a:txBody>
                    <a:bodyPr/>
                    <a:lstStyle/>
                    <a:p>
                      <a:endParaRPr lang="en-GB" dirty="0"/>
                    </a:p>
                  </a:txBody>
                  <a:tcPr>
                    <a:solidFill>
                      <a:srgbClr val="8FC13E"/>
                    </a:solidFill>
                  </a:tcPr>
                </a:tc>
                <a:tc>
                  <a:txBody>
                    <a:bodyPr/>
                    <a:lstStyle/>
                    <a:p>
                      <a:endParaRPr lang="en-GB" dirty="0"/>
                    </a:p>
                  </a:txBody>
                  <a:tcPr>
                    <a:solidFill>
                      <a:srgbClr val="8FC13E"/>
                    </a:solidFill>
                  </a:tcPr>
                </a:tc>
                <a:tc>
                  <a:txBody>
                    <a:bodyPr/>
                    <a:lstStyle/>
                    <a:p>
                      <a:endParaRPr lang="en-GB" dirty="0"/>
                    </a:p>
                  </a:txBody>
                  <a:tcPr>
                    <a:solidFill>
                      <a:srgbClr val="8FC13E"/>
                    </a:solidFill>
                  </a:tcPr>
                </a:tc>
                <a:extLst>
                  <a:ext uri="{0D108BD9-81ED-4DB2-BD59-A6C34878D82A}">
                    <a16:rowId xmlns:a16="http://schemas.microsoft.com/office/drawing/2014/main" val="10000"/>
                  </a:ext>
                </a:extLst>
              </a:tr>
            </a:tbl>
          </a:graphicData>
        </a:graphic>
      </p:graphicFrame>
      <p:graphicFrame>
        <p:nvGraphicFramePr>
          <p:cNvPr id="79" name="Table 78">
            <a:extLst>
              <a:ext uri="{FF2B5EF4-FFF2-40B4-BE49-F238E27FC236}">
                <a16:creationId xmlns:a16="http://schemas.microsoft.com/office/drawing/2014/main" id="{9B410EAF-5408-4FA5-8A23-DD85EA8C5FE7}"/>
              </a:ext>
            </a:extLst>
          </p:cNvPr>
          <p:cNvGraphicFramePr>
            <a:graphicFrameLocks noGrp="1"/>
          </p:cNvGraphicFramePr>
          <p:nvPr>
            <p:extLst>
              <p:ext uri="{D42A27DB-BD31-4B8C-83A1-F6EECF244321}">
                <p14:modId xmlns:p14="http://schemas.microsoft.com/office/powerpoint/2010/main" val="1332152895"/>
              </p:ext>
            </p:extLst>
          </p:nvPr>
        </p:nvGraphicFramePr>
        <p:xfrm>
          <a:off x="898604" y="3720180"/>
          <a:ext cx="4028660" cy="365760"/>
        </p:xfrm>
        <a:graphic>
          <a:graphicData uri="http://schemas.openxmlformats.org/drawingml/2006/table">
            <a:tbl>
              <a:tblPr firstRow="1" bandRow="1">
                <a:tableStyleId>{5940675A-B579-460E-94D1-54222C63F5DA}</a:tableStyleId>
              </a:tblPr>
              <a:tblGrid>
                <a:gridCol w="402866">
                  <a:extLst>
                    <a:ext uri="{9D8B030D-6E8A-4147-A177-3AD203B41FA5}">
                      <a16:colId xmlns:a16="http://schemas.microsoft.com/office/drawing/2014/main" val="20000"/>
                    </a:ext>
                  </a:extLst>
                </a:gridCol>
                <a:gridCol w="402866">
                  <a:extLst>
                    <a:ext uri="{9D8B030D-6E8A-4147-A177-3AD203B41FA5}">
                      <a16:colId xmlns:a16="http://schemas.microsoft.com/office/drawing/2014/main" val="20001"/>
                    </a:ext>
                  </a:extLst>
                </a:gridCol>
                <a:gridCol w="402866">
                  <a:extLst>
                    <a:ext uri="{9D8B030D-6E8A-4147-A177-3AD203B41FA5}">
                      <a16:colId xmlns:a16="http://schemas.microsoft.com/office/drawing/2014/main" val="20002"/>
                    </a:ext>
                  </a:extLst>
                </a:gridCol>
                <a:gridCol w="402866">
                  <a:extLst>
                    <a:ext uri="{9D8B030D-6E8A-4147-A177-3AD203B41FA5}">
                      <a16:colId xmlns:a16="http://schemas.microsoft.com/office/drawing/2014/main" val="20003"/>
                    </a:ext>
                  </a:extLst>
                </a:gridCol>
                <a:gridCol w="402866">
                  <a:extLst>
                    <a:ext uri="{9D8B030D-6E8A-4147-A177-3AD203B41FA5}">
                      <a16:colId xmlns:a16="http://schemas.microsoft.com/office/drawing/2014/main" val="20004"/>
                    </a:ext>
                  </a:extLst>
                </a:gridCol>
                <a:gridCol w="402866">
                  <a:extLst>
                    <a:ext uri="{9D8B030D-6E8A-4147-A177-3AD203B41FA5}">
                      <a16:colId xmlns:a16="http://schemas.microsoft.com/office/drawing/2014/main" val="20005"/>
                    </a:ext>
                  </a:extLst>
                </a:gridCol>
                <a:gridCol w="402866">
                  <a:extLst>
                    <a:ext uri="{9D8B030D-6E8A-4147-A177-3AD203B41FA5}">
                      <a16:colId xmlns:a16="http://schemas.microsoft.com/office/drawing/2014/main" val="20006"/>
                    </a:ext>
                  </a:extLst>
                </a:gridCol>
                <a:gridCol w="402866">
                  <a:extLst>
                    <a:ext uri="{9D8B030D-6E8A-4147-A177-3AD203B41FA5}">
                      <a16:colId xmlns:a16="http://schemas.microsoft.com/office/drawing/2014/main" val="20007"/>
                    </a:ext>
                  </a:extLst>
                </a:gridCol>
                <a:gridCol w="402866">
                  <a:extLst>
                    <a:ext uri="{9D8B030D-6E8A-4147-A177-3AD203B41FA5}">
                      <a16:colId xmlns:a16="http://schemas.microsoft.com/office/drawing/2014/main" val="20008"/>
                    </a:ext>
                  </a:extLst>
                </a:gridCol>
                <a:gridCol w="402866">
                  <a:extLst>
                    <a:ext uri="{9D8B030D-6E8A-4147-A177-3AD203B41FA5}">
                      <a16:colId xmlns:a16="http://schemas.microsoft.com/office/drawing/2014/main" val="20009"/>
                    </a:ext>
                  </a:extLst>
                </a:gridCol>
              </a:tblGrid>
              <a:tr h="365760">
                <a:tc>
                  <a:txBody>
                    <a:bodyPr/>
                    <a:lstStyle/>
                    <a:p>
                      <a:endParaRPr lang="en-GB" dirty="0"/>
                    </a:p>
                  </a:txBody>
                  <a:tcPr>
                    <a:solidFill>
                      <a:srgbClr val="8FC13E"/>
                    </a:solidFill>
                  </a:tcPr>
                </a:tc>
                <a:tc>
                  <a:txBody>
                    <a:bodyPr/>
                    <a:lstStyle/>
                    <a:p>
                      <a:endParaRPr lang="en-GB" dirty="0"/>
                    </a:p>
                  </a:txBody>
                  <a:tcPr>
                    <a:solidFill>
                      <a:srgbClr val="8FC13E"/>
                    </a:solidFill>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0"/>
                  </a:ext>
                </a:extLst>
              </a:tr>
            </a:tbl>
          </a:graphicData>
        </a:graphic>
      </p:graphicFrame>
      <p:grpSp>
        <p:nvGrpSpPr>
          <p:cNvPr id="80" name="Group 79">
            <a:extLst>
              <a:ext uri="{FF2B5EF4-FFF2-40B4-BE49-F238E27FC236}">
                <a16:creationId xmlns:a16="http://schemas.microsoft.com/office/drawing/2014/main" id="{CB54D843-B24D-4457-A0C3-19E6D45FA1B6}"/>
              </a:ext>
            </a:extLst>
          </p:cNvPr>
          <p:cNvGrpSpPr/>
          <p:nvPr/>
        </p:nvGrpSpPr>
        <p:grpSpPr>
          <a:xfrm>
            <a:off x="7546358" y="3335254"/>
            <a:ext cx="426720" cy="646331"/>
            <a:chOff x="7546358" y="2414266"/>
            <a:chExt cx="426720" cy="646331"/>
          </a:xfrm>
        </p:grpSpPr>
        <p:sp>
          <p:nvSpPr>
            <p:cNvPr id="81" name="Rectangle 80">
              <a:extLst>
                <a:ext uri="{FF2B5EF4-FFF2-40B4-BE49-F238E27FC236}">
                  <a16:creationId xmlns:a16="http://schemas.microsoft.com/office/drawing/2014/main" id="{DC6956AE-1B48-4E1C-AB2D-FB69E06FE6D9}"/>
                </a:ext>
              </a:extLst>
            </p:cNvPr>
            <p:cNvSpPr/>
            <p:nvPr/>
          </p:nvSpPr>
          <p:spPr>
            <a:xfrm>
              <a:off x="7546358" y="2414266"/>
              <a:ext cx="426720" cy="646331"/>
            </a:xfrm>
            <a:prstGeom prst="rect">
              <a:avLst/>
            </a:prstGeom>
          </p:spPr>
          <p:txBody>
            <a:bodyPr wrap="none">
              <a:spAutoFit/>
            </a:bodyPr>
            <a:lstStyle/>
            <a:p>
              <a:pPr algn="ctr"/>
              <a:r>
                <a:rPr lang="en-US" b="1" dirty="0">
                  <a:solidFill>
                    <a:srgbClr val="8FC13E"/>
                  </a:solidFill>
                  <a:latin typeface="Twinkl" pitchFamily="50" charset="0"/>
                </a:rPr>
                <a:t>12</a:t>
              </a:r>
              <a:br>
                <a:rPr lang="en-US" b="1" dirty="0">
                  <a:solidFill>
                    <a:srgbClr val="8FC13E"/>
                  </a:solidFill>
                  <a:latin typeface="Twinkl" pitchFamily="50" charset="0"/>
                </a:rPr>
              </a:br>
              <a:r>
                <a:rPr lang="en-US" b="1" dirty="0">
                  <a:solidFill>
                    <a:srgbClr val="8FC13E"/>
                  </a:solidFill>
                  <a:latin typeface="Twinkl" pitchFamily="50" charset="0"/>
                </a:rPr>
                <a:t>10</a:t>
              </a:r>
              <a:endParaRPr lang="en-GB" b="1" dirty="0">
                <a:solidFill>
                  <a:srgbClr val="8FC13E"/>
                </a:solidFill>
                <a:latin typeface="Twinkl" pitchFamily="50" charset="0"/>
              </a:endParaRPr>
            </a:p>
          </p:txBody>
        </p:sp>
        <p:cxnSp>
          <p:nvCxnSpPr>
            <p:cNvPr id="82" name="Straight Connector 81">
              <a:extLst>
                <a:ext uri="{FF2B5EF4-FFF2-40B4-BE49-F238E27FC236}">
                  <a16:creationId xmlns:a16="http://schemas.microsoft.com/office/drawing/2014/main" id="{7C0ABB96-CC33-41E0-9758-54D75335EA6F}"/>
                </a:ext>
              </a:extLst>
            </p:cNvPr>
            <p:cNvCxnSpPr/>
            <p:nvPr/>
          </p:nvCxnSpPr>
          <p:spPr>
            <a:xfrm>
              <a:off x="7551167" y="2733155"/>
              <a:ext cx="417102" cy="0"/>
            </a:xfrm>
            <a:prstGeom prst="line">
              <a:avLst/>
            </a:prstGeom>
            <a:ln w="19050">
              <a:solidFill>
                <a:srgbClr val="8FC13E"/>
              </a:solidFill>
            </a:ln>
          </p:spPr>
          <p:style>
            <a:lnRef idx="1">
              <a:schemeClr val="accent1"/>
            </a:lnRef>
            <a:fillRef idx="0">
              <a:schemeClr val="accent1"/>
            </a:fillRef>
            <a:effectRef idx="0">
              <a:schemeClr val="accent1"/>
            </a:effectRef>
            <a:fontRef idx="minor">
              <a:schemeClr val="tx1"/>
            </a:fontRef>
          </p:style>
        </p:cxnSp>
      </p:grpSp>
      <p:graphicFrame>
        <p:nvGraphicFramePr>
          <p:cNvPr id="83" name="Table 82">
            <a:extLst>
              <a:ext uri="{FF2B5EF4-FFF2-40B4-BE49-F238E27FC236}">
                <a16:creationId xmlns:a16="http://schemas.microsoft.com/office/drawing/2014/main" id="{C1DFA27A-16AA-4319-A5EC-CF691FE48DC7}"/>
              </a:ext>
            </a:extLst>
          </p:cNvPr>
          <p:cNvGraphicFramePr>
            <a:graphicFrameLocks noGrp="1"/>
          </p:cNvGraphicFramePr>
          <p:nvPr>
            <p:extLst>
              <p:ext uri="{D42A27DB-BD31-4B8C-83A1-F6EECF244321}">
                <p14:modId xmlns:p14="http://schemas.microsoft.com/office/powerpoint/2010/main" val="4107364356"/>
              </p:ext>
            </p:extLst>
          </p:nvPr>
        </p:nvGraphicFramePr>
        <p:xfrm>
          <a:off x="898604" y="4243963"/>
          <a:ext cx="4028660" cy="365760"/>
        </p:xfrm>
        <a:graphic>
          <a:graphicData uri="http://schemas.openxmlformats.org/drawingml/2006/table">
            <a:tbl>
              <a:tblPr firstRow="1" bandRow="1">
                <a:tableStyleId>{5940675A-B579-460E-94D1-54222C63F5DA}</a:tableStyleId>
              </a:tblPr>
              <a:tblGrid>
                <a:gridCol w="402866">
                  <a:extLst>
                    <a:ext uri="{9D8B030D-6E8A-4147-A177-3AD203B41FA5}">
                      <a16:colId xmlns:a16="http://schemas.microsoft.com/office/drawing/2014/main" val="20000"/>
                    </a:ext>
                  </a:extLst>
                </a:gridCol>
                <a:gridCol w="402866">
                  <a:extLst>
                    <a:ext uri="{9D8B030D-6E8A-4147-A177-3AD203B41FA5}">
                      <a16:colId xmlns:a16="http://schemas.microsoft.com/office/drawing/2014/main" val="20001"/>
                    </a:ext>
                  </a:extLst>
                </a:gridCol>
                <a:gridCol w="402866">
                  <a:extLst>
                    <a:ext uri="{9D8B030D-6E8A-4147-A177-3AD203B41FA5}">
                      <a16:colId xmlns:a16="http://schemas.microsoft.com/office/drawing/2014/main" val="20002"/>
                    </a:ext>
                  </a:extLst>
                </a:gridCol>
                <a:gridCol w="402866">
                  <a:extLst>
                    <a:ext uri="{9D8B030D-6E8A-4147-A177-3AD203B41FA5}">
                      <a16:colId xmlns:a16="http://schemas.microsoft.com/office/drawing/2014/main" val="20003"/>
                    </a:ext>
                  </a:extLst>
                </a:gridCol>
                <a:gridCol w="402866">
                  <a:extLst>
                    <a:ext uri="{9D8B030D-6E8A-4147-A177-3AD203B41FA5}">
                      <a16:colId xmlns:a16="http://schemas.microsoft.com/office/drawing/2014/main" val="20004"/>
                    </a:ext>
                  </a:extLst>
                </a:gridCol>
                <a:gridCol w="402866">
                  <a:extLst>
                    <a:ext uri="{9D8B030D-6E8A-4147-A177-3AD203B41FA5}">
                      <a16:colId xmlns:a16="http://schemas.microsoft.com/office/drawing/2014/main" val="20005"/>
                    </a:ext>
                  </a:extLst>
                </a:gridCol>
                <a:gridCol w="402866">
                  <a:extLst>
                    <a:ext uri="{9D8B030D-6E8A-4147-A177-3AD203B41FA5}">
                      <a16:colId xmlns:a16="http://schemas.microsoft.com/office/drawing/2014/main" val="20006"/>
                    </a:ext>
                  </a:extLst>
                </a:gridCol>
                <a:gridCol w="402866">
                  <a:extLst>
                    <a:ext uri="{9D8B030D-6E8A-4147-A177-3AD203B41FA5}">
                      <a16:colId xmlns:a16="http://schemas.microsoft.com/office/drawing/2014/main" val="20007"/>
                    </a:ext>
                  </a:extLst>
                </a:gridCol>
                <a:gridCol w="402866">
                  <a:extLst>
                    <a:ext uri="{9D8B030D-6E8A-4147-A177-3AD203B41FA5}">
                      <a16:colId xmlns:a16="http://schemas.microsoft.com/office/drawing/2014/main" val="20008"/>
                    </a:ext>
                  </a:extLst>
                </a:gridCol>
                <a:gridCol w="402866">
                  <a:extLst>
                    <a:ext uri="{9D8B030D-6E8A-4147-A177-3AD203B41FA5}">
                      <a16:colId xmlns:a16="http://schemas.microsoft.com/office/drawing/2014/main" val="20009"/>
                    </a:ext>
                  </a:extLst>
                </a:gridCol>
              </a:tblGrid>
              <a:tr h="341592">
                <a:tc>
                  <a:txBody>
                    <a:bodyPr/>
                    <a:lstStyle/>
                    <a:p>
                      <a:endParaRPr lang="en-GB" dirty="0"/>
                    </a:p>
                  </a:txBody>
                  <a:tcPr>
                    <a:solidFill>
                      <a:srgbClr val="8FC13E"/>
                    </a:solidFill>
                  </a:tcPr>
                </a:tc>
                <a:tc>
                  <a:txBody>
                    <a:bodyPr/>
                    <a:lstStyle/>
                    <a:p>
                      <a:endParaRPr lang="en-GB" dirty="0"/>
                    </a:p>
                  </a:txBody>
                  <a:tcPr>
                    <a:solidFill>
                      <a:srgbClr val="8FC13E"/>
                    </a:solidFill>
                  </a:tcPr>
                </a:tc>
                <a:tc>
                  <a:txBody>
                    <a:bodyPr/>
                    <a:lstStyle/>
                    <a:p>
                      <a:endParaRPr lang="en-GB" dirty="0"/>
                    </a:p>
                  </a:txBody>
                  <a:tcPr>
                    <a:solidFill>
                      <a:srgbClr val="8FC13E"/>
                    </a:solidFill>
                  </a:tcPr>
                </a:tc>
                <a:tc>
                  <a:txBody>
                    <a:bodyPr/>
                    <a:lstStyle/>
                    <a:p>
                      <a:endParaRPr lang="en-GB" dirty="0"/>
                    </a:p>
                  </a:txBody>
                  <a:tcPr>
                    <a:solidFill>
                      <a:srgbClr val="8FC13E"/>
                    </a:solidFill>
                  </a:tcPr>
                </a:tc>
                <a:tc>
                  <a:txBody>
                    <a:bodyPr/>
                    <a:lstStyle/>
                    <a:p>
                      <a:endParaRPr lang="en-GB" dirty="0"/>
                    </a:p>
                  </a:txBody>
                  <a:tcPr>
                    <a:solidFill>
                      <a:srgbClr val="8FC13E"/>
                    </a:solidFill>
                  </a:tcPr>
                </a:tc>
                <a:tc>
                  <a:txBody>
                    <a:bodyPr/>
                    <a:lstStyle/>
                    <a:p>
                      <a:endParaRPr lang="en-GB" dirty="0"/>
                    </a:p>
                  </a:txBody>
                  <a:tcPr>
                    <a:solidFill>
                      <a:srgbClr val="8FC13E"/>
                    </a:solidFill>
                  </a:tcPr>
                </a:tc>
                <a:tc>
                  <a:txBody>
                    <a:bodyPr/>
                    <a:lstStyle/>
                    <a:p>
                      <a:endParaRPr lang="en-GB" dirty="0"/>
                    </a:p>
                  </a:txBody>
                  <a:tcPr>
                    <a:solidFill>
                      <a:srgbClr val="8FC13E"/>
                    </a:solidFill>
                  </a:tcPr>
                </a:tc>
                <a:tc>
                  <a:txBody>
                    <a:bodyPr/>
                    <a:lstStyle/>
                    <a:p>
                      <a:endParaRPr lang="en-GB" dirty="0"/>
                    </a:p>
                  </a:txBody>
                  <a:tcPr>
                    <a:solidFill>
                      <a:srgbClr val="8FC13E"/>
                    </a:solidFill>
                  </a:tcPr>
                </a:tc>
                <a:tc>
                  <a:txBody>
                    <a:bodyPr/>
                    <a:lstStyle/>
                    <a:p>
                      <a:endParaRPr lang="en-GB" dirty="0"/>
                    </a:p>
                  </a:txBody>
                  <a:tcPr>
                    <a:solidFill>
                      <a:srgbClr val="8FC13E"/>
                    </a:solidFill>
                  </a:tcPr>
                </a:tc>
                <a:tc>
                  <a:txBody>
                    <a:bodyPr/>
                    <a:lstStyle/>
                    <a:p>
                      <a:endParaRPr lang="en-GB" dirty="0"/>
                    </a:p>
                  </a:txBody>
                  <a:tcPr>
                    <a:solidFill>
                      <a:srgbClr val="8FC13E"/>
                    </a:solidFill>
                  </a:tcPr>
                </a:tc>
                <a:extLst>
                  <a:ext uri="{0D108BD9-81ED-4DB2-BD59-A6C34878D82A}">
                    <a16:rowId xmlns:a16="http://schemas.microsoft.com/office/drawing/2014/main" val="10000"/>
                  </a:ext>
                </a:extLst>
              </a:tr>
            </a:tbl>
          </a:graphicData>
        </a:graphic>
      </p:graphicFrame>
      <p:graphicFrame>
        <p:nvGraphicFramePr>
          <p:cNvPr id="84" name="Table 83">
            <a:extLst>
              <a:ext uri="{FF2B5EF4-FFF2-40B4-BE49-F238E27FC236}">
                <a16:creationId xmlns:a16="http://schemas.microsoft.com/office/drawing/2014/main" id="{49E12A4E-F0B1-4F62-8839-1F2D65A8C625}"/>
              </a:ext>
            </a:extLst>
          </p:cNvPr>
          <p:cNvGraphicFramePr>
            <a:graphicFrameLocks noGrp="1"/>
          </p:cNvGraphicFramePr>
          <p:nvPr>
            <p:extLst>
              <p:ext uri="{D42A27DB-BD31-4B8C-83A1-F6EECF244321}">
                <p14:modId xmlns:p14="http://schemas.microsoft.com/office/powerpoint/2010/main" val="2274426508"/>
              </p:ext>
            </p:extLst>
          </p:nvPr>
        </p:nvGraphicFramePr>
        <p:xfrm>
          <a:off x="898604" y="4647267"/>
          <a:ext cx="4028660" cy="365760"/>
        </p:xfrm>
        <a:graphic>
          <a:graphicData uri="http://schemas.openxmlformats.org/drawingml/2006/table">
            <a:tbl>
              <a:tblPr firstRow="1" bandRow="1">
                <a:tableStyleId>{5940675A-B579-460E-94D1-54222C63F5DA}</a:tableStyleId>
              </a:tblPr>
              <a:tblGrid>
                <a:gridCol w="402866">
                  <a:extLst>
                    <a:ext uri="{9D8B030D-6E8A-4147-A177-3AD203B41FA5}">
                      <a16:colId xmlns:a16="http://schemas.microsoft.com/office/drawing/2014/main" val="20000"/>
                    </a:ext>
                  </a:extLst>
                </a:gridCol>
                <a:gridCol w="402866">
                  <a:extLst>
                    <a:ext uri="{9D8B030D-6E8A-4147-A177-3AD203B41FA5}">
                      <a16:colId xmlns:a16="http://schemas.microsoft.com/office/drawing/2014/main" val="20001"/>
                    </a:ext>
                  </a:extLst>
                </a:gridCol>
                <a:gridCol w="402866">
                  <a:extLst>
                    <a:ext uri="{9D8B030D-6E8A-4147-A177-3AD203B41FA5}">
                      <a16:colId xmlns:a16="http://schemas.microsoft.com/office/drawing/2014/main" val="20002"/>
                    </a:ext>
                  </a:extLst>
                </a:gridCol>
                <a:gridCol w="402866">
                  <a:extLst>
                    <a:ext uri="{9D8B030D-6E8A-4147-A177-3AD203B41FA5}">
                      <a16:colId xmlns:a16="http://schemas.microsoft.com/office/drawing/2014/main" val="20003"/>
                    </a:ext>
                  </a:extLst>
                </a:gridCol>
                <a:gridCol w="402866">
                  <a:extLst>
                    <a:ext uri="{9D8B030D-6E8A-4147-A177-3AD203B41FA5}">
                      <a16:colId xmlns:a16="http://schemas.microsoft.com/office/drawing/2014/main" val="20004"/>
                    </a:ext>
                  </a:extLst>
                </a:gridCol>
                <a:gridCol w="402866">
                  <a:extLst>
                    <a:ext uri="{9D8B030D-6E8A-4147-A177-3AD203B41FA5}">
                      <a16:colId xmlns:a16="http://schemas.microsoft.com/office/drawing/2014/main" val="20005"/>
                    </a:ext>
                  </a:extLst>
                </a:gridCol>
                <a:gridCol w="402866">
                  <a:extLst>
                    <a:ext uri="{9D8B030D-6E8A-4147-A177-3AD203B41FA5}">
                      <a16:colId xmlns:a16="http://schemas.microsoft.com/office/drawing/2014/main" val="20006"/>
                    </a:ext>
                  </a:extLst>
                </a:gridCol>
                <a:gridCol w="402866">
                  <a:extLst>
                    <a:ext uri="{9D8B030D-6E8A-4147-A177-3AD203B41FA5}">
                      <a16:colId xmlns:a16="http://schemas.microsoft.com/office/drawing/2014/main" val="20007"/>
                    </a:ext>
                  </a:extLst>
                </a:gridCol>
                <a:gridCol w="402866">
                  <a:extLst>
                    <a:ext uri="{9D8B030D-6E8A-4147-A177-3AD203B41FA5}">
                      <a16:colId xmlns:a16="http://schemas.microsoft.com/office/drawing/2014/main" val="20008"/>
                    </a:ext>
                  </a:extLst>
                </a:gridCol>
                <a:gridCol w="402866">
                  <a:extLst>
                    <a:ext uri="{9D8B030D-6E8A-4147-A177-3AD203B41FA5}">
                      <a16:colId xmlns:a16="http://schemas.microsoft.com/office/drawing/2014/main" val="20009"/>
                    </a:ext>
                  </a:extLst>
                </a:gridCol>
              </a:tblGrid>
              <a:tr h="365760">
                <a:tc>
                  <a:txBody>
                    <a:bodyPr/>
                    <a:lstStyle/>
                    <a:p>
                      <a:endParaRPr lang="en-GB" dirty="0"/>
                    </a:p>
                  </a:txBody>
                  <a:tcPr>
                    <a:solidFill>
                      <a:srgbClr val="8FC13E"/>
                    </a:solidFill>
                  </a:tcPr>
                </a:tc>
                <a:tc>
                  <a:txBody>
                    <a:bodyPr/>
                    <a:lstStyle/>
                    <a:p>
                      <a:endParaRPr lang="en-GB" dirty="0"/>
                    </a:p>
                  </a:txBody>
                  <a:tcPr>
                    <a:solidFill>
                      <a:srgbClr val="8FC13E"/>
                    </a:solidFill>
                  </a:tcPr>
                </a:tc>
                <a:tc>
                  <a:txBody>
                    <a:bodyPr/>
                    <a:lstStyle/>
                    <a:p>
                      <a:endParaRPr lang="en-GB" dirty="0"/>
                    </a:p>
                  </a:txBody>
                  <a:tcPr>
                    <a:solidFill>
                      <a:srgbClr val="8FC13E"/>
                    </a:solidFill>
                  </a:tcPr>
                </a:tc>
                <a:tc>
                  <a:txBody>
                    <a:bodyPr/>
                    <a:lstStyle/>
                    <a:p>
                      <a:endParaRPr lang="en-GB" dirty="0"/>
                    </a:p>
                  </a:txBody>
                  <a:tcPr>
                    <a:solidFill>
                      <a:srgbClr val="8FC13E"/>
                    </a:solidFill>
                  </a:tcPr>
                </a:tc>
                <a:tc>
                  <a:txBody>
                    <a:bodyPr/>
                    <a:lstStyle/>
                    <a:p>
                      <a:endParaRPr lang="en-GB" dirty="0"/>
                    </a:p>
                  </a:txBody>
                  <a:tcPr>
                    <a:solidFill>
                      <a:srgbClr val="8FC13E"/>
                    </a:solidFill>
                  </a:tcPr>
                </a:tc>
                <a:tc>
                  <a:txBody>
                    <a:bodyPr/>
                    <a:lstStyle/>
                    <a:p>
                      <a:endParaRPr lang="en-GB" dirty="0"/>
                    </a:p>
                  </a:txBody>
                  <a:tcPr>
                    <a:solidFill>
                      <a:srgbClr val="8FC13E"/>
                    </a:solidFill>
                  </a:tcPr>
                </a:tc>
                <a:tc>
                  <a:txBody>
                    <a:bodyPr/>
                    <a:lstStyle/>
                    <a:p>
                      <a:endParaRPr lang="en-GB" dirty="0"/>
                    </a:p>
                  </a:txBody>
                  <a:tcPr>
                    <a:solidFill>
                      <a:srgbClr val="8FC13E"/>
                    </a:solidFill>
                  </a:tcPr>
                </a:tc>
                <a:tc>
                  <a:txBody>
                    <a:bodyPr/>
                    <a:lstStyle/>
                    <a:p>
                      <a:endParaRPr lang="en-GB" dirty="0"/>
                    </a:p>
                  </a:txBody>
                  <a:tcPr>
                    <a:solidFill>
                      <a:srgbClr val="8FC13E"/>
                    </a:solidFill>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0"/>
                  </a:ext>
                </a:extLst>
              </a:tr>
            </a:tbl>
          </a:graphicData>
        </a:graphic>
      </p:graphicFrame>
      <p:sp>
        <p:nvSpPr>
          <p:cNvPr id="85" name="Rectangle 84">
            <a:extLst>
              <a:ext uri="{FF2B5EF4-FFF2-40B4-BE49-F238E27FC236}">
                <a16:creationId xmlns:a16="http://schemas.microsoft.com/office/drawing/2014/main" id="{4772D8BA-85D6-4CB6-8420-D1EC21800D39}"/>
              </a:ext>
            </a:extLst>
          </p:cNvPr>
          <p:cNvSpPr/>
          <p:nvPr/>
        </p:nvSpPr>
        <p:spPr>
          <a:xfrm>
            <a:off x="5855144" y="4423012"/>
            <a:ext cx="481222" cy="369332"/>
          </a:xfrm>
          <a:prstGeom prst="rect">
            <a:avLst/>
          </a:prstGeom>
        </p:spPr>
        <p:txBody>
          <a:bodyPr wrap="none">
            <a:spAutoFit/>
          </a:bodyPr>
          <a:lstStyle/>
          <a:p>
            <a:pPr algn="ctr"/>
            <a:r>
              <a:rPr lang="en-US" b="1" dirty="0">
                <a:solidFill>
                  <a:srgbClr val="8FC13E"/>
                </a:solidFill>
                <a:latin typeface="Twinkl" pitchFamily="50" charset="0"/>
              </a:rPr>
              <a:t>1.8</a:t>
            </a:r>
            <a:endParaRPr lang="en-GB" b="1" dirty="0">
              <a:solidFill>
                <a:srgbClr val="8FC13E"/>
              </a:solidFill>
              <a:latin typeface="Twinkl" pitchFamily="50" charset="0"/>
            </a:endParaRPr>
          </a:p>
        </p:txBody>
      </p:sp>
      <p:graphicFrame>
        <p:nvGraphicFramePr>
          <p:cNvPr id="86" name="Table 85">
            <a:extLst>
              <a:ext uri="{FF2B5EF4-FFF2-40B4-BE49-F238E27FC236}">
                <a16:creationId xmlns:a16="http://schemas.microsoft.com/office/drawing/2014/main" id="{D499A9A1-2B25-4B7C-A49E-46A13B78533A}"/>
              </a:ext>
            </a:extLst>
          </p:cNvPr>
          <p:cNvGraphicFramePr>
            <a:graphicFrameLocks noGrp="1"/>
          </p:cNvGraphicFramePr>
          <p:nvPr>
            <p:extLst>
              <p:ext uri="{D42A27DB-BD31-4B8C-83A1-F6EECF244321}">
                <p14:modId xmlns:p14="http://schemas.microsoft.com/office/powerpoint/2010/main" val="4107364356"/>
              </p:ext>
            </p:extLst>
          </p:nvPr>
        </p:nvGraphicFramePr>
        <p:xfrm>
          <a:off x="898604" y="5198972"/>
          <a:ext cx="4028660" cy="365760"/>
        </p:xfrm>
        <a:graphic>
          <a:graphicData uri="http://schemas.openxmlformats.org/drawingml/2006/table">
            <a:tbl>
              <a:tblPr firstRow="1" bandRow="1">
                <a:tableStyleId>{5940675A-B579-460E-94D1-54222C63F5DA}</a:tableStyleId>
              </a:tblPr>
              <a:tblGrid>
                <a:gridCol w="402866">
                  <a:extLst>
                    <a:ext uri="{9D8B030D-6E8A-4147-A177-3AD203B41FA5}">
                      <a16:colId xmlns:a16="http://schemas.microsoft.com/office/drawing/2014/main" val="20000"/>
                    </a:ext>
                  </a:extLst>
                </a:gridCol>
                <a:gridCol w="402866">
                  <a:extLst>
                    <a:ext uri="{9D8B030D-6E8A-4147-A177-3AD203B41FA5}">
                      <a16:colId xmlns:a16="http://schemas.microsoft.com/office/drawing/2014/main" val="20001"/>
                    </a:ext>
                  </a:extLst>
                </a:gridCol>
                <a:gridCol w="402866">
                  <a:extLst>
                    <a:ext uri="{9D8B030D-6E8A-4147-A177-3AD203B41FA5}">
                      <a16:colId xmlns:a16="http://schemas.microsoft.com/office/drawing/2014/main" val="20002"/>
                    </a:ext>
                  </a:extLst>
                </a:gridCol>
                <a:gridCol w="402866">
                  <a:extLst>
                    <a:ext uri="{9D8B030D-6E8A-4147-A177-3AD203B41FA5}">
                      <a16:colId xmlns:a16="http://schemas.microsoft.com/office/drawing/2014/main" val="20003"/>
                    </a:ext>
                  </a:extLst>
                </a:gridCol>
                <a:gridCol w="402866">
                  <a:extLst>
                    <a:ext uri="{9D8B030D-6E8A-4147-A177-3AD203B41FA5}">
                      <a16:colId xmlns:a16="http://schemas.microsoft.com/office/drawing/2014/main" val="20004"/>
                    </a:ext>
                  </a:extLst>
                </a:gridCol>
                <a:gridCol w="402866">
                  <a:extLst>
                    <a:ext uri="{9D8B030D-6E8A-4147-A177-3AD203B41FA5}">
                      <a16:colId xmlns:a16="http://schemas.microsoft.com/office/drawing/2014/main" val="20005"/>
                    </a:ext>
                  </a:extLst>
                </a:gridCol>
                <a:gridCol w="402866">
                  <a:extLst>
                    <a:ext uri="{9D8B030D-6E8A-4147-A177-3AD203B41FA5}">
                      <a16:colId xmlns:a16="http://schemas.microsoft.com/office/drawing/2014/main" val="20006"/>
                    </a:ext>
                  </a:extLst>
                </a:gridCol>
                <a:gridCol w="402866">
                  <a:extLst>
                    <a:ext uri="{9D8B030D-6E8A-4147-A177-3AD203B41FA5}">
                      <a16:colId xmlns:a16="http://schemas.microsoft.com/office/drawing/2014/main" val="20007"/>
                    </a:ext>
                  </a:extLst>
                </a:gridCol>
                <a:gridCol w="402866">
                  <a:extLst>
                    <a:ext uri="{9D8B030D-6E8A-4147-A177-3AD203B41FA5}">
                      <a16:colId xmlns:a16="http://schemas.microsoft.com/office/drawing/2014/main" val="20008"/>
                    </a:ext>
                  </a:extLst>
                </a:gridCol>
                <a:gridCol w="402866">
                  <a:extLst>
                    <a:ext uri="{9D8B030D-6E8A-4147-A177-3AD203B41FA5}">
                      <a16:colId xmlns:a16="http://schemas.microsoft.com/office/drawing/2014/main" val="20009"/>
                    </a:ext>
                  </a:extLst>
                </a:gridCol>
              </a:tblGrid>
              <a:tr h="341592">
                <a:tc>
                  <a:txBody>
                    <a:bodyPr/>
                    <a:lstStyle/>
                    <a:p>
                      <a:endParaRPr lang="en-GB" dirty="0"/>
                    </a:p>
                  </a:txBody>
                  <a:tcPr>
                    <a:solidFill>
                      <a:srgbClr val="8FC13E"/>
                    </a:solidFill>
                  </a:tcPr>
                </a:tc>
                <a:tc>
                  <a:txBody>
                    <a:bodyPr/>
                    <a:lstStyle/>
                    <a:p>
                      <a:endParaRPr lang="en-GB" dirty="0"/>
                    </a:p>
                  </a:txBody>
                  <a:tcPr>
                    <a:solidFill>
                      <a:srgbClr val="8FC13E"/>
                    </a:solidFill>
                  </a:tcPr>
                </a:tc>
                <a:tc>
                  <a:txBody>
                    <a:bodyPr/>
                    <a:lstStyle/>
                    <a:p>
                      <a:endParaRPr lang="en-GB" dirty="0"/>
                    </a:p>
                  </a:txBody>
                  <a:tcPr>
                    <a:solidFill>
                      <a:srgbClr val="8FC13E"/>
                    </a:solidFill>
                  </a:tcPr>
                </a:tc>
                <a:tc>
                  <a:txBody>
                    <a:bodyPr/>
                    <a:lstStyle/>
                    <a:p>
                      <a:endParaRPr lang="en-GB" dirty="0"/>
                    </a:p>
                  </a:txBody>
                  <a:tcPr>
                    <a:solidFill>
                      <a:srgbClr val="8FC13E"/>
                    </a:solidFill>
                  </a:tcPr>
                </a:tc>
                <a:tc>
                  <a:txBody>
                    <a:bodyPr/>
                    <a:lstStyle/>
                    <a:p>
                      <a:endParaRPr lang="en-GB" dirty="0"/>
                    </a:p>
                  </a:txBody>
                  <a:tcPr>
                    <a:solidFill>
                      <a:srgbClr val="8FC13E"/>
                    </a:solidFill>
                  </a:tcPr>
                </a:tc>
                <a:tc>
                  <a:txBody>
                    <a:bodyPr/>
                    <a:lstStyle/>
                    <a:p>
                      <a:endParaRPr lang="en-GB" dirty="0"/>
                    </a:p>
                  </a:txBody>
                  <a:tcPr>
                    <a:solidFill>
                      <a:srgbClr val="8FC13E"/>
                    </a:solidFill>
                  </a:tcPr>
                </a:tc>
                <a:tc>
                  <a:txBody>
                    <a:bodyPr/>
                    <a:lstStyle/>
                    <a:p>
                      <a:endParaRPr lang="en-GB" dirty="0"/>
                    </a:p>
                  </a:txBody>
                  <a:tcPr>
                    <a:solidFill>
                      <a:srgbClr val="8FC13E"/>
                    </a:solidFill>
                  </a:tcPr>
                </a:tc>
                <a:tc>
                  <a:txBody>
                    <a:bodyPr/>
                    <a:lstStyle/>
                    <a:p>
                      <a:endParaRPr lang="en-GB" dirty="0"/>
                    </a:p>
                  </a:txBody>
                  <a:tcPr>
                    <a:solidFill>
                      <a:srgbClr val="8FC13E"/>
                    </a:solidFill>
                  </a:tcPr>
                </a:tc>
                <a:tc>
                  <a:txBody>
                    <a:bodyPr/>
                    <a:lstStyle/>
                    <a:p>
                      <a:endParaRPr lang="en-GB" dirty="0"/>
                    </a:p>
                  </a:txBody>
                  <a:tcPr>
                    <a:solidFill>
                      <a:srgbClr val="8FC13E"/>
                    </a:solidFill>
                  </a:tcPr>
                </a:tc>
                <a:tc>
                  <a:txBody>
                    <a:bodyPr/>
                    <a:lstStyle/>
                    <a:p>
                      <a:endParaRPr lang="en-GB" dirty="0"/>
                    </a:p>
                  </a:txBody>
                  <a:tcPr>
                    <a:solidFill>
                      <a:srgbClr val="8FC13E"/>
                    </a:solidFill>
                  </a:tcPr>
                </a:tc>
                <a:extLst>
                  <a:ext uri="{0D108BD9-81ED-4DB2-BD59-A6C34878D82A}">
                    <a16:rowId xmlns:a16="http://schemas.microsoft.com/office/drawing/2014/main" val="10000"/>
                  </a:ext>
                </a:extLst>
              </a:tr>
            </a:tbl>
          </a:graphicData>
        </a:graphic>
      </p:graphicFrame>
      <p:graphicFrame>
        <p:nvGraphicFramePr>
          <p:cNvPr id="87" name="Table 86">
            <a:extLst>
              <a:ext uri="{FF2B5EF4-FFF2-40B4-BE49-F238E27FC236}">
                <a16:creationId xmlns:a16="http://schemas.microsoft.com/office/drawing/2014/main" id="{F6279540-91AA-4A9C-9270-4CBD247FB635}"/>
              </a:ext>
            </a:extLst>
          </p:cNvPr>
          <p:cNvGraphicFramePr>
            <a:graphicFrameLocks noGrp="1"/>
          </p:cNvGraphicFramePr>
          <p:nvPr>
            <p:extLst>
              <p:ext uri="{D42A27DB-BD31-4B8C-83A1-F6EECF244321}">
                <p14:modId xmlns:p14="http://schemas.microsoft.com/office/powerpoint/2010/main" val="201279"/>
              </p:ext>
            </p:extLst>
          </p:nvPr>
        </p:nvGraphicFramePr>
        <p:xfrm>
          <a:off x="898604" y="5602276"/>
          <a:ext cx="4028660" cy="365760"/>
        </p:xfrm>
        <a:graphic>
          <a:graphicData uri="http://schemas.openxmlformats.org/drawingml/2006/table">
            <a:tbl>
              <a:tblPr firstRow="1" bandRow="1">
                <a:tableStyleId>{5940675A-B579-460E-94D1-54222C63F5DA}</a:tableStyleId>
              </a:tblPr>
              <a:tblGrid>
                <a:gridCol w="402866">
                  <a:extLst>
                    <a:ext uri="{9D8B030D-6E8A-4147-A177-3AD203B41FA5}">
                      <a16:colId xmlns:a16="http://schemas.microsoft.com/office/drawing/2014/main" val="20000"/>
                    </a:ext>
                  </a:extLst>
                </a:gridCol>
                <a:gridCol w="402866">
                  <a:extLst>
                    <a:ext uri="{9D8B030D-6E8A-4147-A177-3AD203B41FA5}">
                      <a16:colId xmlns:a16="http://schemas.microsoft.com/office/drawing/2014/main" val="20001"/>
                    </a:ext>
                  </a:extLst>
                </a:gridCol>
                <a:gridCol w="402866">
                  <a:extLst>
                    <a:ext uri="{9D8B030D-6E8A-4147-A177-3AD203B41FA5}">
                      <a16:colId xmlns:a16="http://schemas.microsoft.com/office/drawing/2014/main" val="20002"/>
                    </a:ext>
                  </a:extLst>
                </a:gridCol>
                <a:gridCol w="402866">
                  <a:extLst>
                    <a:ext uri="{9D8B030D-6E8A-4147-A177-3AD203B41FA5}">
                      <a16:colId xmlns:a16="http://schemas.microsoft.com/office/drawing/2014/main" val="20003"/>
                    </a:ext>
                  </a:extLst>
                </a:gridCol>
                <a:gridCol w="402866">
                  <a:extLst>
                    <a:ext uri="{9D8B030D-6E8A-4147-A177-3AD203B41FA5}">
                      <a16:colId xmlns:a16="http://schemas.microsoft.com/office/drawing/2014/main" val="20004"/>
                    </a:ext>
                  </a:extLst>
                </a:gridCol>
                <a:gridCol w="402866">
                  <a:extLst>
                    <a:ext uri="{9D8B030D-6E8A-4147-A177-3AD203B41FA5}">
                      <a16:colId xmlns:a16="http://schemas.microsoft.com/office/drawing/2014/main" val="20005"/>
                    </a:ext>
                  </a:extLst>
                </a:gridCol>
                <a:gridCol w="402866">
                  <a:extLst>
                    <a:ext uri="{9D8B030D-6E8A-4147-A177-3AD203B41FA5}">
                      <a16:colId xmlns:a16="http://schemas.microsoft.com/office/drawing/2014/main" val="20006"/>
                    </a:ext>
                  </a:extLst>
                </a:gridCol>
                <a:gridCol w="402866">
                  <a:extLst>
                    <a:ext uri="{9D8B030D-6E8A-4147-A177-3AD203B41FA5}">
                      <a16:colId xmlns:a16="http://schemas.microsoft.com/office/drawing/2014/main" val="20007"/>
                    </a:ext>
                  </a:extLst>
                </a:gridCol>
                <a:gridCol w="402866">
                  <a:extLst>
                    <a:ext uri="{9D8B030D-6E8A-4147-A177-3AD203B41FA5}">
                      <a16:colId xmlns:a16="http://schemas.microsoft.com/office/drawing/2014/main" val="20008"/>
                    </a:ext>
                  </a:extLst>
                </a:gridCol>
                <a:gridCol w="402866">
                  <a:extLst>
                    <a:ext uri="{9D8B030D-6E8A-4147-A177-3AD203B41FA5}">
                      <a16:colId xmlns:a16="http://schemas.microsoft.com/office/drawing/2014/main" val="20009"/>
                    </a:ext>
                  </a:extLst>
                </a:gridCol>
              </a:tblGrid>
              <a:tr h="365760">
                <a:tc>
                  <a:txBody>
                    <a:bodyPr/>
                    <a:lstStyle/>
                    <a:p>
                      <a:endParaRPr lang="en-GB" dirty="0"/>
                    </a:p>
                  </a:txBody>
                  <a:tcPr>
                    <a:solidFill>
                      <a:srgbClr val="8FC13E"/>
                    </a:solidFill>
                  </a:tcPr>
                </a:tc>
                <a:tc>
                  <a:txBody>
                    <a:bodyPr/>
                    <a:lstStyle/>
                    <a:p>
                      <a:endParaRPr lang="en-GB" dirty="0"/>
                    </a:p>
                  </a:txBody>
                  <a:tcPr>
                    <a:solidFill>
                      <a:srgbClr val="8FC13E"/>
                    </a:solidFill>
                  </a:tcPr>
                </a:tc>
                <a:tc>
                  <a:txBody>
                    <a:bodyPr/>
                    <a:lstStyle/>
                    <a:p>
                      <a:endParaRPr lang="en-GB" dirty="0"/>
                    </a:p>
                  </a:txBody>
                  <a:tcPr>
                    <a:solidFill>
                      <a:srgbClr val="8FC13E"/>
                    </a:solidFill>
                  </a:tcPr>
                </a:tc>
                <a:tc>
                  <a:txBody>
                    <a:bodyPr/>
                    <a:lstStyle/>
                    <a:p>
                      <a:endParaRPr lang="en-GB" dirty="0"/>
                    </a:p>
                  </a:txBody>
                  <a:tcPr>
                    <a:solidFill>
                      <a:srgbClr val="8FC13E"/>
                    </a:solidFill>
                  </a:tcPr>
                </a:tc>
                <a:tc>
                  <a:txBody>
                    <a:bodyPr/>
                    <a:lstStyle/>
                    <a:p>
                      <a:endParaRPr lang="en-GB" dirty="0"/>
                    </a:p>
                  </a:txBody>
                  <a:tcPr>
                    <a:solidFill>
                      <a:srgbClr val="8FC13E"/>
                    </a:solidFill>
                  </a:tcPr>
                </a:tc>
                <a:tc>
                  <a:txBody>
                    <a:bodyPr/>
                    <a:lstStyle/>
                    <a:p>
                      <a:endParaRPr lang="en-GB" dirty="0"/>
                    </a:p>
                  </a:txBody>
                  <a:tcPr>
                    <a:solidFill>
                      <a:srgbClr val="8FC13E"/>
                    </a:solidFill>
                  </a:tcPr>
                </a:tc>
                <a:tc>
                  <a:txBody>
                    <a:bodyPr/>
                    <a:lstStyle/>
                    <a:p>
                      <a:endParaRPr lang="en-GB" dirty="0"/>
                    </a:p>
                  </a:txBody>
                  <a:tcPr>
                    <a:noFill/>
                  </a:tcPr>
                </a:tc>
                <a:tc>
                  <a:txBody>
                    <a:bodyPr/>
                    <a:lstStyle/>
                    <a:p>
                      <a:endParaRPr lang="en-GB" dirty="0"/>
                    </a:p>
                  </a:txBody>
                  <a:tcPr>
                    <a:noFill/>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0"/>
                  </a:ext>
                </a:extLst>
              </a:tr>
            </a:tbl>
          </a:graphicData>
        </a:graphic>
      </p:graphicFrame>
      <p:grpSp>
        <p:nvGrpSpPr>
          <p:cNvPr id="88" name="Group 87">
            <a:extLst>
              <a:ext uri="{FF2B5EF4-FFF2-40B4-BE49-F238E27FC236}">
                <a16:creationId xmlns:a16="http://schemas.microsoft.com/office/drawing/2014/main" id="{DB81BF22-816A-4864-8F30-2C413D8637A8}"/>
              </a:ext>
            </a:extLst>
          </p:cNvPr>
          <p:cNvGrpSpPr/>
          <p:nvPr/>
        </p:nvGrpSpPr>
        <p:grpSpPr>
          <a:xfrm>
            <a:off x="7546358" y="5249726"/>
            <a:ext cx="426720" cy="646331"/>
            <a:chOff x="7546358" y="2414266"/>
            <a:chExt cx="426720" cy="646331"/>
          </a:xfrm>
        </p:grpSpPr>
        <p:sp>
          <p:nvSpPr>
            <p:cNvPr id="89" name="Rectangle 88">
              <a:extLst>
                <a:ext uri="{FF2B5EF4-FFF2-40B4-BE49-F238E27FC236}">
                  <a16:creationId xmlns:a16="http://schemas.microsoft.com/office/drawing/2014/main" id="{147F0CF4-9E0B-4993-86C8-F56E6BBC068D}"/>
                </a:ext>
              </a:extLst>
            </p:cNvPr>
            <p:cNvSpPr/>
            <p:nvPr/>
          </p:nvSpPr>
          <p:spPr>
            <a:xfrm>
              <a:off x="7546358" y="2414266"/>
              <a:ext cx="426720" cy="646331"/>
            </a:xfrm>
            <a:prstGeom prst="rect">
              <a:avLst/>
            </a:prstGeom>
          </p:spPr>
          <p:txBody>
            <a:bodyPr wrap="none">
              <a:spAutoFit/>
            </a:bodyPr>
            <a:lstStyle/>
            <a:p>
              <a:pPr algn="ctr"/>
              <a:r>
                <a:rPr lang="en-US" b="1" dirty="0">
                  <a:solidFill>
                    <a:srgbClr val="8FC13E"/>
                  </a:solidFill>
                  <a:latin typeface="Twinkl" pitchFamily="50" charset="0"/>
                </a:rPr>
                <a:t>16</a:t>
              </a:r>
              <a:br>
                <a:rPr lang="en-US" b="1" dirty="0">
                  <a:solidFill>
                    <a:srgbClr val="8FC13E"/>
                  </a:solidFill>
                  <a:latin typeface="Twinkl" pitchFamily="50" charset="0"/>
                </a:rPr>
              </a:br>
              <a:r>
                <a:rPr lang="en-US" b="1" dirty="0">
                  <a:solidFill>
                    <a:srgbClr val="8FC13E"/>
                  </a:solidFill>
                  <a:latin typeface="Twinkl" pitchFamily="50" charset="0"/>
                </a:rPr>
                <a:t>10</a:t>
              </a:r>
              <a:endParaRPr lang="en-GB" b="1" dirty="0">
                <a:solidFill>
                  <a:srgbClr val="8FC13E"/>
                </a:solidFill>
                <a:latin typeface="Twinkl" pitchFamily="50" charset="0"/>
              </a:endParaRPr>
            </a:p>
          </p:txBody>
        </p:sp>
        <p:cxnSp>
          <p:nvCxnSpPr>
            <p:cNvPr id="90" name="Straight Connector 89">
              <a:extLst>
                <a:ext uri="{FF2B5EF4-FFF2-40B4-BE49-F238E27FC236}">
                  <a16:creationId xmlns:a16="http://schemas.microsoft.com/office/drawing/2014/main" id="{0BAE2A44-DFA3-4988-BEC6-296E51CAA35A}"/>
                </a:ext>
              </a:extLst>
            </p:cNvPr>
            <p:cNvCxnSpPr/>
            <p:nvPr/>
          </p:nvCxnSpPr>
          <p:spPr>
            <a:xfrm>
              <a:off x="7551167" y="2733155"/>
              <a:ext cx="417102" cy="0"/>
            </a:xfrm>
            <a:prstGeom prst="line">
              <a:avLst/>
            </a:prstGeom>
            <a:ln w="19050">
              <a:solidFill>
                <a:srgbClr val="8FC13E"/>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wipe(left)">
                                      <p:cBhvr>
                                        <p:cTn id="11" dur="500"/>
                                        <p:tgtEl>
                                          <p:spTgt spid="7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fade">
                                      <p:cBhvr>
                                        <p:cTn id="15" dur="500"/>
                                        <p:tgtEl>
                                          <p:spTgt spid="8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83"/>
                                        </p:tgtEl>
                                        <p:attrNameLst>
                                          <p:attrName>style.visibility</p:attrName>
                                        </p:attrNameLst>
                                      </p:cBhvr>
                                      <p:to>
                                        <p:strVal val="visible"/>
                                      </p:to>
                                    </p:set>
                                    <p:animEffect transition="in" filter="wipe(left)">
                                      <p:cBhvr>
                                        <p:cTn id="20" dur="500"/>
                                        <p:tgtEl>
                                          <p:spTgt spid="83"/>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84"/>
                                        </p:tgtEl>
                                        <p:attrNameLst>
                                          <p:attrName>style.visibility</p:attrName>
                                        </p:attrNameLst>
                                      </p:cBhvr>
                                      <p:to>
                                        <p:strVal val="visible"/>
                                      </p:to>
                                    </p:set>
                                    <p:animEffect transition="in" filter="wipe(left)">
                                      <p:cBhvr>
                                        <p:cTn id="24" dur="500"/>
                                        <p:tgtEl>
                                          <p:spTgt spid="84"/>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85"/>
                                        </p:tgtEl>
                                        <p:attrNameLst>
                                          <p:attrName>style.visibility</p:attrName>
                                        </p:attrNameLst>
                                      </p:cBhvr>
                                      <p:to>
                                        <p:strVal val="visible"/>
                                      </p:to>
                                    </p:set>
                                    <p:animEffect transition="in" filter="fade">
                                      <p:cBhvr>
                                        <p:cTn id="28" dur="500"/>
                                        <p:tgtEl>
                                          <p:spTgt spid="8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86"/>
                                        </p:tgtEl>
                                        <p:attrNameLst>
                                          <p:attrName>style.visibility</p:attrName>
                                        </p:attrNameLst>
                                      </p:cBhvr>
                                      <p:to>
                                        <p:strVal val="visible"/>
                                      </p:to>
                                    </p:set>
                                    <p:animEffect transition="in" filter="wipe(left)">
                                      <p:cBhvr>
                                        <p:cTn id="33" dur="500"/>
                                        <p:tgtEl>
                                          <p:spTgt spid="86"/>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wipe(left)">
                                      <p:cBhvr>
                                        <p:cTn id="37" dur="500"/>
                                        <p:tgtEl>
                                          <p:spTgt spid="87"/>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88"/>
                                        </p:tgtEl>
                                        <p:attrNameLst>
                                          <p:attrName>style.visibility</p:attrName>
                                        </p:attrNameLst>
                                      </p:cBhvr>
                                      <p:to>
                                        <p:strVal val="visible"/>
                                      </p:to>
                                    </p:set>
                                    <p:animEffect transition="in" filter="fade">
                                      <p:cBhvr>
                                        <p:cTn id="41"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E24BF7F4-3F91-44B7-A85A-DFCBEC1C17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873" y="1663038"/>
            <a:ext cx="8313490" cy="4482383"/>
          </a:xfrm>
          <a:prstGeom prst="rect">
            <a:avLst/>
          </a:prstGeom>
        </p:spPr>
      </p:pic>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14" name="Rectangle 13">
            <a:extLst>
              <a:ext uri="{FF2B5EF4-FFF2-40B4-BE49-F238E27FC236}">
                <a16:creationId xmlns:a16="http://schemas.microsoft.com/office/drawing/2014/main" id="{3C215F73-318E-49F8-BD38-5B90E5BE2927}"/>
              </a:ext>
            </a:extLst>
          </p:cNvPr>
          <p:cNvSpPr/>
          <p:nvPr/>
        </p:nvSpPr>
        <p:spPr>
          <a:xfrm>
            <a:off x="447429" y="1135216"/>
            <a:ext cx="5978538" cy="47801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587871" y="1232343"/>
            <a:ext cx="7632700" cy="276999"/>
          </a:xfrm>
          <a:prstGeom prst="rect">
            <a:avLst/>
          </a:prstGeom>
          <a:noFill/>
        </p:spPr>
        <p:txBody>
          <a:bodyPr wrap="square" lIns="0" tIns="0" rIns="0" bIns="0" rtlCol="0">
            <a:spAutoFit/>
          </a:bodyPr>
          <a:lstStyle/>
          <a:p>
            <a:r>
              <a:rPr lang="en-GB" dirty="0"/>
              <a:t>Write each of the following as a decimal and a fraction:</a:t>
            </a:r>
          </a:p>
        </p:txBody>
      </p:sp>
      <p:sp>
        <p:nvSpPr>
          <p:cNvPr id="26" name="Rectangle 25">
            <a:extLst>
              <a:ext uri="{FF2B5EF4-FFF2-40B4-BE49-F238E27FC236}">
                <a16:creationId xmlns:a16="http://schemas.microsoft.com/office/drawing/2014/main" id="{FB79856F-0B89-4CD2-A38D-64CF71603D41}"/>
              </a:ext>
            </a:extLst>
          </p:cNvPr>
          <p:cNvSpPr/>
          <p:nvPr/>
        </p:nvSpPr>
        <p:spPr>
          <a:xfrm>
            <a:off x="447429" y="670981"/>
            <a:ext cx="2162085"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Tenths as Decimals</a:t>
            </a:r>
          </a:p>
        </p:txBody>
      </p:sp>
      <p:sp>
        <p:nvSpPr>
          <p:cNvPr id="27" name="Rectangle 26">
            <a:extLst>
              <a:ext uri="{FF2B5EF4-FFF2-40B4-BE49-F238E27FC236}">
                <a16:creationId xmlns:a16="http://schemas.microsoft.com/office/drawing/2014/main" id="{BB82A780-F29E-4B27-A5E6-900391EE5191}"/>
              </a:ext>
            </a:extLst>
          </p:cNvPr>
          <p:cNvSpPr/>
          <p:nvPr/>
        </p:nvSpPr>
        <p:spPr>
          <a:xfrm>
            <a:off x="2609514" y="670981"/>
            <a:ext cx="976684" cy="337100"/>
          </a:xfrm>
          <a:prstGeom prst="rect">
            <a:avLst/>
          </a:prstGeom>
          <a:solidFill>
            <a:srgbClr val="4EB2E5"/>
          </a:solidFill>
        </p:spPr>
        <p:txBody>
          <a:bodyPr wrap="square" lIns="180000" tIns="36000" rIns="180000" bIns="54000" anchor="ctr">
            <a:spAutoFit/>
          </a:bodyPr>
          <a:lstStyle/>
          <a:p>
            <a:pPr algn="ctr"/>
            <a:r>
              <a:rPr lang="en-GB" altLang="en-US" sz="1600" b="1" dirty="0">
                <a:solidFill>
                  <a:schemeClr val="bg1"/>
                </a:solidFill>
              </a:rPr>
              <a:t>Diving</a:t>
            </a:r>
            <a:endParaRPr lang="en-GB" sz="1600" b="1" dirty="0">
              <a:solidFill>
                <a:schemeClr val="bg1"/>
              </a:solidFill>
            </a:endParaRPr>
          </a:p>
        </p:txBody>
      </p:sp>
      <p:cxnSp>
        <p:nvCxnSpPr>
          <p:cNvPr id="29" name="Straight Connector 28">
            <a:extLst>
              <a:ext uri="{FF2B5EF4-FFF2-40B4-BE49-F238E27FC236}">
                <a16:creationId xmlns:a16="http://schemas.microsoft.com/office/drawing/2014/main" id="{7188062D-7A04-4EEA-8DB1-37E1B1AA572C}"/>
              </a:ext>
            </a:extLst>
          </p:cNvPr>
          <p:cNvCxnSpPr/>
          <p:nvPr/>
        </p:nvCxnSpPr>
        <p:spPr>
          <a:xfrm>
            <a:off x="2609514"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30" name="Table 29">
            <a:extLst>
              <a:ext uri="{FF2B5EF4-FFF2-40B4-BE49-F238E27FC236}">
                <a16:creationId xmlns:a16="http://schemas.microsoft.com/office/drawing/2014/main" id="{B801DF17-1152-4838-B8A6-84FD52C6430F}"/>
              </a:ext>
            </a:extLst>
          </p:cNvPr>
          <p:cNvGraphicFramePr>
            <a:graphicFrameLocks noGrp="1"/>
          </p:cNvGraphicFramePr>
          <p:nvPr>
            <p:extLst>
              <p:ext uri="{D42A27DB-BD31-4B8C-83A1-F6EECF244321}">
                <p14:modId xmlns:p14="http://schemas.microsoft.com/office/powerpoint/2010/main" val="1782167450"/>
              </p:ext>
            </p:extLst>
          </p:nvPr>
        </p:nvGraphicFramePr>
        <p:xfrm>
          <a:off x="828498" y="2195446"/>
          <a:ext cx="5081970" cy="522619"/>
        </p:xfrm>
        <a:graphic>
          <a:graphicData uri="http://schemas.openxmlformats.org/drawingml/2006/table">
            <a:tbl>
              <a:tblPr firstRow="1" bandRow="1">
                <a:tableStyleId>{5C22544A-7EE6-4342-B048-85BDC9FD1C3A}</a:tableStyleId>
              </a:tblPr>
              <a:tblGrid>
                <a:gridCol w="508197">
                  <a:extLst>
                    <a:ext uri="{9D8B030D-6E8A-4147-A177-3AD203B41FA5}">
                      <a16:colId xmlns:a16="http://schemas.microsoft.com/office/drawing/2014/main" val="20000"/>
                    </a:ext>
                  </a:extLst>
                </a:gridCol>
                <a:gridCol w="508197">
                  <a:extLst>
                    <a:ext uri="{9D8B030D-6E8A-4147-A177-3AD203B41FA5}">
                      <a16:colId xmlns:a16="http://schemas.microsoft.com/office/drawing/2014/main" val="20001"/>
                    </a:ext>
                  </a:extLst>
                </a:gridCol>
                <a:gridCol w="508197">
                  <a:extLst>
                    <a:ext uri="{9D8B030D-6E8A-4147-A177-3AD203B41FA5}">
                      <a16:colId xmlns:a16="http://schemas.microsoft.com/office/drawing/2014/main" val="20002"/>
                    </a:ext>
                  </a:extLst>
                </a:gridCol>
                <a:gridCol w="508197">
                  <a:extLst>
                    <a:ext uri="{9D8B030D-6E8A-4147-A177-3AD203B41FA5}">
                      <a16:colId xmlns:a16="http://schemas.microsoft.com/office/drawing/2014/main" val="20003"/>
                    </a:ext>
                  </a:extLst>
                </a:gridCol>
                <a:gridCol w="508197">
                  <a:extLst>
                    <a:ext uri="{9D8B030D-6E8A-4147-A177-3AD203B41FA5}">
                      <a16:colId xmlns:a16="http://schemas.microsoft.com/office/drawing/2014/main" val="20004"/>
                    </a:ext>
                  </a:extLst>
                </a:gridCol>
                <a:gridCol w="508197">
                  <a:extLst>
                    <a:ext uri="{9D8B030D-6E8A-4147-A177-3AD203B41FA5}">
                      <a16:colId xmlns:a16="http://schemas.microsoft.com/office/drawing/2014/main" val="20005"/>
                    </a:ext>
                  </a:extLst>
                </a:gridCol>
                <a:gridCol w="508197">
                  <a:extLst>
                    <a:ext uri="{9D8B030D-6E8A-4147-A177-3AD203B41FA5}">
                      <a16:colId xmlns:a16="http://schemas.microsoft.com/office/drawing/2014/main" val="20006"/>
                    </a:ext>
                  </a:extLst>
                </a:gridCol>
                <a:gridCol w="508197">
                  <a:extLst>
                    <a:ext uri="{9D8B030D-6E8A-4147-A177-3AD203B41FA5}">
                      <a16:colId xmlns:a16="http://schemas.microsoft.com/office/drawing/2014/main" val="20007"/>
                    </a:ext>
                  </a:extLst>
                </a:gridCol>
                <a:gridCol w="508197">
                  <a:extLst>
                    <a:ext uri="{9D8B030D-6E8A-4147-A177-3AD203B41FA5}">
                      <a16:colId xmlns:a16="http://schemas.microsoft.com/office/drawing/2014/main" val="20008"/>
                    </a:ext>
                  </a:extLst>
                </a:gridCol>
                <a:gridCol w="508197">
                  <a:extLst>
                    <a:ext uri="{9D8B030D-6E8A-4147-A177-3AD203B41FA5}">
                      <a16:colId xmlns:a16="http://schemas.microsoft.com/office/drawing/2014/main" val="20009"/>
                    </a:ext>
                  </a:extLst>
                </a:gridCol>
              </a:tblGrid>
              <a:tr h="522619">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8634"/>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8634"/>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8634"/>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8634"/>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8634"/>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cxnSp>
        <p:nvCxnSpPr>
          <p:cNvPr id="4" name="Straight Connector 3">
            <a:extLst>
              <a:ext uri="{FF2B5EF4-FFF2-40B4-BE49-F238E27FC236}">
                <a16:creationId xmlns:a16="http://schemas.microsoft.com/office/drawing/2014/main" id="{BEFC0DA9-AC8E-4241-AFB7-844F380550D3}"/>
              </a:ext>
            </a:extLst>
          </p:cNvPr>
          <p:cNvCxnSpPr/>
          <p:nvPr/>
        </p:nvCxnSpPr>
        <p:spPr>
          <a:xfrm>
            <a:off x="836887" y="3549777"/>
            <a:ext cx="0" cy="520118"/>
          </a:xfrm>
          <a:prstGeom prst="line">
            <a:avLst/>
          </a:prstGeom>
          <a:ln w="1905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E201D01-965D-4109-93B7-93E88F78720F}"/>
              </a:ext>
            </a:extLst>
          </p:cNvPr>
          <p:cNvCxnSpPr/>
          <p:nvPr/>
        </p:nvCxnSpPr>
        <p:spPr>
          <a:xfrm>
            <a:off x="5908456" y="3549777"/>
            <a:ext cx="0" cy="520118"/>
          </a:xfrm>
          <a:prstGeom prst="line">
            <a:avLst/>
          </a:prstGeom>
          <a:ln w="1905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0282723-9857-4B67-8419-689A0FFC4CF2}"/>
              </a:ext>
            </a:extLst>
          </p:cNvPr>
          <p:cNvCxnSpPr/>
          <p:nvPr/>
        </p:nvCxnSpPr>
        <p:spPr>
          <a:xfrm>
            <a:off x="1351594" y="3549777"/>
            <a:ext cx="0" cy="520118"/>
          </a:xfrm>
          <a:prstGeom prst="line">
            <a:avLst/>
          </a:prstGeom>
          <a:ln w="1905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9B8A693-7ECF-4AD0-8352-75226FA91DA0}"/>
              </a:ext>
            </a:extLst>
          </p:cNvPr>
          <p:cNvCxnSpPr/>
          <p:nvPr/>
        </p:nvCxnSpPr>
        <p:spPr>
          <a:xfrm>
            <a:off x="1857912" y="3549777"/>
            <a:ext cx="0" cy="520118"/>
          </a:xfrm>
          <a:prstGeom prst="line">
            <a:avLst/>
          </a:prstGeom>
          <a:ln w="1905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5D5765F-7AD9-4D82-B883-B133B6DEF6CA}"/>
              </a:ext>
            </a:extLst>
          </p:cNvPr>
          <p:cNvCxnSpPr/>
          <p:nvPr/>
        </p:nvCxnSpPr>
        <p:spPr>
          <a:xfrm>
            <a:off x="2364230" y="3549777"/>
            <a:ext cx="0" cy="520118"/>
          </a:xfrm>
          <a:prstGeom prst="line">
            <a:avLst/>
          </a:prstGeom>
          <a:ln w="1905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E475A79-F52A-49D6-B4EC-030A5BBE62E6}"/>
              </a:ext>
            </a:extLst>
          </p:cNvPr>
          <p:cNvCxnSpPr/>
          <p:nvPr/>
        </p:nvCxnSpPr>
        <p:spPr>
          <a:xfrm>
            <a:off x="2870548" y="3549777"/>
            <a:ext cx="0" cy="520118"/>
          </a:xfrm>
          <a:prstGeom prst="line">
            <a:avLst/>
          </a:prstGeom>
          <a:ln w="1905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4461056-A4C6-4AA9-8DAE-42FC50DE0E53}"/>
              </a:ext>
            </a:extLst>
          </p:cNvPr>
          <p:cNvCxnSpPr/>
          <p:nvPr/>
        </p:nvCxnSpPr>
        <p:spPr>
          <a:xfrm>
            <a:off x="3376866" y="3549777"/>
            <a:ext cx="0" cy="520118"/>
          </a:xfrm>
          <a:prstGeom prst="line">
            <a:avLst/>
          </a:prstGeom>
          <a:ln w="1905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0158AAF-AF64-4BC6-9255-7CEA9D9D3963}"/>
              </a:ext>
            </a:extLst>
          </p:cNvPr>
          <p:cNvCxnSpPr/>
          <p:nvPr/>
        </p:nvCxnSpPr>
        <p:spPr>
          <a:xfrm>
            <a:off x="3883184" y="3549777"/>
            <a:ext cx="0" cy="520118"/>
          </a:xfrm>
          <a:prstGeom prst="line">
            <a:avLst/>
          </a:prstGeom>
          <a:ln w="1905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F72CDAC-E364-441F-AFF5-1340C7EE229C}"/>
              </a:ext>
            </a:extLst>
          </p:cNvPr>
          <p:cNvCxnSpPr/>
          <p:nvPr/>
        </p:nvCxnSpPr>
        <p:spPr>
          <a:xfrm>
            <a:off x="4389502" y="3549777"/>
            <a:ext cx="0" cy="520118"/>
          </a:xfrm>
          <a:prstGeom prst="line">
            <a:avLst/>
          </a:prstGeom>
          <a:ln w="1905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BEEFD73-550C-44F5-9671-4281D61BAD0F}"/>
              </a:ext>
            </a:extLst>
          </p:cNvPr>
          <p:cNvCxnSpPr/>
          <p:nvPr/>
        </p:nvCxnSpPr>
        <p:spPr>
          <a:xfrm>
            <a:off x="4895820" y="3549777"/>
            <a:ext cx="0" cy="520118"/>
          </a:xfrm>
          <a:prstGeom prst="line">
            <a:avLst/>
          </a:prstGeom>
          <a:ln w="1905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950F563-C79C-431C-8015-2B3FCF80330E}"/>
              </a:ext>
            </a:extLst>
          </p:cNvPr>
          <p:cNvCxnSpPr/>
          <p:nvPr/>
        </p:nvCxnSpPr>
        <p:spPr>
          <a:xfrm>
            <a:off x="5402138" y="3549777"/>
            <a:ext cx="0" cy="520118"/>
          </a:xfrm>
          <a:prstGeom prst="line">
            <a:avLst/>
          </a:prstGeom>
          <a:ln w="1905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A8325DE-322C-4D90-A64A-A383F790DEEE}"/>
              </a:ext>
            </a:extLst>
          </p:cNvPr>
          <p:cNvCxnSpPr/>
          <p:nvPr/>
        </p:nvCxnSpPr>
        <p:spPr>
          <a:xfrm>
            <a:off x="828498" y="3793058"/>
            <a:ext cx="5081970" cy="0"/>
          </a:xfrm>
          <a:prstGeom prst="line">
            <a:avLst/>
          </a:prstGeom>
          <a:ln w="1905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5A2079B1-0893-4A6A-AA8E-566B6F70C506}"/>
              </a:ext>
            </a:extLst>
          </p:cNvPr>
          <p:cNvSpPr txBox="1"/>
          <p:nvPr/>
        </p:nvSpPr>
        <p:spPr>
          <a:xfrm>
            <a:off x="633761" y="3195870"/>
            <a:ext cx="450574" cy="400110"/>
          </a:xfrm>
          <a:prstGeom prst="rect">
            <a:avLst/>
          </a:prstGeom>
          <a:noFill/>
        </p:spPr>
        <p:txBody>
          <a:bodyPr wrap="square" rtlCol="0">
            <a:spAutoFit/>
          </a:bodyPr>
          <a:lstStyle/>
          <a:p>
            <a:pPr algn="ctr"/>
            <a:r>
              <a:rPr lang="en-US" sz="2000" dirty="0">
                <a:latin typeface="Twinkl" pitchFamily="50" charset="0"/>
              </a:rPr>
              <a:t>0</a:t>
            </a:r>
            <a:endParaRPr lang="en-GB" sz="2000" dirty="0">
              <a:latin typeface="Twinkl" pitchFamily="50" charset="0"/>
            </a:endParaRPr>
          </a:p>
        </p:txBody>
      </p:sp>
      <p:sp>
        <p:nvSpPr>
          <p:cNvPr id="46" name="TextBox 45">
            <a:extLst>
              <a:ext uri="{FF2B5EF4-FFF2-40B4-BE49-F238E27FC236}">
                <a16:creationId xmlns:a16="http://schemas.microsoft.com/office/drawing/2014/main" id="{149CDCE4-05C0-48C5-B666-3ADEC5504A18}"/>
              </a:ext>
            </a:extLst>
          </p:cNvPr>
          <p:cNvSpPr txBox="1"/>
          <p:nvPr/>
        </p:nvSpPr>
        <p:spPr>
          <a:xfrm>
            <a:off x="5678268" y="3159475"/>
            <a:ext cx="450574" cy="400110"/>
          </a:xfrm>
          <a:prstGeom prst="rect">
            <a:avLst/>
          </a:prstGeom>
          <a:noFill/>
        </p:spPr>
        <p:txBody>
          <a:bodyPr wrap="square" rtlCol="0">
            <a:spAutoFit/>
          </a:bodyPr>
          <a:lstStyle/>
          <a:p>
            <a:pPr algn="ctr"/>
            <a:r>
              <a:rPr lang="en-US" sz="2000" dirty="0">
                <a:latin typeface="Twinkl" pitchFamily="50" charset="0"/>
              </a:rPr>
              <a:t>1</a:t>
            </a:r>
            <a:endParaRPr lang="en-GB" sz="2000" dirty="0">
              <a:latin typeface="Twinkl" pitchFamily="50" charset="0"/>
            </a:endParaRPr>
          </a:p>
        </p:txBody>
      </p:sp>
      <p:cxnSp>
        <p:nvCxnSpPr>
          <p:cNvPr id="10" name="Straight Arrow Connector 9">
            <a:extLst>
              <a:ext uri="{FF2B5EF4-FFF2-40B4-BE49-F238E27FC236}">
                <a16:creationId xmlns:a16="http://schemas.microsoft.com/office/drawing/2014/main" id="{33539B57-DD7D-439B-A560-A647A9713200}"/>
              </a:ext>
            </a:extLst>
          </p:cNvPr>
          <p:cNvCxnSpPr/>
          <p:nvPr/>
        </p:nvCxnSpPr>
        <p:spPr>
          <a:xfrm>
            <a:off x="4895820" y="3159475"/>
            <a:ext cx="0" cy="296789"/>
          </a:xfrm>
          <a:prstGeom prst="straightConnector1">
            <a:avLst/>
          </a:prstGeom>
          <a:ln>
            <a:solidFill>
              <a:schemeClr val="tx1">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Table 10">
            <a:extLst>
              <a:ext uri="{FF2B5EF4-FFF2-40B4-BE49-F238E27FC236}">
                <a16:creationId xmlns:a16="http://schemas.microsoft.com/office/drawing/2014/main" id="{431C8A37-BB6E-4E92-B6C7-B052C602D97C}"/>
              </a:ext>
            </a:extLst>
          </p:cNvPr>
          <p:cNvGraphicFramePr>
            <a:graphicFrameLocks noGrp="1"/>
          </p:cNvGraphicFramePr>
          <p:nvPr>
            <p:extLst>
              <p:ext uri="{D42A27DB-BD31-4B8C-83A1-F6EECF244321}">
                <p14:modId xmlns:p14="http://schemas.microsoft.com/office/powerpoint/2010/main" val="516550587"/>
              </p:ext>
            </p:extLst>
          </p:nvPr>
        </p:nvGraphicFramePr>
        <p:xfrm>
          <a:off x="828498" y="4640314"/>
          <a:ext cx="5079960" cy="939016"/>
        </p:xfrm>
        <a:graphic>
          <a:graphicData uri="http://schemas.openxmlformats.org/drawingml/2006/table">
            <a:tbl>
              <a:tblPr firstRow="1" bandRow="1">
                <a:tableStyleId>{5C22544A-7EE6-4342-B048-85BDC9FD1C3A}</a:tableStyleId>
              </a:tblPr>
              <a:tblGrid>
                <a:gridCol w="1015992">
                  <a:extLst>
                    <a:ext uri="{9D8B030D-6E8A-4147-A177-3AD203B41FA5}">
                      <a16:colId xmlns:a16="http://schemas.microsoft.com/office/drawing/2014/main" val="3439318730"/>
                    </a:ext>
                  </a:extLst>
                </a:gridCol>
                <a:gridCol w="1015992">
                  <a:extLst>
                    <a:ext uri="{9D8B030D-6E8A-4147-A177-3AD203B41FA5}">
                      <a16:colId xmlns:a16="http://schemas.microsoft.com/office/drawing/2014/main" val="3236030891"/>
                    </a:ext>
                  </a:extLst>
                </a:gridCol>
                <a:gridCol w="1015992">
                  <a:extLst>
                    <a:ext uri="{9D8B030D-6E8A-4147-A177-3AD203B41FA5}">
                      <a16:colId xmlns:a16="http://schemas.microsoft.com/office/drawing/2014/main" val="1239706000"/>
                    </a:ext>
                  </a:extLst>
                </a:gridCol>
                <a:gridCol w="1015992">
                  <a:extLst>
                    <a:ext uri="{9D8B030D-6E8A-4147-A177-3AD203B41FA5}">
                      <a16:colId xmlns:a16="http://schemas.microsoft.com/office/drawing/2014/main" val="1355457944"/>
                    </a:ext>
                  </a:extLst>
                </a:gridCol>
                <a:gridCol w="1015992">
                  <a:extLst>
                    <a:ext uri="{9D8B030D-6E8A-4147-A177-3AD203B41FA5}">
                      <a16:colId xmlns:a16="http://schemas.microsoft.com/office/drawing/2014/main" val="2617099475"/>
                    </a:ext>
                  </a:extLst>
                </a:gridCol>
              </a:tblGrid>
              <a:tr h="469508">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EB2E5"/>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EB2E5"/>
                    </a:solidFill>
                  </a:tcPr>
                </a:tc>
                <a:extLst>
                  <a:ext uri="{0D108BD9-81ED-4DB2-BD59-A6C34878D82A}">
                    <a16:rowId xmlns:a16="http://schemas.microsoft.com/office/drawing/2014/main" val="3756458161"/>
                  </a:ext>
                </a:extLst>
              </a:tr>
              <a:tr h="469508">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EB2E5"/>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3208950"/>
                  </a:ext>
                </a:extLst>
              </a:tr>
            </a:tbl>
          </a:graphicData>
        </a:graphic>
      </p:graphicFrame>
      <p:sp>
        <p:nvSpPr>
          <p:cNvPr id="12" name="Rectangle 11">
            <a:extLst>
              <a:ext uri="{FF2B5EF4-FFF2-40B4-BE49-F238E27FC236}">
                <a16:creationId xmlns:a16="http://schemas.microsoft.com/office/drawing/2014/main" id="{5DDE5EBE-CA3D-403A-800E-EB171A0B6E65}"/>
              </a:ext>
            </a:extLst>
          </p:cNvPr>
          <p:cNvSpPr/>
          <p:nvPr/>
        </p:nvSpPr>
        <p:spPr>
          <a:xfrm>
            <a:off x="6425967" y="2209201"/>
            <a:ext cx="778952" cy="567811"/>
          </a:xfrm>
          <a:prstGeom prst="rect">
            <a:avLst/>
          </a:prstGeom>
          <a:solidFill>
            <a:srgbClr val="8FC13E"/>
          </a:solidFill>
        </p:spPr>
        <p:txBody>
          <a:bodyPr wrap="square" lIns="72000" tIns="144000" rIns="72000" bIns="144000">
            <a:spAutoFit/>
          </a:bodyPr>
          <a:lstStyle/>
          <a:p>
            <a:pPr algn="ctr"/>
            <a:r>
              <a:rPr lang="en-GB" dirty="0">
                <a:solidFill>
                  <a:schemeClr val="bg1"/>
                </a:solidFill>
              </a:rPr>
              <a:t>0.5   </a:t>
            </a:r>
          </a:p>
        </p:txBody>
      </p:sp>
      <p:grpSp>
        <p:nvGrpSpPr>
          <p:cNvPr id="13" name="Group 12">
            <a:extLst>
              <a:ext uri="{FF2B5EF4-FFF2-40B4-BE49-F238E27FC236}">
                <a16:creationId xmlns:a16="http://schemas.microsoft.com/office/drawing/2014/main" id="{AC5DB0A4-216E-4208-B620-FA306B602A17}"/>
              </a:ext>
            </a:extLst>
          </p:cNvPr>
          <p:cNvGrpSpPr/>
          <p:nvPr/>
        </p:nvGrpSpPr>
        <p:grpSpPr>
          <a:xfrm>
            <a:off x="7204919" y="2164299"/>
            <a:ext cx="699175" cy="646331"/>
            <a:chOff x="7204919" y="2164299"/>
            <a:chExt cx="699175" cy="646331"/>
          </a:xfrm>
        </p:grpSpPr>
        <p:sp>
          <p:nvSpPr>
            <p:cNvPr id="52" name="Rectangle 51">
              <a:extLst>
                <a:ext uri="{FF2B5EF4-FFF2-40B4-BE49-F238E27FC236}">
                  <a16:creationId xmlns:a16="http://schemas.microsoft.com/office/drawing/2014/main" id="{6F6DEF99-425C-43C2-B189-E8C20ED3CDD0}"/>
                </a:ext>
              </a:extLst>
            </p:cNvPr>
            <p:cNvSpPr/>
            <p:nvPr/>
          </p:nvSpPr>
          <p:spPr>
            <a:xfrm>
              <a:off x="7204919" y="2209201"/>
              <a:ext cx="699175" cy="567811"/>
            </a:xfrm>
            <a:prstGeom prst="rect">
              <a:avLst/>
            </a:prstGeom>
            <a:solidFill>
              <a:srgbClr val="7ABC32"/>
            </a:solidFill>
          </p:spPr>
          <p:txBody>
            <a:bodyPr wrap="square" lIns="72000" tIns="144000" rIns="72000" bIns="144000">
              <a:spAutoFit/>
            </a:bodyPr>
            <a:lstStyle/>
            <a:p>
              <a:pPr algn="ctr"/>
              <a:endParaRPr lang="en-GB" dirty="0">
                <a:solidFill>
                  <a:schemeClr val="bg1"/>
                </a:solidFill>
              </a:endParaRPr>
            </a:p>
          </p:txBody>
        </p:sp>
        <p:grpSp>
          <p:nvGrpSpPr>
            <p:cNvPr id="53" name="Group 52">
              <a:extLst>
                <a:ext uri="{FF2B5EF4-FFF2-40B4-BE49-F238E27FC236}">
                  <a16:creationId xmlns:a16="http://schemas.microsoft.com/office/drawing/2014/main" id="{FD99BE46-A990-4815-9EDB-AEE95F81E441}"/>
                </a:ext>
              </a:extLst>
            </p:cNvPr>
            <p:cNvGrpSpPr/>
            <p:nvPr/>
          </p:nvGrpSpPr>
          <p:grpSpPr>
            <a:xfrm>
              <a:off x="7368114" y="2164299"/>
              <a:ext cx="417102" cy="646331"/>
              <a:chOff x="7551167" y="2414266"/>
              <a:chExt cx="417102" cy="646331"/>
            </a:xfrm>
          </p:grpSpPr>
          <p:sp>
            <p:nvSpPr>
              <p:cNvPr id="54" name="Rectangle 53">
                <a:extLst>
                  <a:ext uri="{FF2B5EF4-FFF2-40B4-BE49-F238E27FC236}">
                    <a16:creationId xmlns:a16="http://schemas.microsoft.com/office/drawing/2014/main" id="{DCDAEE4E-13A0-43EF-981B-92F4AD930EA2}"/>
                  </a:ext>
                </a:extLst>
              </p:cNvPr>
              <p:cNvSpPr/>
              <p:nvPr/>
            </p:nvSpPr>
            <p:spPr>
              <a:xfrm>
                <a:off x="7551167" y="2414266"/>
                <a:ext cx="417102" cy="646331"/>
              </a:xfrm>
              <a:prstGeom prst="rect">
                <a:avLst/>
              </a:prstGeom>
            </p:spPr>
            <p:txBody>
              <a:bodyPr wrap="none">
                <a:spAutoFit/>
              </a:bodyPr>
              <a:lstStyle/>
              <a:p>
                <a:pPr algn="ctr"/>
                <a:r>
                  <a:rPr lang="en-US" dirty="0">
                    <a:solidFill>
                      <a:schemeClr val="bg1"/>
                    </a:solidFill>
                    <a:latin typeface="Twinkl" pitchFamily="50" charset="0"/>
                  </a:rPr>
                  <a:t>5</a:t>
                </a:r>
                <a:br>
                  <a:rPr lang="en-US" dirty="0">
                    <a:solidFill>
                      <a:schemeClr val="bg1"/>
                    </a:solidFill>
                    <a:latin typeface="Twinkl" pitchFamily="50" charset="0"/>
                  </a:rPr>
                </a:br>
                <a:r>
                  <a:rPr lang="en-US" dirty="0">
                    <a:solidFill>
                      <a:schemeClr val="bg1"/>
                    </a:solidFill>
                    <a:latin typeface="Twinkl" pitchFamily="50" charset="0"/>
                  </a:rPr>
                  <a:t>10</a:t>
                </a:r>
                <a:endParaRPr lang="en-GB" dirty="0">
                  <a:solidFill>
                    <a:schemeClr val="bg1"/>
                  </a:solidFill>
                  <a:latin typeface="Twinkl" pitchFamily="50" charset="0"/>
                </a:endParaRPr>
              </a:p>
            </p:txBody>
          </p:sp>
          <p:cxnSp>
            <p:nvCxnSpPr>
              <p:cNvPr id="55" name="Straight Connector 54">
                <a:extLst>
                  <a:ext uri="{FF2B5EF4-FFF2-40B4-BE49-F238E27FC236}">
                    <a16:creationId xmlns:a16="http://schemas.microsoft.com/office/drawing/2014/main" id="{08B992A9-DE96-4E52-8DD7-772050275832}"/>
                  </a:ext>
                </a:extLst>
              </p:cNvPr>
              <p:cNvCxnSpPr/>
              <p:nvPr/>
            </p:nvCxnSpPr>
            <p:spPr>
              <a:xfrm>
                <a:off x="7551167" y="2733155"/>
                <a:ext cx="41710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72" name="Rectangle 71">
            <a:extLst>
              <a:ext uri="{FF2B5EF4-FFF2-40B4-BE49-F238E27FC236}">
                <a16:creationId xmlns:a16="http://schemas.microsoft.com/office/drawing/2014/main" id="{A63766AF-CAD0-4A5B-B555-F80325A5203C}"/>
              </a:ext>
            </a:extLst>
          </p:cNvPr>
          <p:cNvSpPr/>
          <p:nvPr/>
        </p:nvSpPr>
        <p:spPr>
          <a:xfrm>
            <a:off x="6425967" y="3431969"/>
            <a:ext cx="778952" cy="567811"/>
          </a:xfrm>
          <a:prstGeom prst="rect">
            <a:avLst/>
          </a:prstGeom>
          <a:solidFill>
            <a:srgbClr val="8FC13E"/>
          </a:solidFill>
        </p:spPr>
        <p:txBody>
          <a:bodyPr wrap="square" lIns="72000" tIns="144000" rIns="72000" bIns="144000">
            <a:spAutoFit/>
          </a:bodyPr>
          <a:lstStyle/>
          <a:p>
            <a:pPr algn="ctr"/>
            <a:r>
              <a:rPr lang="en-GB" dirty="0">
                <a:solidFill>
                  <a:schemeClr val="bg1"/>
                </a:solidFill>
              </a:rPr>
              <a:t>0.8   </a:t>
            </a:r>
          </a:p>
        </p:txBody>
      </p:sp>
      <p:grpSp>
        <p:nvGrpSpPr>
          <p:cNvPr id="73" name="Group 72">
            <a:extLst>
              <a:ext uri="{FF2B5EF4-FFF2-40B4-BE49-F238E27FC236}">
                <a16:creationId xmlns:a16="http://schemas.microsoft.com/office/drawing/2014/main" id="{B2038F86-2DDD-4CC3-9B3F-01822197D5B2}"/>
              </a:ext>
            </a:extLst>
          </p:cNvPr>
          <p:cNvGrpSpPr/>
          <p:nvPr/>
        </p:nvGrpSpPr>
        <p:grpSpPr>
          <a:xfrm>
            <a:off x="7204919" y="3387067"/>
            <a:ext cx="699175" cy="646331"/>
            <a:chOff x="7204919" y="2164299"/>
            <a:chExt cx="699175" cy="646331"/>
          </a:xfrm>
        </p:grpSpPr>
        <p:sp>
          <p:nvSpPr>
            <p:cNvPr id="74" name="Rectangle 73">
              <a:extLst>
                <a:ext uri="{FF2B5EF4-FFF2-40B4-BE49-F238E27FC236}">
                  <a16:creationId xmlns:a16="http://schemas.microsoft.com/office/drawing/2014/main" id="{17CB6925-A64E-4EAD-B7DE-59A3A77E9F04}"/>
                </a:ext>
              </a:extLst>
            </p:cNvPr>
            <p:cNvSpPr/>
            <p:nvPr/>
          </p:nvSpPr>
          <p:spPr>
            <a:xfrm>
              <a:off x="7204919" y="2209201"/>
              <a:ext cx="699175" cy="567811"/>
            </a:xfrm>
            <a:prstGeom prst="rect">
              <a:avLst/>
            </a:prstGeom>
            <a:solidFill>
              <a:srgbClr val="7ABC32"/>
            </a:solidFill>
          </p:spPr>
          <p:txBody>
            <a:bodyPr wrap="square" lIns="72000" tIns="144000" rIns="72000" bIns="144000">
              <a:spAutoFit/>
            </a:bodyPr>
            <a:lstStyle/>
            <a:p>
              <a:pPr algn="ctr"/>
              <a:endParaRPr lang="en-GB" dirty="0">
                <a:solidFill>
                  <a:schemeClr val="bg1"/>
                </a:solidFill>
              </a:endParaRPr>
            </a:p>
          </p:txBody>
        </p:sp>
        <p:grpSp>
          <p:nvGrpSpPr>
            <p:cNvPr id="75" name="Group 74">
              <a:extLst>
                <a:ext uri="{FF2B5EF4-FFF2-40B4-BE49-F238E27FC236}">
                  <a16:creationId xmlns:a16="http://schemas.microsoft.com/office/drawing/2014/main" id="{45A50382-67C8-457D-939A-4C25B41700E0}"/>
                </a:ext>
              </a:extLst>
            </p:cNvPr>
            <p:cNvGrpSpPr/>
            <p:nvPr/>
          </p:nvGrpSpPr>
          <p:grpSpPr>
            <a:xfrm>
              <a:off x="7368114" y="2164299"/>
              <a:ext cx="417102" cy="646331"/>
              <a:chOff x="7551167" y="2414266"/>
              <a:chExt cx="417102" cy="646331"/>
            </a:xfrm>
          </p:grpSpPr>
          <p:sp>
            <p:nvSpPr>
              <p:cNvPr id="76" name="Rectangle 75">
                <a:extLst>
                  <a:ext uri="{FF2B5EF4-FFF2-40B4-BE49-F238E27FC236}">
                    <a16:creationId xmlns:a16="http://schemas.microsoft.com/office/drawing/2014/main" id="{E44BCA22-2274-4DEF-B198-F42F833B708B}"/>
                  </a:ext>
                </a:extLst>
              </p:cNvPr>
              <p:cNvSpPr/>
              <p:nvPr/>
            </p:nvSpPr>
            <p:spPr>
              <a:xfrm>
                <a:off x="7551167" y="2414266"/>
                <a:ext cx="417102" cy="646331"/>
              </a:xfrm>
              <a:prstGeom prst="rect">
                <a:avLst/>
              </a:prstGeom>
            </p:spPr>
            <p:txBody>
              <a:bodyPr wrap="none">
                <a:spAutoFit/>
              </a:bodyPr>
              <a:lstStyle/>
              <a:p>
                <a:pPr algn="ctr"/>
                <a:r>
                  <a:rPr lang="en-US" dirty="0">
                    <a:solidFill>
                      <a:schemeClr val="bg1"/>
                    </a:solidFill>
                    <a:latin typeface="Twinkl" pitchFamily="50" charset="0"/>
                  </a:rPr>
                  <a:t>8</a:t>
                </a:r>
                <a:br>
                  <a:rPr lang="en-US" dirty="0">
                    <a:solidFill>
                      <a:schemeClr val="bg1"/>
                    </a:solidFill>
                    <a:latin typeface="Twinkl" pitchFamily="50" charset="0"/>
                  </a:rPr>
                </a:br>
                <a:r>
                  <a:rPr lang="en-US" dirty="0">
                    <a:solidFill>
                      <a:schemeClr val="bg1"/>
                    </a:solidFill>
                    <a:latin typeface="Twinkl" pitchFamily="50" charset="0"/>
                  </a:rPr>
                  <a:t>10</a:t>
                </a:r>
                <a:endParaRPr lang="en-GB" dirty="0">
                  <a:solidFill>
                    <a:schemeClr val="bg1"/>
                  </a:solidFill>
                  <a:latin typeface="Twinkl" pitchFamily="50" charset="0"/>
                </a:endParaRPr>
              </a:p>
            </p:txBody>
          </p:sp>
          <p:cxnSp>
            <p:nvCxnSpPr>
              <p:cNvPr id="77" name="Straight Connector 76">
                <a:extLst>
                  <a:ext uri="{FF2B5EF4-FFF2-40B4-BE49-F238E27FC236}">
                    <a16:creationId xmlns:a16="http://schemas.microsoft.com/office/drawing/2014/main" id="{BD57622B-2D4E-4C1F-959F-D76166D5070F}"/>
                  </a:ext>
                </a:extLst>
              </p:cNvPr>
              <p:cNvCxnSpPr/>
              <p:nvPr/>
            </p:nvCxnSpPr>
            <p:spPr>
              <a:xfrm>
                <a:off x="7551167" y="2733155"/>
                <a:ext cx="41710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78" name="Rectangle 77">
            <a:extLst>
              <a:ext uri="{FF2B5EF4-FFF2-40B4-BE49-F238E27FC236}">
                <a16:creationId xmlns:a16="http://schemas.microsoft.com/office/drawing/2014/main" id="{F0392C1B-1F56-457C-949E-ADEE5AE053AA}"/>
              </a:ext>
            </a:extLst>
          </p:cNvPr>
          <p:cNvSpPr/>
          <p:nvPr/>
        </p:nvSpPr>
        <p:spPr>
          <a:xfrm>
            <a:off x="6425967" y="4749435"/>
            <a:ext cx="778952" cy="567811"/>
          </a:xfrm>
          <a:prstGeom prst="rect">
            <a:avLst/>
          </a:prstGeom>
          <a:solidFill>
            <a:srgbClr val="8FC13E"/>
          </a:solidFill>
        </p:spPr>
        <p:txBody>
          <a:bodyPr wrap="square" lIns="72000" tIns="144000" rIns="72000" bIns="144000">
            <a:spAutoFit/>
          </a:bodyPr>
          <a:lstStyle/>
          <a:p>
            <a:pPr algn="ctr"/>
            <a:r>
              <a:rPr lang="en-GB" dirty="0">
                <a:solidFill>
                  <a:schemeClr val="bg1"/>
                </a:solidFill>
              </a:rPr>
              <a:t>0.3   </a:t>
            </a:r>
          </a:p>
        </p:txBody>
      </p:sp>
      <p:grpSp>
        <p:nvGrpSpPr>
          <p:cNvPr id="79" name="Group 78">
            <a:extLst>
              <a:ext uri="{FF2B5EF4-FFF2-40B4-BE49-F238E27FC236}">
                <a16:creationId xmlns:a16="http://schemas.microsoft.com/office/drawing/2014/main" id="{9653F704-CF62-4224-8D86-62AFAD01EE1A}"/>
              </a:ext>
            </a:extLst>
          </p:cNvPr>
          <p:cNvGrpSpPr/>
          <p:nvPr/>
        </p:nvGrpSpPr>
        <p:grpSpPr>
          <a:xfrm>
            <a:off x="7204919" y="4704533"/>
            <a:ext cx="699175" cy="646331"/>
            <a:chOff x="7204919" y="2164299"/>
            <a:chExt cx="699175" cy="646331"/>
          </a:xfrm>
        </p:grpSpPr>
        <p:sp>
          <p:nvSpPr>
            <p:cNvPr id="85" name="Rectangle 84">
              <a:extLst>
                <a:ext uri="{FF2B5EF4-FFF2-40B4-BE49-F238E27FC236}">
                  <a16:creationId xmlns:a16="http://schemas.microsoft.com/office/drawing/2014/main" id="{58A72512-60E4-4081-816B-6542CE187D2F}"/>
                </a:ext>
              </a:extLst>
            </p:cNvPr>
            <p:cNvSpPr/>
            <p:nvPr/>
          </p:nvSpPr>
          <p:spPr>
            <a:xfrm>
              <a:off x="7204919" y="2209201"/>
              <a:ext cx="699175" cy="567811"/>
            </a:xfrm>
            <a:prstGeom prst="rect">
              <a:avLst/>
            </a:prstGeom>
            <a:solidFill>
              <a:srgbClr val="7ABC32"/>
            </a:solidFill>
          </p:spPr>
          <p:txBody>
            <a:bodyPr wrap="square" lIns="72000" tIns="144000" rIns="72000" bIns="144000">
              <a:spAutoFit/>
            </a:bodyPr>
            <a:lstStyle/>
            <a:p>
              <a:pPr algn="ctr"/>
              <a:endParaRPr lang="en-GB" dirty="0">
                <a:solidFill>
                  <a:schemeClr val="bg1"/>
                </a:solidFill>
              </a:endParaRPr>
            </a:p>
          </p:txBody>
        </p:sp>
        <p:grpSp>
          <p:nvGrpSpPr>
            <p:cNvPr id="86" name="Group 85">
              <a:extLst>
                <a:ext uri="{FF2B5EF4-FFF2-40B4-BE49-F238E27FC236}">
                  <a16:creationId xmlns:a16="http://schemas.microsoft.com/office/drawing/2014/main" id="{0FE11DF6-A448-4965-B6DC-18A57E08A914}"/>
                </a:ext>
              </a:extLst>
            </p:cNvPr>
            <p:cNvGrpSpPr/>
            <p:nvPr/>
          </p:nvGrpSpPr>
          <p:grpSpPr>
            <a:xfrm>
              <a:off x="7368114" y="2164299"/>
              <a:ext cx="417102" cy="646331"/>
              <a:chOff x="7551167" y="2414266"/>
              <a:chExt cx="417102" cy="646331"/>
            </a:xfrm>
          </p:grpSpPr>
          <p:sp>
            <p:nvSpPr>
              <p:cNvPr id="87" name="Rectangle 86">
                <a:extLst>
                  <a:ext uri="{FF2B5EF4-FFF2-40B4-BE49-F238E27FC236}">
                    <a16:creationId xmlns:a16="http://schemas.microsoft.com/office/drawing/2014/main" id="{8049DA23-F3AD-4701-A51F-A093F7666BAF}"/>
                  </a:ext>
                </a:extLst>
              </p:cNvPr>
              <p:cNvSpPr/>
              <p:nvPr/>
            </p:nvSpPr>
            <p:spPr>
              <a:xfrm>
                <a:off x="7551167" y="2414266"/>
                <a:ext cx="417102" cy="646331"/>
              </a:xfrm>
              <a:prstGeom prst="rect">
                <a:avLst/>
              </a:prstGeom>
            </p:spPr>
            <p:txBody>
              <a:bodyPr wrap="none">
                <a:spAutoFit/>
              </a:bodyPr>
              <a:lstStyle/>
              <a:p>
                <a:pPr algn="ctr"/>
                <a:r>
                  <a:rPr lang="en-US" dirty="0">
                    <a:solidFill>
                      <a:schemeClr val="bg1"/>
                    </a:solidFill>
                    <a:latin typeface="Twinkl" pitchFamily="50" charset="0"/>
                  </a:rPr>
                  <a:t>3</a:t>
                </a:r>
                <a:br>
                  <a:rPr lang="en-US" dirty="0">
                    <a:solidFill>
                      <a:schemeClr val="bg1"/>
                    </a:solidFill>
                    <a:latin typeface="Twinkl" pitchFamily="50" charset="0"/>
                  </a:rPr>
                </a:br>
                <a:r>
                  <a:rPr lang="en-US" dirty="0">
                    <a:solidFill>
                      <a:schemeClr val="bg1"/>
                    </a:solidFill>
                    <a:latin typeface="Twinkl" pitchFamily="50" charset="0"/>
                  </a:rPr>
                  <a:t>10</a:t>
                </a:r>
                <a:endParaRPr lang="en-GB" dirty="0">
                  <a:solidFill>
                    <a:schemeClr val="bg1"/>
                  </a:solidFill>
                  <a:latin typeface="Twinkl" pitchFamily="50" charset="0"/>
                </a:endParaRPr>
              </a:p>
            </p:txBody>
          </p:sp>
          <p:cxnSp>
            <p:nvCxnSpPr>
              <p:cNvPr id="88" name="Straight Connector 87">
                <a:extLst>
                  <a:ext uri="{FF2B5EF4-FFF2-40B4-BE49-F238E27FC236}">
                    <a16:creationId xmlns:a16="http://schemas.microsoft.com/office/drawing/2014/main" id="{FFC062A4-7A0D-49B0-91B4-55A5ABB9A4A8}"/>
                  </a:ext>
                </a:extLst>
              </p:cNvPr>
              <p:cNvCxnSpPr/>
              <p:nvPr/>
            </p:nvCxnSpPr>
            <p:spPr>
              <a:xfrm>
                <a:off x="7551167" y="2733155"/>
                <a:ext cx="41710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467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fade">
                                      <p:cBhvr>
                                        <p:cTn id="15" dur="500"/>
                                        <p:tgtEl>
                                          <p:spTgt spid="72"/>
                                        </p:tgtEl>
                                      </p:cBhvr>
                                    </p:animEffect>
                                  </p:childTnLst>
                                </p:cTn>
                              </p:par>
                              <p:par>
                                <p:cTn id="16" presetID="10" presetClass="entr" presetSubtype="0" fill="hold" nodeType="with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500"/>
                                        <p:tgtEl>
                                          <p:spTgt spid="7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8"/>
                                        </p:tgtEl>
                                        <p:attrNameLst>
                                          <p:attrName>style.visibility</p:attrName>
                                        </p:attrNameLst>
                                      </p:cBhvr>
                                      <p:to>
                                        <p:strVal val="visible"/>
                                      </p:to>
                                    </p:set>
                                    <p:animEffect transition="in" filter="fade">
                                      <p:cBhvr>
                                        <p:cTn id="23" dur="500"/>
                                        <p:tgtEl>
                                          <p:spTgt spid="78"/>
                                        </p:tgtEl>
                                      </p:cBhvr>
                                    </p:animEffect>
                                  </p:childTnLst>
                                </p:cTn>
                              </p:par>
                              <p:par>
                                <p:cTn id="24" presetID="10" presetClass="entr" presetSubtype="0" fill="hold" nodeType="withEffect">
                                  <p:stCondLst>
                                    <p:cond delay="0"/>
                                  </p:stCondLst>
                                  <p:childTnLst>
                                    <p:set>
                                      <p:cBhvr>
                                        <p:cTn id="25" dur="1" fill="hold">
                                          <p:stCondLst>
                                            <p:cond delay="0"/>
                                          </p:stCondLst>
                                        </p:cTn>
                                        <p:tgtEl>
                                          <p:spTgt spid="79"/>
                                        </p:tgtEl>
                                        <p:attrNameLst>
                                          <p:attrName>style.visibility</p:attrName>
                                        </p:attrNameLst>
                                      </p:cBhvr>
                                      <p:to>
                                        <p:strVal val="visible"/>
                                      </p:to>
                                    </p:set>
                                    <p:animEffect transition="in" filter="fade">
                                      <p:cBhvr>
                                        <p:cTn id="26"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2" grpId="0" animBg="1"/>
      <p:bldP spid="7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12" name="Rectangle 11"/>
          <p:cNvSpPr/>
          <p:nvPr/>
        </p:nvSpPr>
        <p:spPr>
          <a:xfrm>
            <a:off x="447429" y="670659"/>
            <a:ext cx="2162085"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Tenths as Decimals</a:t>
            </a:r>
          </a:p>
        </p:txBody>
      </p:sp>
      <p:sp>
        <p:nvSpPr>
          <p:cNvPr id="10" name="Rectangle 9"/>
          <p:cNvSpPr/>
          <p:nvPr/>
        </p:nvSpPr>
        <p:spPr>
          <a:xfrm>
            <a:off x="2580976" y="670659"/>
            <a:ext cx="1063301" cy="337100"/>
          </a:xfrm>
          <a:prstGeom prst="rect">
            <a:avLst/>
          </a:prstGeom>
          <a:solidFill>
            <a:srgbClr val="007AC3"/>
          </a:solidFill>
        </p:spPr>
        <p:txBody>
          <a:bodyPr wrap="square" lIns="180000" tIns="36000" rIns="180000" bIns="54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2580976"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83B87B3E-BC0C-4524-8726-E7495009DD5F}"/>
              </a:ext>
            </a:extLst>
          </p:cNvPr>
          <p:cNvSpPr/>
          <p:nvPr/>
        </p:nvSpPr>
        <p:spPr>
          <a:xfrm>
            <a:off x="3870228" y="4269330"/>
            <a:ext cx="739305" cy="369332"/>
          </a:xfrm>
          <a:prstGeom prst="rect">
            <a:avLst/>
          </a:prstGeom>
          <a:solidFill>
            <a:srgbClr val="E3BF5B"/>
          </a:solidFill>
        </p:spPr>
        <p:txBody>
          <a:bodyPr wrap="none">
            <a:spAutoFit/>
          </a:bodyPr>
          <a:lstStyle/>
          <a:p>
            <a:r>
              <a:rPr lang="en-US" dirty="0"/>
              <a:t>   Leo</a:t>
            </a:r>
            <a:endParaRPr lang="en-GB" dirty="0"/>
          </a:p>
        </p:txBody>
      </p:sp>
      <p:sp>
        <p:nvSpPr>
          <p:cNvPr id="2" name="Rectangle 1">
            <a:extLst>
              <a:ext uri="{FF2B5EF4-FFF2-40B4-BE49-F238E27FC236}">
                <a16:creationId xmlns:a16="http://schemas.microsoft.com/office/drawing/2014/main" id="{11BBC6EE-A83B-4482-979D-95DB729ACB0E}"/>
              </a:ext>
            </a:extLst>
          </p:cNvPr>
          <p:cNvSpPr/>
          <p:nvPr/>
        </p:nvSpPr>
        <p:spPr>
          <a:xfrm>
            <a:off x="683881" y="1234799"/>
            <a:ext cx="7403105" cy="369332"/>
          </a:xfrm>
          <a:prstGeom prst="rect">
            <a:avLst/>
          </a:prstGeom>
        </p:spPr>
        <p:txBody>
          <a:bodyPr wrap="square">
            <a:spAutoFit/>
          </a:bodyPr>
          <a:lstStyle/>
          <a:p>
            <a:r>
              <a:rPr lang="en-US" dirty="0">
                <a:latin typeface="Twinkl" pitchFamily="50" charset="0"/>
              </a:rPr>
              <a:t>Petra and Leo write this representation in the ways shown</a:t>
            </a:r>
            <a:r>
              <a:rPr lang="en-US" dirty="0"/>
              <a:t>:</a:t>
            </a:r>
            <a:endParaRPr lang="en-GB" dirty="0"/>
          </a:p>
        </p:txBody>
      </p:sp>
      <p:graphicFrame>
        <p:nvGraphicFramePr>
          <p:cNvPr id="23" name="Table 22">
            <a:extLst>
              <a:ext uri="{FF2B5EF4-FFF2-40B4-BE49-F238E27FC236}">
                <a16:creationId xmlns:a16="http://schemas.microsoft.com/office/drawing/2014/main" id="{365ACE9A-6167-4128-BFA9-681D8C34DCEF}"/>
              </a:ext>
            </a:extLst>
          </p:cNvPr>
          <p:cNvGraphicFramePr>
            <a:graphicFrameLocks noGrp="1"/>
          </p:cNvGraphicFramePr>
          <p:nvPr>
            <p:extLst>
              <p:ext uri="{D42A27DB-BD31-4B8C-83A1-F6EECF244321}">
                <p14:modId xmlns:p14="http://schemas.microsoft.com/office/powerpoint/2010/main" val="1004483165"/>
              </p:ext>
            </p:extLst>
          </p:nvPr>
        </p:nvGraphicFramePr>
        <p:xfrm>
          <a:off x="827722" y="1709759"/>
          <a:ext cx="3738793" cy="365760"/>
        </p:xfrm>
        <a:graphic>
          <a:graphicData uri="http://schemas.openxmlformats.org/drawingml/2006/table">
            <a:tbl>
              <a:tblPr firstRow="1" bandRow="1">
                <a:tableStyleId>{5940675A-B579-460E-94D1-54222C63F5DA}</a:tableStyleId>
              </a:tblPr>
              <a:tblGrid>
                <a:gridCol w="3738793">
                  <a:extLst>
                    <a:ext uri="{9D8B030D-6E8A-4147-A177-3AD203B41FA5}">
                      <a16:colId xmlns:a16="http://schemas.microsoft.com/office/drawing/2014/main" val="20000"/>
                    </a:ext>
                  </a:extLst>
                </a:gridCol>
              </a:tblGrid>
              <a:tr h="341592">
                <a:tc>
                  <a:txBody>
                    <a:bodyPr/>
                    <a:lstStyle/>
                    <a:p>
                      <a:endParaRPr lang="en-GB" dirty="0"/>
                    </a:p>
                  </a:txBody>
                  <a:tcPr>
                    <a:solidFill>
                      <a:srgbClr val="EB8634"/>
                    </a:solidFill>
                  </a:tcPr>
                </a:tc>
                <a:extLst>
                  <a:ext uri="{0D108BD9-81ED-4DB2-BD59-A6C34878D82A}">
                    <a16:rowId xmlns:a16="http://schemas.microsoft.com/office/drawing/2014/main" val="10000"/>
                  </a:ext>
                </a:extLst>
              </a:tr>
            </a:tbl>
          </a:graphicData>
        </a:graphic>
      </p:graphicFrame>
      <p:graphicFrame>
        <p:nvGraphicFramePr>
          <p:cNvPr id="24" name="Table 23">
            <a:extLst>
              <a:ext uri="{FF2B5EF4-FFF2-40B4-BE49-F238E27FC236}">
                <a16:creationId xmlns:a16="http://schemas.microsoft.com/office/drawing/2014/main" id="{5DE43BA0-6D9A-4AA2-9005-77ED7FBEB1AD}"/>
              </a:ext>
            </a:extLst>
          </p:cNvPr>
          <p:cNvGraphicFramePr>
            <a:graphicFrameLocks noGrp="1"/>
          </p:cNvGraphicFramePr>
          <p:nvPr>
            <p:extLst>
              <p:ext uri="{D42A27DB-BD31-4B8C-83A1-F6EECF244321}">
                <p14:modId xmlns:p14="http://schemas.microsoft.com/office/powerpoint/2010/main" val="1084216299"/>
              </p:ext>
            </p:extLst>
          </p:nvPr>
        </p:nvGraphicFramePr>
        <p:xfrm>
          <a:off x="827722" y="2181147"/>
          <a:ext cx="3738790" cy="365760"/>
        </p:xfrm>
        <a:graphic>
          <a:graphicData uri="http://schemas.openxmlformats.org/drawingml/2006/table">
            <a:tbl>
              <a:tblPr firstRow="1" bandRow="1">
                <a:tableStyleId>{5940675A-B579-460E-94D1-54222C63F5DA}</a:tableStyleId>
              </a:tblPr>
              <a:tblGrid>
                <a:gridCol w="373879">
                  <a:extLst>
                    <a:ext uri="{9D8B030D-6E8A-4147-A177-3AD203B41FA5}">
                      <a16:colId xmlns:a16="http://schemas.microsoft.com/office/drawing/2014/main" val="20000"/>
                    </a:ext>
                  </a:extLst>
                </a:gridCol>
                <a:gridCol w="373879">
                  <a:extLst>
                    <a:ext uri="{9D8B030D-6E8A-4147-A177-3AD203B41FA5}">
                      <a16:colId xmlns:a16="http://schemas.microsoft.com/office/drawing/2014/main" val="20001"/>
                    </a:ext>
                  </a:extLst>
                </a:gridCol>
                <a:gridCol w="373879">
                  <a:extLst>
                    <a:ext uri="{9D8B030D-6E8A-4147-A177-3AD203B41FA5}">
                      <a16:colId xmlns:a16="http://schemas.microsoft.com/office/drawing/2014/main" val="20002"/>
                    </a:ext>
                  </a:extLst>
                </a:gridCol>
                <a:gridCol w="373879">
                  <a:extLst>
                    <a:ext uri="{9D8B030D-6E8A-4147-A177-3AD203B41FA5}">
                      <a16:colId xmlns:a16="http://schemas.microsoft.com/office/drawing/2014/main" val="20003"/>
                    </a:ext>
                  </a:extLst>
                </a:gridCol>
                <a:gridCol w="373879">
                  <a:extLst>
                    <a:ext uri="{9D8B030D-6E8A-4147-A177-3AD203B41FA5}">
                      <a16:colId xmlns:a16="http://schemas.microsoft.com/office/drawing/2014/main" val="20004"/>
                    </a:ext>
                  </a:extLst>
                </a:gridCol>
                <a:gridCol w="373879">
                  <a:extLst>
                    <a:ext uri="{9D8B030D-6E8A-4147-A177-3AD203B41FA5}">
                      <a16:colId xmlns:a16="http://schemas.microsoft.com/office/drawing/2014/main" val="20005"/>
                    </a:ext>
                  </a:extLst>
                </a:gridCol>
                <a:gridCol w="373879">
                  <a:extLst>
                    <a:ext uri="{9D8B030D-6E8A-4147-A177-3AD203B41FA5}">
                      <a16:colId xmlns:a16="http://schemas.microsoft.com/office/drawing/2014/main" val="20006"/>
                    </a:ext>
                  </a:extLst>
                </a:gridCol>
                <a:gridCol w="373879">
                  <a:extLst>
                    <a:ext uri="{9D8B030D-6E8A-4147-A177-3AD203B41FA5}">
                      <a16:colId xmlns:a16="http://schemas.microsoft.com/office/drawing/2014/main" val="20007"/>
                    </a:ext>
                  </a:extLst>
                </a:gridCol>
                <a:gridCol w="373879">
                  <a:extLst>
                    <a:ext uri="{9D8B030D-6E8A-4147-A177-3AD203B41FA5}">
                      <a16:colId xmlns:a16="http://schemas.microsoft.com/office/drawing/2014/main" val="20008"/>
                    </a:ext>
                  </a:extLst>
                </a:gridCol>
                <a:gridCol w="373879">
                  <a:extLst>
                    <a:ext uri="{9D8B030D-6E8A-4147-A177-3AD203B41FA5}">
                      <a16:colId xmlns:a16="http://schemas.microsoft.com/office/drawing/2014/main" val="20009"/>
                    </a:ext>
                  </a:extLst>
                </a:gridCol>
              </a:tblGrid>
              <a:tr h="341592">
                <a:tc>
                  <a:txBody>
                    <a:bodyPr/>
                    <a:lstStyle/>
                    <a:p>
                      <a:endParaRPr lang="en-GB" dirty="0"/>
                    </a:p>
                  </a:txBody>
                  <a:tcPr>
                    <a:solidFill>
                      <a:srgbClr val="EB8634"/>
                    </a:solidFill>
                  </a:tcPr>
                </a:tc>
                <a:tc>
                  <a:txBody>
                    <a:bodyPr/>
                    <a:lstStyle/>
                    <a:p>
                      <a:endParaRPr lang="en-GB" dirty="0"/>
                    </a:p>
                  </a:txBody>
                  <a:tcPr>
                    <a:solidFill>
                      <a:srgbClr val="EB8634"/>
                    </a:solidFill>
                  </a:tcPr>
                </a:tc>
                <a:tc>
                  <a:txBody>
                    <a:bodyPr/>
                    <a:lstStyle/>
                    <a:p>
                      <a:endParaRPr lang="en-GB" dirty="0"/>
                    </a:p>
                  </a:txBody>
                  <a:tcPr>
                    <a:solidFill>
                      <a:srgbClr val="EB8634"/>
                    </a:solidFill>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0"/>
                  </a:ext>
                </a:extLst>
              </a:tr>
            </a:tbl>
          </a:graphicData>
        </a:graphic>
      </p:graphicFrame>
      <p:pic>
        <p:nvPicPr>
          <p:cNvPr id="14" name="Picture 13">
            <a:extLst>
              <a:ext uri="{FF2B5EF4-FFF2-40B4-BE49-F238E27FC236}">
                <a16:creationId xmlns:a16="http://schemas.microsoft.com/office/drawing/2014/main" id="{692E14B8-F49D-4E56-9878-A96A5A181D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713485" y="4168301"/>
            <a:ext cx="1981769" cy="2253470"/>
          </a:xfrm>
          <a:prstGeom prst="rect">
            <a:avLst/>
          </a:prstGeom>
        </p:spPr>
      </p:pic>
      <p:grpSp>
        <p:nvGrpSpPr>
          <p:cNvPr id="42" name="Group 41">
            <a:extLst>
              <a:ext uri="{FF2B5EF4-FFF2-40B4-BE49-F238E27FC236}">
                <a16:creationId xmlns:a16="http://schemas.microsoft.com/office/drawing/2014/main" id="{ADEBC180-8022-4BC4-8E3C-B331F0329FA5}"/>
              </a:ext>
            </a:extLst>
          </p:cNvPr>
          <p:cNvGrpSpPr/>
          <p:nvPr/>
        </p:nvGrpSpPr>
        <p:grpSpPr>
          <a:xfrm>
            <a:off x="827722" y="2883271"/>
            <a:ext cx="1275127" cy="960179"/>
            <a:chOff x="827722" y="2883271"/>
            <a:chExt cx="1275127" cy="960179"/>
          </a:xfrm>
        </p:grpSpPr>
        <p:sp>
          <p:nvSpPr>
            <p:cNvPr id="25" name="Speech Bubble: Rectangle 24">
              <a:extLst>
                <a:ext uri="{FF2B5EF4-FFF2-40B4-BE49-F238E27FC236}">
                  <a16:creationId xmlns:a16="http://schemas.microsoft.com/office/drawing/2014/main" id="{39568EAF-0266-408A-97AF-771FCD13F66E}"/>
                </a:ext>
              </a:extLst>
            </p:cNvPr>
            <p:cNvSpPr/>
            <p:nvPr/>
          </p:nvSpPr>
          <p:spPr>
            <a:xfrm>
              <a:off x="827722" y="2883271"/>
              <a:ext cx="1275127" cy="960179"/>
            </a:xfrm>
            <a:prstGeom prst="wedgeRectCallout">
              <a:avLst>
                <a:gd name="adj1" fmla="val 19176"/>
                <a:gd name="adj2" fmla="val 68750"/>
              </a:avLst>
            </a:prstGeom>
            <a:solidFill>
              <a:srgbClr val="61B7B3"/>
            </a:solidFill>
            <a:ln>
              <a:solidFill>
                <a:srgbClr val="4A8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5" name="Group 34">
              <a:extLst>
                <a:ext uri="{FF2B5EF4-FFF2-40B4-BE49-F238E27FC236}">
                  <a16:creationId xmlns:a16="http://schemas.microsoft.com/office/drawing/2014/main" id="{F3841870-5714-483C-AD1E-F54D2B73AF7B}"/>
                </a:ext>
              </a:extLst>
            </p:cNvPr>
            <p:cNvGrpSpPr/>
            <p:nvPr/>
          </p:nvGrpSpPr>
          <p:grpSpPr>
            <a:xfrm>
              <a:off x="1248258" y="3025429"/>
              <a:ext cx="417102" cy="646331"/>
              <a:chOff x="7551167" y="2414266"/>
              <a:chExt cx="417102" cy="646331"/>
            </a:xfrm>
          </p:grpSpPr>
          <p:sp>
            <p:nvSpPr>
              <p:cNvPr id="36" name="Rectangle 35">
                <a:extLst>
                  <a:ext uri="{FF2B5EF4-FFF2-40B4-BE49-F238E27FC236}">
                    <a16:creationId xmlns:a16="http://schemas.microsoft.com/office/drawing/2014/main" id="{E88FAA8A-E704-4DDB-87C6-D974D36E06EC}"/>
                  </a:ext>
                </a:extLst>
              </p:cNvPr>
              <p:cNvSpPr/>
              <p:nvPr/>
            </p:nvSpPr>
            <p:spPr>
              <a:xfrm>
                <a:off x="7551167" y="2414266"/>
                <a:ext cx="417102" cy="646331"/>
              </a:xfrm>
              <a:prstGeom prst="rect">
                <a:avLst/>
              </a:prstGeom>
            </p:spPr>
            <p:txBody>
              <a:bodyPr wrap="none">
                <a:spAutoFit/>
              </a:bodyPr>
              <a:lstStyle/>
              <a:p>
                <a:pPr algn="ctr"/>
                <a:r>
                  <a:rPr lang="en-US" dirty="0">
                    <a:latin typeface="Twinkl" pitchFamily="50" charset="0"/>
                  </a:rPr>
                  <a:t>4</a:t>
                </a:r>
                <a:br>
                  <a:rPr lang="en-US" dirty="0">
                    <a:latin typeface="Twinkl" pitchFamily="50" charset="0"/>
                  </a:rPr>
                </a:br>
                <a:r>
                  <a:rPr lang="en-US" dirty="0">
                    <a:latin typeface="Twinkl" pitchFamily="50" charset="0"/>
                  </a:rPr>
                  <a:t>10</a:t>
                </a:r>
                <a:endParaRPr lang="en-GB" dirty="0">
                  <a:latin typeface="Twinkl" pitchFamily="50" charset="0"/>
                </a:endParaRPr>
              </a:p>
            </p:txBody>
          </p:sp>
          <p:cxnSp>
            <p:nvCxnSpPr>
              <p:cNvPr id="37" name="Straight Connector 36">
                <a:extLst>
                  <a:ext uri="{FF2B5EF4-FFF2-40B4-BE49-F238E27FC236}">
                    <a16:creationId xmlns:a16="http://schemas.microsoft.com/office/drawing/2014/main" id="{661B702F-9C4D-40F0-9C9E-4ADD466CA0C9}"/>
                  </a:ext>
                </a:extLst>
              </p:cNvPr>
              <p:cNvCxnSpPr/>
              <p:nvPr/>
            </p:nvCxnSpPr>
            <p:spPr>
              <a:xfrm>
                <a:off x="7551167" y="2733155"/>
                <a:ext cx="4171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3" name="Group 42">
            <a:extLst>
              <a:ext uri="{FF2B5EF4-FFF2-40B4-BE49-F238E27FC236}">
                <a16:creationId xmlns:a16="http://schemas.microsoft.com/office/drawing/2014/main" id="{FB646D2C-4062-4517-8222-168D79BA1CC0}"/>
              </a:ext>
            </a:extLst>
          </p:cNvPr>
          <p:cNvGrpSpPr/>
          <p:nvPr/>
        </p:nvGrpSpPr>
        <p:grpSpPr>
          <a:xfrm>
            <a:off x="3291388" y="2883271"/>
            <a:ext cx="1275127" cy="960179"/>
            <a:chOff x="3581255" y="2883271"/>
            <a:chExt cx="1275127" cy="960179"/>
          </a:xfrm>
        </p:grpSpPr>
        <p:sp>
          <p:nvSpPr>
            <p:cNvPr id="38" name="Speech Bubble: Rectangle 37">
              <a:extLst>
                <a:ext uri="{FF2B5EF4-FFF2-40B4-BE49-F238E27FC236}">
                  <a16:creationId xmlns:a16="http://schemas.microsoft.com/office/drawing/2014/main" id="{53D217B0-5F34-48F7-BD5C-1FD62615BF2F}"/>
                </a:ext>
              </a:extLst>
            </p:cNvPr>
            <p:cNvSpPr/>
            <p:nvPr/>
          </p:nvSpPr>
          <p:spPr>
            <a:xfrm>
              <a:off x="3581255" y="2883271"/>
              <a:ext cx="1275127" cy="960179"/>
            </a:xfrm>
            <a:prstGeom prst="wedgeRectCallout">
              <a:avLst>
                <a:gd name="adj1" fmla="val -22271"/>
                <a:gd name="adj2" fmla="val 66129"/>
              </a:avLst>
            </a:prstGeom>
            <a:solidFill>
              <a:srgbClr val="E3BF5B"/>
            </a:solidFill>
            <a:ln>
              <a:solidFill>
                <a:srgbClr val="C0A3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33245E52-A001-491A-A139-5E791BD0AC47}"/>
                </a:ext>
              </a:extLst>
            </p:cNvPr>
            <p:cNvSpPr/>
            <p:nvPr/>
          </p:nvSpPr>
          <p:spPr>
            <a:xfrm>
              <a:off x="3994237" y="3176430"/>
              <a:ext cx="449162" cy="369332"/>
            </a:xfrm>
            <a:prstGeom prst="rect">
              <a:avLst/>
            </a:prstGeom>
          </p:spPr>
          <p:txBody>
            <a:bodyPr wrap="none">
              <a:spAutoFit/>
            </a:bodyPr>
            <a:lstStyle/>
            <a:p>
              <a:pPr algn="ctr"/>
              <a:r>
                <a:rPr lang="en-GB" dirty="0"/>
                <a:t>1.3</a:t>
              </a:r>
            </a:p>
          </p:txBody>
        </p:sp>
      </p:grpSp>
      <p:sp>
        <p:nvSpPr>
          <p:cNvPr id="44" name="Rectangle 43">
            <a:extLst>
              <a:ext uri="{FF2B5EF4-FFF2-40B4-BE49-F238E27FC236}">
                <a16:creationId xmlns:a16="http://schemas.microsoft.com/office/drawing/2014/main" id="{268F6DA2-8725-40F0-B762-49254F799654}"/>
              </a:ext>
            </a:extLst>
          </p:cNvPr>
          <p:cNvSpPr/>
          <p:nvPr/>
        </p:nvSpPr>
        <p:spPr>
          <a:xfrm>
            <a:off x="559189" y="4269330"/>
            <a:ext cx="870751" cy="369332"/>
          </a:xfrm>
          <a:prstGeom prst="rect">
            <a:avLst/>
          </a:prstGeom>
          <a:solidFill>
            <a:srgbClr val="61B7B3"/>
          </a:solidFill>
        </p:spPr>
        <p:txBody>
          <a:bodyPr wrap="none">
            <a:spAutoFit/>
          </a:bodyPr>
          <a:lstStyle/>
          <a:p>
            <a:r>
              <a:rPr lang="en-US" dirty="0"/>
              <a:t>Petra  </a:t>
            </a:r>
            <a:endParaRPr lang="en-GB" dirty="0"/>
          </a:p>
        </p:txBody>
      </p:sp>
      <p:pic>
        <p:nvPicPr>
          <p:cNvPr id="7" name="Picture 6">
            <a:extLst>
              <a:ext uri="{FF2B5EF4-FFF2-40B4-BE49-F238E27FC236}">
                <a16:creationId xmlns:a16="http://schemas.microsoft.com/office/drawing/2014/main" id="{EEF59353-341F-4DC0-A8E0-E94D977250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25826" y="4176690"/>
            <a:ext cx="1987659" cy="2253470"/>
          </a:xfrm>
          <a:prstGeom prst="rect">
            <a:avLst/>
          </a:prstGeom>
        </p:spPr>
      </p:pic>
      <p:sp>
        <p:nvSpPr>
          <p:cNvPr id="45" name="Rectangle 44">
            <a:extLst>
              <a:ext uri="{FF2B5EF4-FFF2-40B4-BE49-F238E27FC236}">
                <a16:creationId xmlns:a16="http://schemas.microsoft.com/office/drawing/2014/main" id="{F95E24D6-F63A-4C7C-B443-9917D38D8D34}"/>
              </a:ext>
            </a:extLst>
          </p:cNvPr>
          <p:cNvSpPr/>
          <p:nvPr/>
        </p:nvSpPr>
        <p:spPr>
          <a:xfrm>
            <a:off x="4695255" y="1685886"/>
            <a:ext cx="3987352" cy="1200329"/>
          </a:xfrm>
          <a:prstGeom prst="rect">
            <a:avLst/>
          </a:prstGeom>
          <a:solidFill>
            <a:srgbClr val="EB8634"/>
          </a:solidFill>
        </p:spPr>
        <p:txBody>
          <a:bodyPr wrap="square">
            <a:spAutoFit/>
          </a:bodyPr>
          <a:lstStyle/>
          <a:p>
            <a:r>
              <a:rPr lang="en-US" dirty="0">
                <a:latin typeface="Twinkl" pitchFamily="50" charset="0"/>
              </a:rPr>
              <a:t>Are both children correct? If not, can you explain what mistake they have made and what they should have written.</a:t>
            </a:r>
            <a:endParaRPr lang="en-GB" dirty="0"/>
          </a:p>
        </p:txBody>
      </p:sp>
      <p:sp>
        <p:nvSpPr>
          <p:cNvPr id="51" name="Rectangle 50">
            <a:extLst>
              <a:ext uri="{FF2B5EF4-FFF2-40B4-BE49-F238E27FC236}">
                <a16:creationId xmlns:a16="http://schemas.microsoft.com/office/drawing/2014/main" id="{E49EBD72-1C56-4F22-8DE8-9FD1294A1376}"/>
              </a:ext>
            </a:extLst>
          </p:cNvPr>
          <p:cNvSpPr/>
          <p:nvPr/>
        </p:nvSpPr>
        <p:spPr>
          <a:xfrm>
            <a:off x="4695255" y="2945597"/>
            <a:ext cx="3987352" cy="923330"/>
          </a:xfrm>
          <a:prstGeom prst="rect">
            <a:avLst/>
          </a:prstGeom>
          <a:solidFill>
            <a:srgbClr val="8FC13E"/>
          </a:solidFill>
        </p:spPr>
        <p:txBody>
          <a:bodyPr wrap="square">
            <a:spAutoFit/>
          </a:bodyPr>
          <a:lstStyle/>
          <a:p>
            <a:r>
              <a:rPr lang="en-GB" dirty="0">
                <a:solidFill>
                  <a:schemeClr val="bg1"/>
                </a:solidFill>
                <a:latin typeface="Twinkl" pitchFamily="50" charset="0"/>
              </a:rPr>
              <a:t>Leo is correct as the representation shows one whole and three-tenths (which is equal to 1.3).</a:t>
            </a:r>
          </a:p>
        </p:txBody>
      </p:sp>
      <p:grpSp>
        <p:nvGrpSpPr>
          <p:cNvPr id="56" name="Group 55">
            <a:extLst>
              <a:ext uri="{FF2B5EF4-FFF2-40B4-BE49-F238E27FC236}">
                <a16:creationId xmlns:a16="http://schemas.microsoft.com/office/drawing/2014/main" id="{C3A0A816-79A7-4328-964D-984467F13CC8}"/>
              </a:ext>
            </a:extLst>
          </p:cNvPr>
          <p:cNvGrpSpPr/>
          <p:nvPr/>
        </p:nvGrpSpPr>
        <p:grpSpPr>
          <a:xfrm>
            <a:off x="4695255" y="3877509"/>
            <a:ext cx="3987352" cy="1063701"/>
            <a:chOff x="4781725" y="3928309"/>
            <a:chExt cx="3900881" cy="1063701"/>
          </a:xfrm>
        </p:grpSpPr>
        <p:sp>
          <p:nvSpPr>
            <p:cNvPr id="52" name="Rectangle 51">
              <a:extLst>
                <a:ext uri="{FF2B5EF4-FFF2-40B4-BE49-F238E27FC236}">
                  <a16:creationId xmlns:a16="http://schemas.microsoft.com/office/drawing/2014/main" id="{56D32053-D71A-487E-AA5E-C4FDA2175C42}"/>
                </a:ext>
              </a:extLst>
            </p:cNvPr>
            <p:cNvSpPr/>
            <p:nvPr/>
          </p:nvSpPr>
          <p:spPr>
            <a:xfrm>
              <a:off x="4781725" y="3928309"/>
              <a:ext cx="3900881" cy="1015663"/>
            </a:xfrm>
            <a:prstGeom prst="rect">
              <a:avLst/>
            </a:prstGeom>
            <a:solidFill>
              <a:srgbClr val="8FC13E"/>
            </a:solidFill>
          </p:spPr>
          <p:txBody>
            <a:bodyPr wrap="square">
              <a:spAutoFit/>
            </a:bodyPr>
            <a:lstStyle/>
            <a:p>
              <a:pPr>
                <a:lnSpc>
                  <a:spcPts val="2400"/>
                </a:lnSpc>
                <a:spcBef>
                  <a:spcPts val="600"/>
                </a:spcBef>
                <a:spcAft>
                  <a:spcPts val="600"/>
                </a:spcAft>
              </a:pPr>
              <a:r>
                <a:rPr lang="en-GB" dirty="0">
                  <a:solidFill>
                    <a:schemeClr val="bg1"/>
                  </a:solidFill>
                  <a:latin typeface="Twinkl" pitchFamily="50" charset="0"/>
                </a:rPr>
                <a:t>Petra is incorrect. She has counted the one whole as     but it should have been    .   </a:t>
              </a:r>
            </a:p>
          </p:txBody>
        </p:sp>
        <p:sp>
          <p:nvSpPr>
            <p:cNvPr id="54" name="Rectangle 53">
              <a:extLst>
                <a:ext uri="{FF2B5EF4-FFF2-40B4-BE49-F238E27FC236}">
                  <a16:creationId xmlns:a16="http://schemas.microsoft.com/office/drawing/2014/main" id="{3D07BD09-524C-4418-AA70-404F2ED03F80}"/>
                </a:ext>
              </a:extLst>
            </p:cNvPr>
            <p:cNvSpPr/>
            <p:nvPr/>
          </p:nvSpPr>
          <p:spPr>
            <a:xfrm>
              <a:off x="5844172" y="4468790"/>
              <a:ext cx="365806" cy="523220"/>
            </a:xfrm>
            <a:prstGeom prst="rect">
              <a:avLst/>
            </a:prstGeom>
          </p:spPr>
          <p:txBody>
            <a:bodyPr wrap="none">
              <a:spAutoFit/>
            </a:bodyPr>
            <a:lstStyle/>
            <a:p>
              <a:pPr algn="ctr"/>
              <a:r>
                <a:rPr lang="en-US" sz="1400" dirty="0">
                  <a:solidFill>
                    <a:schemeClr val="bg1"/>
                  </a:solidFill>
                  <a:latin typeface="Twinkl" pitchFamily="50" charset="0"/>
                </a:rPr>
                <a:t>10</a:t>
              </a:r>
              <a:br>
                <a:rPr lang="en-US" sz="1400" dirty="0">
                  <a:solidFill>
                    <a:schemeClr val="bg1"/>
                  </a:solidFill>
                  <a:latin typeface="Twinkl" pitchFamily="50" charset="0"/>
                </a:rPr>
              </a:br>
              <a:r>
                <a:rPr lang="en-US" sz="1400" dirty="0">
                  <a:solidFill>
                    <a:schemeClr val="bg1"/>
                  </a:solidFill>
                  <a:latin typeface="Twinkl" pitchFamily="50" charset="0"/>
                </a:rPr>
                <a:t>10</a:t>
              </a:r>
              <a:endParaRPr lang="en-GB" sz="1400" dirty="0">
                <a:solidFill>
                  <a:schemeClr val="bg1"/>
                </a:solidFill>
                <a:latin typeface="Twinkl" pitchFamily="50" charset="0"/>
              </a:endParaRPr>
            </a:p>
          </p:txBody>
        </p:sp>
        <p:cxnSp>
          <p:nvCxnSpPr>
            <p:cNvPr id="55" name="Straight Connector 54">
              <a:extLst>
                <a:ext uri="{FF2B5EF4-FFF2-40B4-BE49-F238E27FC236}">
                  <a16:creationId xmlns:a16="http://schemas.microsoft.com/office/drawing/2014/main" id="{12B0BC20-AF09-4F59-B791-208A99055700}"/>
                </a:ext>
              </a:extLst>
            </p:cNvPr>
            <p:cNvCxnSpPr>
              <a:cxnSpLocks/>
            </p:cNvCxnSpPr>
            <p:nvPr/>
          </p:nvCxnSpPr>
          <p:spPr>
            <a:xfrm>
              <a:off x="5913154" y="4732779"/>
              <a:ext cx="2278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E15E67F4-FF77-47DE-B4D7-F4DD85562DE7}"/>
                </a:ext>
              </a:extLst>
            </p:cNvPr>
            <p:cNvSpPr/>
            <p:nvPr/>
          </p:nvSpPr>
          <p:spPr>
            <a:xfrm>
              <a:off x="6533387" y="4174651"/>
              <a:ext cx="365806" cy="523220"/>
            </a:xfrm>
            <a:prstGeom prst="rect">
              <a:avLst/>
            </a:prstGeom>
          </p:spPr>
          <p:txBody>
            <a:bodyPr wrap="none">
              <a:spAutoFit/>
            </a:bodyPr>
            <a:lstStyle/>
            <a:p>
              <a:pPr algn="ctr"/>
              <a:r>
                <a:rPr lang="en-US" sz="1400" dirty="0">
                  <a:solidFill>
                    <a:schemeClr val="bg1"/>
                  </a:solidFill>
                  <a:latin typeface="Twinkl" pitchFamily="50" charset="0"/>
                </a:rPr>
                <a:t>1</a:t>
              </a:r>
              <a:br>
                <a:rPr lang="en-US" sz="1400" dirty="0">
                  <a:solidFill>
                    <a:schemeClr val="bg1"/>
                  </a:solidFill>
                  <a:latin typeface="Twinkl" pitchFamily="50" charset="0"/>
                </a:rPr>
              </a:br>
              <a:r>
                <a:rPr lang="en-US" sz="1400" dirty="0">
                  <a:solidFill>
                    <a:schemeClr val="bg1"/>
                  </a:solidFill>
                  <a:latin typeface="Twinkl" pitchFamily="50" charset="0"/>
                </a:rPr>
                <a:t>10</a:t>
              </a:r>
              <a:endParaRPr lang="en-GB" sz="1400" dirty="0">
                <a:solidFill>
                  <a:schemeClr val="bg1"/>
                </a:solidFill>
                <a:latin typeface="Twinkl" pitchFamily="50" charset="0"/>
              </a:endParaRPr>
            </a:p>
          </p:txBody>
        </p:sp>
        <p:cxnSp>
          <p:nvCxnSpPr>
            <p:cNvPr id="58" name="Straight Connector 57">
              <a:extLst>
                <a:ext uri="{FF2B5EF4-FFF2-40B4-BE49-F238E27FC236}">
                  <a16:creationId xmlns:a16="http://schemas.microsoft.com/office/drawing/2014/main" id="{67BFBAAA-664E-47A8-9064-5B6944B19664}"/>
                </a:ext>
              </a:extLst>
            </p:cNvPr>
            <p:cNvCxnSpPr>
              <a:cxnSpLocks/>
            </p:cNvCxnSpPr>
            <p:nvPr/>
          </p:nvCxnSpPr>
          <p:spPr>
            <a:xfrm>
              <a:off x="6602369" y="4438640"/>
              <a:ext cx="2278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052271E6-66D1-41E5-91CF-A21870B76C50}"/>
              </a:ext>
            </a:extLst>
          </p:cNvPr>
          <p:cNvGrpSpPr/>
          <p:nvPr/>
        </p:nvGrpSpPr>
        <p:grpSpPr>
          <a:xfrm>
            <a:off x="4695255" y="4820987"/>
            <a:ext cx="3987352" cy="523220"/>
            <a:chOff x="4781725" y="3868254"/>
            <a:chExt cx="3900881" cy="523220"/>
          </a:xfrm>
        </p:grpSpPr>
        <p:sp>
          <p:nvSpPr>
            <p:cNvPr id="61" name="Rectangle 60">
              <a:extLst>
                <a:ext uri="{FF2B5EF4-FFF2-40B4-BE49-F238E27FC236}">
                  <a16:creationId xmlns:a16="http://schemas.microsoft.com/office/drawing/2014/main" id="{693898D5-043A-4595-B363-BA4370E7F80F}"/>
                </a:ext>
              </a:extLst>
            </p:cNvPr>
            <p:cNvSpPr/>
            <p:nvPr/>
          </p:nvSpPr>
          <p:spPr>
            <a:xfrm>
              <a:off x="4781725" y="3928309"/>
              <a:ext cx="3900881" cy="425758"/>
            </a:xfrm>
            <a:prstGeom prst="rect">
              <a:avLst/>
            </a:prstGeom>
            <a:solidFill>
              <a:srgbClr val="8FC13E"/>
            </a:solidFill>
          </p:spPr>
          <p:txBody>
            <a:bodyPr wrap="square">
              <a:spAutoFit/>
            </a:bodyPr>
            <a:lstStyle/>
            <a:p>
              <a:pPr>
                <a:lnSpc>
                  <a:spcPts val="2600"/>
                </a:lnSpc>
                <a:spcBef>
                  <a:spcPts val="600"/>
                </a:spcBef>
                <a:spcAft>
                  <a:spcPts val="600"/>
                </a:spcAft>
              </a:pPr>
              <a:r>
                <a:rPr lang="en-GB" dirty="0">
                  <a:solidFill>
                    <a:schemeClr val="bg1"/>
                  </a:solidFill>
                  <a:latin typeface="Twinkl" pitchFamily="50" charset="0"/>
                </a:rPr>
                <a:t>So it would be     and     which is    .</a:t>
              </a:r>
            </a:p>
          </p:txBody>
        </p:sp>
        <p:sp>
          <p:nvSpPr>
            <p:cNvPr id="64" name="Rectangle 63">
              <a:extLst>
                <a:ext uri="{FF2B5EF4-FFF2-40B4-BE49-F238E27FC236}">
                  <a16:creationId xmlns:a16="http://schemas.microsoft.com/office/drawing/2014/main" id="{A0943BE3-7904-49BF-B02C-052F574E361A}"/>
                </a:ext>
              </a:extLst>
            </p:cNvPr>
            <p:cNvSpPr/>
            <p:nvPr/>
          </p:nvSpPr>
          <p:spPr>
            <a:xfrm>
              <a:off x="6283978" y="3868254"/>
              <a:ext cx="365806" cy="523220"/>
            </a:xfrm>
            <a:prstGeom prst="rect">
              <a:avLst/>
            </a:prstGeom>
          </p:spPr>
          <p:txBody>
            <a:bodyPr wrap="none">
              <a:spAutoFit/>
            </a:bodyPr>
            <a:lstStyle/>
            <a:p>
              <a:pPr algn="ctr"/>
              <a:r>
                <a:rPr lang="en-US" sz="1400" dirty="0">
                  <a:solidFill>
                    <a:schemeClr val="bg1"/>
                  </a:solidFill>
                  <a:latin typeface="Twinkl" pitchFamily="50" charset="0"/>
                </a:rPr>
                <a:t>10</a:t>
              </a:r>
              <a:br>
                <a:rPr lang="en-US" sz="1400" dirty="0">
                  <a:solidFill>
                    <a:schemeClr val="bg1"/>
                  </a:solidFill>
                  <a:latin typeface="Twinkl" pitchFamily="50" charset="0"/>
                </a:rPr>
              </a:br>
              <a:r>
                <a:rPr lang="en-US" sz="1400" dirty="0">
                  <a:solidFill>
                    <a:schemeClr val="bg1"/>
                  </a:solidFill>
                  <a:latin typeface="Twinkl" pitchFamily="50" charset="0"/>
                </a:rPr>
                <a:t>10</a:t>
              </a:r>
              <a:endParaRPr lang="en-GB" sz="1400" dirty="0">
                <a:solidFill>
                  <a:schemeClr val="bg1"/>
                </a:solidFill>
                <a:latin typeface="Twinkl" pitchFamily="50" charset="0"/>
              </a:endParaRPr>
            </a:p>
          </p:txBody>
        </p:sp>
        <p:cxnSp>
          <p:nvCxnSpPr>
            <p:cNvPr id="65" name="Straight Connector 64">
              <a:extLst>
                <a:ext uri="{FF2B5EF4-FFF2-40B4-BE49-F238E27FC236}">
                  <a16:creationId xmlns:a16="http://schemas.microsoft.com/office/drawing/2014/main" id="{05982587-8804-4E0D-91C1-F052B2D5C090}"/>
                </a:ext>
              </a:extLst>
            </p:cNvPr>
            <p:cNvCxnSpPr>
              <a:cxnSpLocks/>
            </p:cNvCxnSpPr>
            <p:nvPr/>
          </p:nvCxnSpPr>
          <p:spPr>
            <a:xfrm>
              <a:off x="6377809" y="4132243"/>
              <a:ext cx="19661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2DCD2A16-1F87-40AD-8BA3-F6540856B97C}"/>
                </a:ext>
              </a:extLst>
            </p:cNvPr>
            <p:cNvSpPr/>
            <p:nvPr/>
          </p:nvSpPr>
          <p:spPr>
            <a:xfrm>
              <a:off x="7005388" y="3868254"/>
              <a:ext cx="365806" cy="523220"/>
            </a:xfrm>
            <a:prstGeom prst="rect">
              <a:avLst/>
            </a:prstGeom>
          </p:spPr>
          <p:txBody>
            <a:bodyPr wrap="none">
              <a:spAutoFit/>
            </a:bodyPr>
            <a:lstStyle/>
            <a:p>
              <a:pPr algn="ctr"/>
              <a:r>
                <a:rPr lang="en-US" sz="1400" dirty="0">
                  <a:solidFill>
                    <a:schemeClr val="bg1"/>
                  </a:solidFill>
                  <a:latin typeface="Twinkl" pitchFamily="50" charset="0"/>
                </a:rPr>
                <a:t>3</a:t>
              </a:r>
              <a:br>
                <a:rPr lang="en-US" sz="1400" dirty="0">
                  <a:solidFill>
                    <a:schemeClr val="bg1"/>
                  </a:solidFill>
                  <a:latin typeface="Twinkl" pitchFamily="50" charset="0"/>
                </a:rPr>
              </a:br>
              <a:r>
                <a:rPr lang="en-US" sz="1400" dirty="0">
                  <a:solidFill>
                    <a:schemeClr val="bg1"/>
                  </a:solidFill>
                  <a:latin typeface="Twinkl" pitchFamily="50" charset="0"/>
                </a:rPr>
                <a:t>10</a:t>
              </a:r>
              <a:endParaRPr lang="en-GB" sz="1400" dirty="0">
                <a:solidFill>
                  <a:schemeClr val="bg1"/>
                </a:solidFill>
                <a:latin typeface="Twinkl" pitchFamily="50" charset="0"/>
              </a:endParaRPr>
            </a:p>
          </p:txBody>
        </p:sp>
        <p:cxnSp>
          <p:nvCxnSpPr>
            <p:cNvPr id="68" name="Straight Connector 67">
              <a:extLst>
                <a:ext uri="{FF2B5EF4-FFF2-40B4-BE49-F238E27FC236}">
                  <a16:creationId xmlns:a16="http://schemas.microsoft.com/office/drawing/2014/main" id="{FC08471A-9FE0-4823-8D95-0400563A5C76}"/>
                </a:ext>
              </a:extLst>
            </p:cNvPr>
            <p:cNvCxnSpPr>
              <a:cxnSpLocks/>
            </p:cNvCxnSpPr>
            <p:nvPr/>
          </p:nvCxnSpPr>
          <p:spPr>
            <a:xfrm>
              <a:off x="7099219" y="4132243"/>
              <a:ext cx="17729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B6BD1E08-E33B-4F55-9AB6-B38ECEE58663}"/>
                </a:ext>
              </a:extLst>
            </p:cNvPr>
            <p:cNvSpPr/>
            <p:nvPr/>
          </p:nvSpPr>
          <p:spPr>
            <a:xfrm>
              <a:off x="8170109" y="3868254"/>
              <a:ext cx="365806" cy="523220"/>
            </a:xfrm>
            <a:prstGeom prst="rect">
              <a:avLst/>
            </a:prstGeom>
          </p:spPr>
          <p:txBody>
            <a:bodyPr wrap="none">
              <a:spAutoFit/>
            </a:bodyPr>
            <a:lstStyle/>
            <a:p>
              <a:pPr algn="ctr"/>
              <a:r>
                <a:rPr lang="en-US" sz="1400" dirty="0">
                  <a:solidFill>
                    <a:schemeClr val="bg1"/>
                  </a:solidFill>
                  <a:latin typeface="Twinkl" pitchFamily="50" charset="0"/>
                </a:rPr>
                <a:t>13</a:t>
              </a:r>
              <a:br>
                <a:rPr lang="en-US" sz="1400" dirty="0">
                  <a:solidFill>
                    <a:schemeClr val="bg1"/>
                  </a:solidFill>
                  <a:latin typeface="Twinkl" pitchFamily="50" charset="0"/>
                </a:rPr>
              </a:br>
              <a:r>
                <a:rPr lang="en-US" sz="1400" dirty="0">
                  <a:solidFill>
                    <a:schemeClr val="bg1"/>
                  </a:solidFill>
                  <a:latin typeface="Twinkl" pitchFamily="50" charset="0"/>
                </a:rPr>
                <a:t>10</a:t>
              </a:r>
              <a:endParaRPr lang="en-GB" sz="1400" dirty="0">
                <a:solidFill>
                  <a:schemeClr val="bg1"/>
                </a:solidFill>
                <a:latin typeface="Twinkl" pitchFamily="50" charset="0"/>
              </a:endParaRPr>
            </a:p>
          </p:txBody>
        </p:sp>
        <p:cxnSp>
          <p:nvCxnSpPr>
            <p:cNvPr id="70" name="Straight Connector 69">
              <a:extLst>
                <a:ext uri="{FF2B5EF4-FFF2-40B4-BE49-F238E27FC236}">
                  <a16:creationId xmlns:a16="http://schemas.microsoft.com/office/drawing/2014/main" id="{AD7787C9-550D-4D20-924E-9A080C006AD8}"/>
                </a:ext>
              </a:extLst>
            </p:cNvPr>
            <p:cNvCxnSpPr>
              <a:cxnSpLocks/>
            </p:cNvCxnSpPr>
            <p:nvPr/>
          </p:nvCxnSpPr>
          <p:spPr>
            <a:xfrm>
              <a:off x="8257727" y="4132243"/>
              <a:ext cx="17427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7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par>
                                <p:cTn id="17" presetID="10" presetClass="entr" presetSubtype="0"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6B019F-B6F2-4255-9F95-C8813DF824A2}"/>
              </a:ext>
            </a:extLst>
          </p:cNvPr>
          <p:cNvSpPr/>
          <p:nvPr/>
        </p:nvSpPr>
        <p:spPr>
          <a:xfrm>
            <a:off x="447121" y="1265108"/>
            <a:ext cx="6616410" cy="76502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6" name="TextBox 5">
            <a:extLst>
              <a:ext uri="{FF2B5EF4-FFF2-40B4-BE49-F238E27FC236}">
                <a16:creationId xmlns:a16="http://schemas.microsoft.com/office/drawing/2014/main" id="{2509C4E9-064D-4EC6-B5D5-3D33557109B2}"/>
              </a:ext>
            </a:extLst>
          </p:cNvPr>
          <p:cNvSpPr txBox="1"/>
          <p:nvPr/>
        </p:nvSpPr>
        <p:spPr>
          <a:xfrm>
            <a:off x="635081" y="1367155"/>
            <a:ext cx="6654952" cy="553998"/>
          </a:xfrm>
          <a:prstGeom prst="rect">
            <a:avLst/>
          </a:prstGeom>
          <a:noFill/>
        </p:spPr>
        <p:txBody>
          <a:bodyPr wrap="square" lIns="0" tIns="0" rIns="0" bIns="0" rtlCol="0">
            <a:spAutoFit/>
          </a:bodyPr>
          <a:lstStyle/>
          <a:p>
            <a:r>
              <a:rPr lang="en-US" dirty="0">
                <a:latin typeface="Twinkl" pitchFamily="50" charset="0"/>
              </a:rPr>
              <a:t>Mandeep is converting decimals into fraction representations. </a:t>
            </a:r>
          </a:p>
          <a:p>
            <a:r>
              <a:rPr lang="en-US" dirty="0">
                <a:latin typeface="Twinkl" pitchFamily="50" charset="0"/>
              </a:rPr>
              <a:t>This is her first conversion.</a:t>
            </a:r>
          </a:p>
        </p:txBody>
      </p:sp>
      <p:grpSp>
        <p:nvGrpSpPr>
          <p:cNvPr id="18" name="Group 17">
            <a:extLst>
              <a:ext uri="{FF2B5EF4-FFF2-40B4-BE49-F238E27FC236}">
                <a16:creationId xmlns:a16="http://schemas.microsoft.com/office/drawing/2014/main" id="{4D753608-F50C-4410-8BFE-EB6F486775D3}"/>
              </a:ext>
            </a:extLst>
          </p:cNvPr>
          <p:cNvGrpSpPr/>
          <p:nvPr/>
        </p:nvGrpSpPr>
        <p:grpSpPr>
          <a:xfrm>
            <a:off x="455508" y="3459350"/>
            <a:ext cx="7740536" cy="1374735"/>
            <a:chOff x="3530839" y="3692109"/>
            <a:chExt cx="9443674" cy="1374735"/>
          </a:xfrm>
        </p:grpSpPr>
        <p:sp>
          <p:nvSpPr>
            <p:cNvPr id="17" name="Rectangle 16">
              <a:extLst>
                <a:ext uri="{FF2B5EF4-FFF2-40B4-BE49-F238E27FC236}">
                  <a16:creationId xmlns:a16="http://schemas.microsoft.com/office/drawing/2014/main" id="{8F0759F6-DFE1-4E7C-891E-6EDA658C923F}"/>
                </a:ext>
              </a:extLst>
            </p:cNvPr>
            <p:cNvSpPr/>
            <p:nvPr/>
          </p:nvSpPr>
          <p:spPr>
            <a:xfrm>
              <a:off x="3530839" y="3692109"/>
              <a:ext cx="9443674" cy="1374735"/>
            </a:xfrm>
            <a:prstGeom prst="rect">
              <a:avLst/>
            </a:prstGeom>
            <a:solidFill>
              <a:srgbClr val="8FC13E"/>
            </a:solidFill>
            <a:ln w="19050">
              <a:solidFill>
                <a:srgbClr val="8FC13E"/>
              </a:solidFill>
            </a:ln>
          </p:spPr>
          <p:txBody>
            <a:bodyPr wrap="square">
              <a:spAutoFit/>
            </a:bodyPr>
            <a:lstStyle/>
            <a:p>
              <a:pPr>
                <a:lnSpc>
                  <a:spcPts val="2500"/>
                </a:lnSpc>
              </a:pPr>
              <a:r>
                <a:rPr lang="en-US" dirty="0">
                  <a:solidFill>
                    <a:schemeClr val="bg1"/>
                  </a:solidFill>
                  <a:latin typeface="Twinkl" pitchFamily="50" charset="0"/>
                </a:rPr>
                <a:t>The 1 whole is correct but 0.4 has been represented incorrectly. Mandeep has represented 0.4 as a whole divided into 4 equal parts. Instead, as 0.4 is equal to     , a whole should be divided into 10 equal parts with 4 </a:t>
              </a:r>
              <a:br>
                <a:rPr lang="en-US" dirty="0">
                  <a:solidFill>
                    <a:schemeClr val="bg1"/>
                  </a:solidFill>
                  <a:latin typeface="Twinkl" pitchFamily="50" charset="0"/>
                </a:rPr>
              </a:br>
              <a:r>
                <a:rPr lang="en-US" dirty="0">
                  <a:solidFill>
                    <a:schemeClr val="bg1"/>
                  </a:solidFill>
                  <a:latin typeface="Twinkl" pitchFamily="50" charset="0"/>
                </a:rPr>
                <a:t>parts shaded.</a:t>
              </a:r>
              <a:endParaRPr lang="en-GB" dirty="0">
                <a:solidFill>
                  <a:schemeClr val="bg1"/>
                </a:solidFill>
              </a:endParaRPr>
            </a:p>
          </p:txBody>
        </p:sp>
        <p:sp>
          <p:nvSpPr>
            <p:cNvPr id="42" name="Rectangle 41">
              <a:extLst>
                <a:ext uri="{FF2B5EF4-FFF2-40B4-BE49-F238E27FC236}">
                  <a16:creationId xmlns:a16="http://schemas.microsoft.com/office/drawing/2014/main" id="{745A3DE3-1668-4113-B413-98BC69C5192E}"/>
                </a:ext>
              </a:extLst>
            </p:cNvPr>
            <p:cNvSpPr/>
            <p:nvPr/>
          </p:nvSpPr>
          <p:spPr>
            <a:xfrm>
              <a:off x="4889016" y="4294573"/>
              <a:ext cx="539825" cy="523220"/>
            </a:xfrm>
            <a:prstGeom prst="rect">
              <a:avLst/>
            </a:prstGeom>
          </p:spPr>
          <p:txBody>
            <a:bodyPr wrap="square">
              <a:spAutoFit/>
            </a:bodyPr>
            <a:lstStyle/>
            <a:p>
              <a:pPr algn="ctr"/>
              <a:r>
                <a:rPr lang="en-GB" sz="1400" dirty="0">
                  <a:solidFill>
                    <a:schemeClr val="bg1"/>
                  </a:solidFill>
                </a:rPr>
                <a:t>4</a:t>
              </a:r>
            </a:p>
            <a:p>
              <a:pPr algn="ctr"/>
              <a:r>
                <a:rPr lang="en-GB" sz="1400" dirty="0">
                  <a:solidFill>
                    <a:schemeClr val="bg1"/>
                  </a:solidFill>
                </a:rPr>
                <a:t>10</a:t>
              </a:r>
            </a:p>
          </p:txBody>
        </p:sp>
        <p:cxnSp>
          <p:nvCxnSpPr>
            <p:cNvPr id="43" name="Straight Connector 42">
              <a:extLst>
                <a:ext uri="{FF2B5EF4-FFF2-40B4-BE49-F238E27FC236}">
                  <a16:creationId xmlns:a16="http://schemas.microsoft.com/office/drawing/2014/main" id="{F0727140-97C4-47AC-8725-3FF61F79D2B1}"/>
                </a:ext>
              </a:extLst>
            </p:cNvPr>
            <p:cNvCxnSpPr>
              <a:cxnSpLocks/>
            </p:cNvCxnSpPr>
            <p:nvPr/>
          </p:nvCxnSpPr>
          <p:spPr>
            <a:xfrm>
              <a:off x="5024813" y="4563457"/>
              <a:ext cx="264613"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Rectangle 47">
            <a:extLst>
              <a:ext uri="{FF2B5EF4-FFF2-40B4-BE49-F238E27FC236}">
                <a16:creationId xmlns:a16="http://schemas.microsoft.com/office/drawing/2014/main" id="{D84FEE25-003D-433A-83FE-4525CBECBE97}"/>
              </a:ext>
            </a:extLst>
          </p:cNvPr>
          <p:cNvSpPr/>
          <p:nvPr/>
        </p:nvSpPr>
        <p:spPr>
          <a:xfrm>
            <a:off x="447429" y="670659"/>
            <a:ext cx="2162085"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Tenths as Decimals</a:t>
            </a:r>
          </a:p>
        </p:txBody>
      </p:sp>
      <p:sp>
        <p:nvSpPr>
          <p:cNvPr id="50" name="Rectangle 49">
            <a:extLst>
              <a:ext uri="{FF2B5EF4-FFF2-40B4-BE49-F238E27FC236}">
                <a16:creationId xmlns:a16="http://schemas.microsoft.com/office/drawing/2014/main" id="{FFB12DFC-379C-47E7-A328-53FE0232E00B}"/>
              </a:ext>
            </a:extLst>
          </p:cNvPr>
          <p:cNvSpPr/>
          <p:nvPr/>
        </p:nvSpPr>
        <p:spPr>
          <a:xfrm>
            <a:off x="2580976" y="670659"/>
            <a:ext cx="1063301" cy="337100"/>
          </a:xfrm>
          <a:prstGeom prst="rect">
            <a:avLst/>
          </a:prstGeom>
          <a:solidFill>
            <a:srgbClr val="007AC3"/>
          </a:solidFill>
        </p:spPr>
        <p:txBody>
          <a:bodyPr wrap="square" lIns="180000" tIns="36000" rIns="180000" bIns="54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57" name="Straight Connector 56">
            <a:extLst>
              <a:ext uri="{FF2B5EF4-FFF2-40B4-BE49-F238E27FC236}">
                <a16:creationId xmlns:a16="http://schemas.microsoft.com/office/drawing/2014/main" id="{8E086712-BA03-4711-A725-A26FE24E1A4E}"/>
              </a:ext>
            </a:extLst>
          </p:cNvPr>
          <p:cNvCxnSpPr/>
          <p:nvPr/>
        </p:nvCxnSpPr>
        <p:spPr>
          <a:xfrm>
            <a:off x="2580976"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5966950-7F1E-41F2-8D78-A2969E5453E5}"/>
              </a:ext>
            </a:extLst>
          </p:cNvPr>
          <p:cNvSpPr/>
          <p:nvPr/>
        </p:nvSpPr>
        <p:spPr>
          <a:xfrm>
            <a:off x="635081" y="2345444"/>
            <a:ext cx="670376" cy="369332"/>
          </a:xfrm>
          <a:prstGeom prst="rect">
            <a:avLst/>
          </a:prstGeom>
        </p:spPr>
        <p:txBody>
          <a:bodyPr wrap="none">
            <a:spAutoFit/>
          </a:bodyPr>
          <a:lstStyle/>
          <a:p>
            <a:r>
              <a:rPr lang="en-US" dirty="0">
                <a:latin typeface="Twinkl" pitchFamily="50" charset="0"/>
              </a:rPr>
              <a:t>1.4 =</a:t>
            </a:r>
          </a:p>
        </p:txBody>
      </p:sp>
      <p:graphicFrame>
        <p:nvGraphicFramePr>
          <p:cNvPr id="58" name="Table 57">
            <a:extLst>
              <a:ext uri="{FF2B5EF4-FFF2-40B4-BE49-F238E27FC236}">
                <a16:creationId xmlns:a16="http://schemas.microsoft.com/office/drawing/2014/main" id="{1E72613D-3058-4044-A722-7DCFCDC3525E}"/>
              </a:ext>
            </a:extLst>
          </p:cNvPr>
          <p:cNvGraphicFramePr>
            <a:graphicFrameLocks noGrp="1"/>
          </p:cNvGraphicFramePr>
          <p:nvPr>
            <p:extLst>
              <p:ext uri="{D42A27DB-BD31-4B8C-83A1-F6EECF244321}">
                <p14:modId xmlns:p14="http://schemas.microsoft.com/office/powerpoint/2010/main" val="3481506743"/>
              </p:ext>
            </p:extLst>
          </p:nvPr>
        </p:nvGraphicFramePr>
        <p:xfrm>
          <a:off x="1433480" y="2130835"/>
          <a:ext cx="3910148" cy="370840"/>
        </p:xfrm>
        <a:graphic>
          <a:graphicData uri="http://schemas.openxmlformats.org/drawingml/2006/table">
            <a:tbl>
              <a:tblPr firstRow="1" bandRow="1">
                <a:tableStyleId>{5940675A-B579-460E-94D1-54222C63F5DA}</a:tableStyleId>
              </a:tblPr>
              <a:tblGrid>
                <a:gridCol w="3910148">
                  <a:extLst>
                    <a:ext uri="{9D8B030D-6E8A-4147-A177-3AD203B41FA5}">
                      <a16:colId xmlns:a16="http://schemas.microsoft.com/office/drawing/2014/main" val="20000"/>
                    </a:ext>
                  </a:extLst>
                </a:gridCol>
              </a:tblGrid>
              <a:tr h="370840">
                <a:tc>
                  <a:txBody>
                    <a:bodyPr/>
                    <a:lstStyle/>
                    <a:p>
                      <a:endParaRPr lang="en-US" dirty="0"/>
                    </a:p>
                  </a:txBody>
                  <a:tcPr>
                    <a:solidFill>
                      <a:srgbClr val="EB8634"/>
                    </a:solidFill>
                  </a:tcPr>
                </a:tc>
                <a:extLst>
                  <a:ext uri="{0D108BD9-81ED-4DB2-BD59-A6C34878D82A}">
                    <a16:rowId xmlns:a16="http://schemas.microsoft.com/office/drawing/2014/main" val="10000"/>
                  </a:ext>
                </a:extLst>
              </a:tr>
            </a:tbl>
          </a:graphicData>
        </a:graphic>
      </p:graphicFrame>
      <p:graphicFrame>
        <p:nvGraphicFramePr>
          <p:cNvPr id="59" name="Table 58">
            <a:extLst>
              <a:ext uri="{FF2B5EF4-FFF2-40B4-BE49-F238E27FC236}">
                <a16:creationId xmlns:a16="http://schemas.microsoft.com/office/drawing/2014/main" id="{BC2FB8EA-4D83-40D3-8FEA-AFFA2EB977E6}"/>
              </a:ext>
            </a:extLst>
          </p:cNvPr>
          <p:cNvGraphicFramePr>
            <a:graphicFrameLocks noGrp="1"/>
          </p:cNvGraphicFramePr>
          <p:nvPr>
            <p:extLst>
              <p:ext uri="{D42A27DB-BD31-4B8C-83A1-F6EECF244321}">
                <p14:modId xmlns:p14="http://schemas.microsoft.com/office/powerpoint/2010/main" val="3386362226"/>
              </p:ext>
            </p:extLst>
          </p:nvPr>
        </p:nvGraphicFramePr>
        <p:xfrm>
          <a:off x="1433480" y="2594685"/>
          <a:ext cx="3910148" cy="370840"/>
        </p:xfrm>
        <a:graphic>
          <a:graphicData uri="http://schemas.openxmlformats.org/drawingml/2006/table">
            <a:tbl>
              <a:tblPr firstRow="1" bandRow="1">
                <a:tableStyleId>{5940675A-B579-460E-94D1-54222C63F5DA}</a:tableStyleId>
              </a:tblPr>
              <a:tblGrid>
                <a:gridCol w="977537">
                  <a:extLst>
                    <a:ext uri="{9D8B030D-6E8A-4147-A177-3AD203B41FA5}">
                      <a16:colId xmlns:a16="http://schemas.microsoft.com/office/drawing/2014/main" val="20000"/>
                    </a:ext>
                  </a:extLst>
                </a:gridCol>
                <a:gridCol w="977537">
                  <a:extLst>
                    <a:ext uri="{9D8B030D-6E8A-4147-A177-3AD203B41FA5}">
                      <a16:colId xmlns:a16="http://schemas.microsoft.com/office/drawing/2014/main" val="20001"/>
                    </a:ext>
                  </a:extLst>
                </a:gridCol>
                <a:gridCol w="977537">
                  <a:extLst>
                    <a:ext uri="{9D8B030D-6E8A-4147-A177-3AD203B41FA5}">
                      <a16:colId xmlns:a16="http://schemas.microsoft.com/office/drawing/2014/main" val="20002"/>
                    </a:ext>
                  </a:extLst>
                </a:gridCol>
                <a:gridCol w="977537">
                  <a:extLst>
                    <a:ext uri="{9D8B030D-6E8A-4147-A177-3AD203B41FA5}">
                      <a16:colId xmlns:a16="http://schemas.microsoft.com/office/drawing/2014/main" val="20003"/>
                    </a:ext>
                  </a:extLst>
                </a:gridCol>
              </a:tblGrid>
              <a:tr h="370840">
                <a:tc>
                  <a:txBody>
                    <a:bodyPr/>
                    <a:lstStyle/>
                    <a:p>
                      <a:endParaRPr lang="en-US" dirty="0"/>
                    </a:p>
                  </a:txBody>
                  <a:tcPr>
                    <a:solidFill>
                      <a:srgbClr val="EB8634"/>
                    </a:solidFill>
                  </a:tcPr>
                </a:tc>
                <a:tc>
                  <a:txBody>
                    <a:bodyPr/>
                    <a:lstStyle/>
                    <a:p>
                      <a:endParaRPr lang="en-US" dirty="0"/>
                    </a:p>
                  </a:txBody>
                  <a:tcPr>
                    <a:solidFill>
                      <a:srgbClr val="EB8634"/>
                    </a:solidFill>
                  </a:tcPr>
                </a:tc>
                <a:tc>
                  <a:txBody>
                    <a:bodyPr/>
                    <a:lstStyle/>
                    <a:p>
                      <a:endParaRPr lang="en-US" dirty="0"/>
                    </a:p>
                  </a:txBody>
                  <a:tcPr>
                    <a:solidFill>
                      <a:srgbClr val="EB8634"/>
                    </a:solidFill>
                  </a:tcPr>
                </a:tc>
                <a:tc>
                  <a:txBody>
                    <a:bodyPr/>
                    <a:lstStyle/>
                    <a:p>
                      <a:endParaRPr lang="en-US" dirty="0"/>
                    </a:p>
                  </a:txBody>
                  <a:tcPr>
                    <a:solidFill>
                      <a:srgbClr val="EB8634"/>
                    </a:solidFill>
                  </a:tcPr>
                </a:tc>
                <a:extLst>
                  <a:ext uri="{0D108BD9-81ED-4DB2-BD59-A6C34878D82A}">
                    <a16:rowId xmlns:a16="http://schemas.microsoft.com/office/drawing/2014/main" val="10000"/>
                  </a:ext>
                </a:extLst>
              </a:tr>
            </a:tbl>
          </a:graphicData>
        </a:graphic>
      </p:graphicFrame>
      <p:sp>
        <p:nvSpPr>
          <p:cNvPr id="3" name="Rectangle 2">
            <a:extLst>
              <a:ext uri="{FF2B5EF4-FFF2-40B4-BE49-F238E27FC236}">
                <a16:creationId xmlns:a16="http://schemas.microsoft.com/office/drawing/2014/main" id="{88ACBC19-4147-4F36-A562-BF64E3DAB52C}"/>
              </a:ext>
            </a:extLst>
          </p:cNvPr>
          <p:cNvSpPr/>
          <p:nvPr/>
        </p:nvSpPr>
        <p:spPr>
          <a:xfrm>
            <a:off x="455508" y="3047644"/>
            <a:ext cx="3193503" cy="369332"/>
          </a:xfrm>
          <a:prstGeom prst="rect">
            <a:avLst/>
          </a:prstGeom>
        </p:spPr>
        <p:txBody>
          <a:bodyPr wrap="none">
            <a:spAutoFit/>
          </a:bodyPr>
          <a:lstStyle/>
          <a:p>
            <a:r>
              <a:rPr lang="en-US" dirty="0">
                <a:latin typeface="Twinkl" pitchFamily="50" charset="0"/>
              </a:rPr>
              <a:t>What mistake did she make? </a:t>
            </a:r>
            <a:endParaRPr lang="en-GB" dirty="0"/>
          </a:p>
        </p:txBody>
      </p:sp>
      <p:sp>
        <p:nvSpPr>
          <p:cNvPr id="60" name="Rectangle 59">
            <a:extLst>
              <a:ext uri="{FF2B5EF4-FFF2-40B4-BE49-F238E27FC236}">
                <a16:creationId xmlns:a16="http://schemas.microsoft.com/office/drawing/2014/main" id="{0CAE15E4-7A8E-4FFD-8DF5-7B5B1702A31A}"/>
              </a:ext>
            </a:extLst>
          </p:cNvPr>
          <p:cNvSpPr/>
          <p:nvPr/>
        </p:nvSpPr>
        <p:spPr>
          <a:xfrm>
            <a:off x="455508" y="4941135"/>
            <a:ext cx="2738250" cy="369332"/>
          </a:xfrm>
          <a:prstGeom prst="rect">
            <a:avLst/>
          </a:prstGeom>
        </p:spPr>
        <p:txBody>
          <a:bodyPr wrap="none">
            <a:spAutoFit/>
          </a:bodyPr>
          <a:lstStyle/>
          <a:p>
            <a:r>
              <a:rPr lang="en-US" dirty="0">
                <a:latin typeface="Twinkl" pitchFamily="50" charset="0"/>
              </a:rPr>
              <a:t>What should it look like?</a:t>
            </a:r>
            <a:endParaRPr lang="en-GB" dirty="0"/>
          </a:p>
        </p:txBody>
      </p:sp>
      <p:graphicFrame>
        <p:nvGraphicFramePr>
          <p:cNvPr id="61" name="Table 60">
            <a:extLst>
              <a:ext uri="{FF2B5EF4-FFF2-40B4-BE49-F238E27FC236}">
                <a16:creationId xmlns:a16="http://schemas.microsoft.com/office/drawing/2014/main" id="{D290BBA7-51AE-4B97-9614-0F89191919E7}"/>
              </a:ext>
            </a:extLst>
          </p:cNvPr>
          <p:cNvGraphicFramePr>
            <a:graphicFrameLocks noGrp="1"/>
          </p:cNvGraphicFramePr>
          <p:nvPr>
            <p:extLst>
              <p:ext uri="{D42A27DB-BD31-4B8C-83A1-F6EECF244321}">
                <p14:modId xmlns:p14="http://schemas.microsoft.com/office/powerpoint/2010/main" val="943452557"/>
              </p:ext>
            </p:extLst>
          </p:nvPr>
        </p:nvGraphicFramePr>
        <p:xfrm>
          <a:off x="552515" y="5352378"/>
          <a:ext cx="3910148" cy="370840"/>
        </p:xfrm>
        <a:graphic>
          <a:graphicData uri="http://schemas.openxmlformats.org/drawingml/2006/table">
            <a:tbl>
              <a:tblPr firstRow="1" bandRow="1">
                <a:tableStyleId>{5940675A-B579-460E-94D1-54222C63F5DA}</a:tableStyleId>
              </a:tblPr>
              <a:tblGrid>
                <a:gridCol w="3910148">
                  <a:extLst>
                    <a:ext uri="{9D8B030D-6E8A-4147-A177-3AD203B41FA5}">
                      <a16:colId xmlns:a16="http://schemas.microsoft.com/office/drawing/2014/main" val="20000"/>
                    </a:ext>
                  </a:extLst>
                </a:gridCol>
              </a:tblGrid>
              <a:tr h="370840">
                <a:tc>
                  <a:txBody>
                    <a:bodyPr/>
                    <a:lstStyle/>
                    <a:p>
                      <a:endParaRPr lang="en-US" dirty="0"/>
                    </a:p>
                  </a:txBody>
                  <a:tcPr>
                    <a:solidFill>
                      <a:srgbClr val="92D050"/>
                    </a:solidFill>
                  </a:tcPr>
                </a:tc>
                <a:extLst>
                  <a:ext uri="{0D108BD9-81ED-4DB2-BD59-A6C34878D82A}">
                    <a16:rowId xmlns:a16="http://schemas.microsoft.com/office/drawing/2014/main" val="10000"/>
                  </a:ext>
                </a:extLst>
              </a:tr>
            </a:tbl>
          </a:graphicData>
        </a:graphic>
      </p:graphicFrame>
      <p:graphicFrame>
        <p:nvGraphicFramePr>
          <p:cNvPr id="62" name="Table 61">
            <a:extLst>
              <a:ext uri="{FF2B5EF4-FFF2-40B4-BE49-F238E27FC236}">
                <a16:creationId xmlns:a16="http://schemas.microsoft.com/office/drawing/2014/main" id="{7F3DDC29-B08F-4CCE-8995-ABDE04719A19}"/>
              </a:ext>
            </a:extLst>
          </p:cNvPr>
          <p:cNvGraphicFramePr>
            <a:graphicFrameLocks noGrp="1"/>
          </p:cNvGraphicFramePr>
          <p:nvPr>
            <p:extLst>
              <p:ext uri="{D42A27DB-BD31-4B8C-83A1-F6EECF244321}">
                <p14:modId xmlns:p14="http://schemas.microsoft.com/office/powerpoint/2010/main" val="1755554972"/>
              </p:ext>
            </p:extLst>
          </p:nvPr>
        </p:nvGraphicFramePr>
        <p:xfrm>
          <a:off x="552513" y="5786849"/>
          <a:ext cx="3910150" cy="370840"/>
        </p:xfrm>
        <a:graphic>
          <a:graphicData uri="http://schemas.openxmlformats.org/drawingml/2006/table">
            <a:tbl>
              <a:tblPr firstRow="1" bandRow="1">
                <a:tableStyleId>{5940675A-B579-460E-94D1-54222C63F5DA}</a:tableStyleId>
              </a:tblPr>
              <a:tblGrid>
                <a:gridCol w="391015">
                  <a:extLst>
                    <a:ext uri="{9D8B030D-6E8A-4147-A177-3AD203B41FA5}">
                      <a16:colId xmlns:a16="http://schemas.microsoft.com/office/drawing/2014/main" val="20000"/>
                    </a:ext>
                  </a:extLst>
                </a:gridCol>
                <a:gridCol w="391015">
                  <a:extLst>
                    <a:ext uri="{9D8B030D-6E8A-4147-A177-3AD203B41FA5}">
                      <a16:colId xmlns:a16="http://schemas.microsoft.com/office/drawing/2014/main" val="20001"/>
                    </a:ext>
                  </a:extLst>
                </a:gridCol>
                <a:gridCol w="391015">
                  <a:extLst>
                    <a:ext uri="{9D8B030D-6E8A-4147-A177-3AD203B41FA5}">
                      <a16:colId xmlns:a16="http://schemas.microsoft.com/office/drawing/2014/main" val="20002"/>
                    </a:ext>
                  </a:extLst>
                </a:gridCol>
                <a:gridCol w="391015">
                  <a:extLst>
                    <a:ext uri="{9D8B030D-6E8A-4147-A177-3AD203B41FA5}">
                      <a16:colId xmlns:a16="http://schemas.microsoft.com/office/drawing/2014/main" val="20003"/>
                    </a:ext>
                  </a:extLst>
                </a:gridCol>
                <a:gridCol w="391015">
                  <a:extLst>
                    <a:ext uri="{9D8B030D-6E8A-4147-A177-3AD203B41FA5}">
                      <a16:colId xmlns:a16="http://schemas.microsoft.com/office/drawing/2014/main" val="20004"/>
                    </a:ext>
                  </a:extLst>
                </a:gridCol>
                <a:gridCol w="391015">
                  <a:extLst>
                    <a:ext uri="{9D8B030D-6E8A-4147-A177-3AD203B41FA5}">
                      <a16:colId xmlns:a16="http://schemas.microsoft.com/office/drawing/2014/main" val="20005"/>
                    </a:ext>
                  </a:extLst>
                </a:gridCol>
                <a:gridCol w="391015">
                  <a:extLst>
                    <a:ext uri="{9D8B030D-6E8A-4147-A177-3AD203B41FA5}">
                      <a16:colId xmlns:a16="http://schemas.microsoft.com/office/drawing/2014/main" val="20006"/>
                    </a:ext>
                  </a:extLst>
                </a:gridCol>
                <a:gridCol w="391015">
                  <a:extLst>
                    <a:ext uri="{9D8B030D-6E8A-4147-A177-3AD203B41FA5}">
                      <a16:colId xmlns:a16="http://schemas.microsoft.com/office/drawing/2014/main" val="20007"/>
                    </a:ext>
                  </a:extLst>
                </a:gridCol>
                <a:gridCol w="391015">
                  <a:extLst>
                    <a:ext uri="{9D8B030D-6E8A-4147-A177-3AD203B41FA5}">
                      <a16:colId xmlns:a16="http://schemas.microsoft.com/office/drawing/2014/main" val="20008"/>
                    </a:ext>
                  </a:extLst>
                </a:gridCol>
                <a:gridCol w="391015">
                  <a:extLst>
                    <a:ext uri="{9D8B030D-6E8A-4147-A177-3AD203B41FA5}">
                      <a16:colId xmlns:a16="http://schemas.microsoft.com/office/drawing/2014/main" val="20009"/>
                    </a:ext>
                  </a:extLst>
                </a:gridCol>
              </a:tblGrid>
              <a:tr h="370840">
                <a:tc>
                  <a:txBody>
                    <a:bodyPr/>
                    <a:lstStyle/>
                    <a:p>
                      <a:endParaRPr lang="en-US" dirty="0"/>
                    </a:p>
                  </a:txBody>
                  <a:tcPr>
                    <a:solidFill>
                      <a:srgbClr val="92D050"/>
                    </a:solidFill>
                  </a:tcPr>
                </a:tc>
                <a:tc>
                  <a:txBody>
                    <a:bodyPr/>
                    <a:lstStyle/>
                    <a:p>
                      <a:endParaRPr lang="en-US" dirty="0"/>
                    </a:p>
                  </a:txBody>
                  <a:tcPr>
                    <a:solidFill>
                      <a:srgbClr val="92D050"/>
                    </a:solidFill>
                  </a:tcPr>
                </a:tc>
                <a:tc>
                  <a:txBody>
                    <a:bodyPr/>
                    <a:lstStyle/>
                    <a:p>
                      <a:endParaRPr lang="en-US" dirty="0"/>
                    </a:p>
                  </a:txBody>
                  <a:tcPr>
                    <a:solidFill>
                      <a:srgbClr val="92D050"/>
                    </a:solidFill>
                  </a:tcPr>
                </a:tc>
                <a:tc>
                  <a:txBody>
                    <a:bodyPr/>
                    <a:lstStyle/>
                    <a:p>
                      <a:endParaRPr lang="en-US" dirty="0"/>
                    </a:p>
                  </a:txBody>
                  <a:tcPr>
                    <a:solidFill>
                      <a:srgbClr val="92D050"/>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11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pic>
        <p:nvPicPr>
          <p:cNvPr id="50" name="Picture 49">
            <a:extLst>
              <a:ext uri="{FF2B5EF4-FFF2-40B4-BE49-F238E27FC236}">
                <a16:creationId xmlns:a16="http://schemas.microsoft.com/office/drawing/2014/main" id="{110D7BD5-7A10-48A4-A1F3-849F75680C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982" y="1988932"/>
            <a:ext cx="8027268" cy="4213905"/>
          </a:xfrm>
          <a:prstGeom prst="rect">
            <a:avLst/>
          </a:prstGeom>
        </p:spPr>
      </p:pic>
      <p:sp>
        <p:nvSpPr>
          <p:cNvPr id="3" name="Rectangle 2">
            <a:extLst>
              <a:ext uri="{FF2B5EF4-FFF2-40B4-BE49-F238E27FC236}">
                <a16:creationId xmlns:a16="http://schemas.microsoft.com/office/drawing/2014/main" id="{F853FD49-1E4B-43E3-A409-452982A2C0C8}"/>
              </a:ext>
            </a:extLst>
          </p:cNvPr>
          <p:cNvSpPr/>
          <p:nvPr/>
        </p:nvSpPr>
        <p:spPr>
          <a:xfrm>
            <a:off x="725864" y="2116305"/>
            <a:ext cx="7739406" cy="49019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6D9068C3-CBAF-45B1-9C52-D3A8EA20D535}"/>
                  </a:ext>
                </a:extLst>
              </p:cNvPr>
              <p:cNvSpPr/>
              <p:nvPr/>
            </p:nvSpPr>
            <p:spPr>
              <a:xfrm>
                <a:off x="447429" y="1219573"/>
                <a:ext cx="7580835" cy="1369606"/>
              </a:xfrm>
              <a:prstGeom prst="rect">
                <a:avLst/>
              </a:prstGeom>
              <a:noFill/>
            </p:spPr>
            <p:txBody>
              <a:bodyPr wrap="square">
                <a:spAutoFit/>
              </a:bodyPr>
              <a:lstStyle/>
              <a:p>
                <a:pPr>
                  <a:spcAft>
                    <a:spcPts val="600"/>
                  </a:spcAft>
                </a:pPr>
                <a:r>
                  <a:rPr lang="en-US" dirty="0">
                    <a:latin typeface="Twinkl" pitchFamily="2" charset="0"/>
                  </a:rPr>
                  <a:t>In a </a:t>
                </a:r>
                <a:r>
                  <a:rPr lang="en-US" dirty="0" err="1">
                    <a:latin typeface="Twinkl" pitchFamily="2" charset="0"/>
                  </a:rPr>
                  <a:t>centimetre</a:t>
                </a:r>
                <a:r>
                  <a:rPr lang="en-US" dirty="0">
                    <a:latin typeface="Twinkl" pitchFamily="2" charset="0"/>
                  </a:rPr>
                  <a:t> (cm), there are 10 </a:t>
                </a:r>
                <a:r>
                  <a:rPr lang="en-US" dirty="0" err="1">
                    <a:latin typeface="Twinkl" pitchFamily="2" charset="0"/>
                  </a:rPr>
                  <a:t>millimetres</a:t>
                </a:r>
                <a:r>
                  <a:rPr lang="en-US" dirty="0">
                    <a:latin typeface="Twinkl" pitchFamily="2" charset="0"/>
                  </a:rPr>
                  <a:t> (mm).</a:t>
                </a:r>
              </a:p>
              <a:p>
                <a:pPr>
                  <a:spcAft>
                    <a:spcPts val="600"/>
                  </a:spcAft>
                </a:pPr>
                <a:r>
                  <a:rPr lang="en-US" dirty="0">
                    <a:latin typeface="Twinkl" pitchFamily="2" charset="0"/>
                  </a:rPr>
                  <a:t> 1mm = </a:t>
                </a:r>
                <a14:m>
                  <m:oMath xmlns:m="http://schemas.openxmlformats.org/officeDocument/2006/math">
                    <m:r>
                      <a:rPr lang="en-GB" b="0" i="1" smtClean="0">
                        <a:latin typeface="Cambria Math" panose="02040503050406030204" pitchFamily="18" charset="0"/>
                        <a:ea typeface="Calibri" panose="020F0502020204030204" pitchFamily="34" charset="0"/>
                        <a:cs typeface="Times New Roman" panose="02020603050405020304" pitchFamily="18" charset="0"/>
                      </a:rPr>
                      <m:t>    </m:t>
                    </m:r>
                  </m:oMath>
                </a14:m>
                <a:r>
                  <a:rPr lang="en-US" dirty="0">
                    <a:latin typeface="Twinkl" pitchFamily="2" charset="0"/>
                  </a:rPr>
                  <a:t> cm</a:t>
                </a:r>
              </a:p>
              <a:p>
                <a:pPr>
                  <a:spcAft>
                    <a:spcPts val="600"/>
                  </a:spcAft>
                </a:pPr>
                <a:r>
                  <a:rPr lang="en-US" sz="1100" dirty="0">
                    <a:latin typeface="Twinkl" pitchFamily="2" charset="0"/>
                  </a:rPr>
                  <a:t> </a:t>
                </a:r>
              </a:p>
              <a:p>
                <a:pPr>
                  <a:spcAft>
                    <a:spcPts val="600"/>
                  </a:spcAft>
                </a:pPr>
                <a:r>
                  <a:rPr lang="en-US" dirty="0">
                    <a:latin typeface="Twinkl" pitchFamily="2" charset="0"/>
                  </a:rPr>
                  <a:t>      Use this information to complete this table:</a:t>
                </a:r>
              </a:p>
            </p:txBody>
          </p:sp>
        </mc:Choice>
        <mc:Fallback xmlns="">
          <p:sp>
            <p:nvSpPr>
              <p:cNvPr id="2" name="Rectangle 1">
                <a:extLst>
                  <a:ext uri="{FF2B5EF4-FFF2-40B4-BE49-F238E27FC236}">
                    <a16:creationId xmlns:a16="http://schemas.microsoft.com/office/drawing/2014/main" id="{6D9068C3-CBAF-45B1-9C52-D3A8EA20D535}"/>
                  </a:ext>
                </a:extLst>
              </p:cNvPr>
              <p:cNvSpPr>
                <a:spLocks noRot="1" noChangeAspect="1" noMove="1" noResize="1" noEditPoints="1" noAdjustHandles="1" noChangeArrowheads="1" noChangeShapeType="1" noTextEdit="1"/>
              </p:cNvSpPr>
              <p:nvPr/>
            </p:nvSpPr>
            <p:spPr>
              <a:xfrm>
                <a:off x="447429" y="1219573"/>
                <a:ext cx="7580835" cy="1369606"/>
              </a:xfrm>
              <a:prstGeom prst="rect">
                <a:avLst/>
              </a:prstGeom>
              <a:blipFill>
                <a:blip r:embed="rId4"/>
                <a:stretch>
                  <a:fillRect l="-643" t="-1778" b="-31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49" name="Table 48">
                <a:extLst>
                  <a:ext uri="{FF2B5EF4-FFF2-40B4-BE49-F238E27FC236}">
                    <a16:creationId xmlns:a16="http://schemas.microsoft.com/office/drawing/2014/main" id="{472F43AF-ECFA-4FD4-B9F2-B52AB4FDB218}"/>
                  </a:ext>
                </a:extLst>
              </p:cNvPr>
              <p:cNvGraphicFramePr>
                <a:graphicFrameLocks noGrp="1"/>
              </p:cNvGraphicFramePr>
              <p:nvPr>
                <p:extLst>
                  <p:ext uri="{D42A27DB-BD31-4B8C-83A1-F6EECF244321}">
                    <p14:modId xmlns:p14="http://schemas.microsoft.com/office/powerpoint/2010/main" val="1060536569"/>
                  </p:ext>
                </p:extLst>
              </p:nvPr>
            </p:nvGraphicFramePr>
            <p:xfrm>
              <a:off x="896031" y="2688271"/>
              <a:ext cx="7388088" cy="2996091"/>
            </p:xfrm>
            <a:graphic>
              <a:graphicData uri="http://schemas.openxmlformats.org/drawingml/2006/table">
                <a:tbl>
                  <a:tblPr firstRow="1" bandRow="1">
                    <a:tableStyleId>{5940675A-B579-460E-94D1-54222C63F5DA}</a:tableStyleId>
                  </a:tblPr>
                  <a:tblGrid>
                    <a:gridCol w="2082839">
                      <a:extLst>
                        <a:ext uri="{9D8B030D-6E8A-4147-A177-3AD203B41FA5}">
                          <a16:colId xmlns:a16="http://schemas.microsoft.com/office/drawing/2014/main" val="20000"/>
                        </a:ext>
                      </a:extLst>
                    </a:gridCol>
                    <a:gridCol w="1743959">
                      <a:extLst>
                        <a:ext uri="{9D8B030D-6E8A-4147-A177-3AD203B41FA5}">
                          <a16:colId xmlns:a16="http://schemas.microsoft.com/office/drawing/2014/main" val="20001"/>
                        </a:ext>
                      </a:extLst>
                    </a:gridCol>
                    <a:gridCol w="1696825">
                      <a:extLst>
                        <a:ext uri="{9D8B030D-6E8A-4147-A177-3AD203B41FA5}">
                          <a16:colId xmlns:a16="http://schemas.microsoft.com/office/drawing/2014/main" val="20002"/>
                        </a:ext>
                      </a:extLst>
                    </a:gridCol>
                    <a:gridCol w="1864465">
                      <a:extLst>
                        <a:ext uri="{9D8B030D-6E8A-4147-A177-3AD203B41FA5}">
                          <a16:colId xmlns:a16="http://schemas.microsoft.com/office/drawing/2014/main" val="20003"/>
                        </a:ext>
                      </a:extLst>
                    </a:gridCol>
                  </a:tblGrid>
                  <a:tr h="750519">
                    <a:tc>
                      <a:txBody>
                        <a:bodyPr/>
                        <a:lstStyle/>
                        <a:p>
                          <a:pPr algn="ctr"/>
                          <a:r>
                            <a:rPr lang="en-US" sz="2000" dirty="0" err="1">
                              <a:latin typeface="Twinkl" pitchFamily="50" charset="0"/>
                            </a:rPr>
                            <a:t>Centimetres</a:t>
                          </a:r>
                          <a:r>
                            <a:rPr lang="en-US" sz="2000" dirty="0">
                              <a:latin typeface="Twinkl" pitchFamily="50" charset="0"/>
                            </a:rPr>
                            <a:t> and </a:t>
                          </a:r>
                          <a:r>
                            <a:rPr lang="en-US" sz="2000" dirty="0" err="1">
                              <a:latin typeface="Twinkl" pitchFamily="50" charset="0"/>
                            </a:rPr>
                            <a:t>Millimetres</a:t>
                          </a:r>
                          <a:endParaRPr lang="en-GB" sz="2000" b="0" dirty="0">
                            <a:latin typeface="Twinkl" pitchFamily="50" charset="0"/>
                          </a:endParaRPr>
                        </a:p>
                      </a:txBody>
                      <a:tcPr/>
                    </a:tc>
                    <a:tc>
                      <a:txBody>
                        <a:bodyPr/>
                        <a:lstStyle/>
                        <a:p>
                          <a:pPr algn="ctr"/>
                          <a:r>
                            <a:rPr lang="en-US" sz="2000" dirty="0" err="1">
                              <a:latin typeface="Twinkl" pitchFamily="50" charset="0"/>
                            </a:rPr>
                            <a:t>Millimetres</a:t>
                          </a:r>
                          <a:endParaRPr lang="en-GB" sz="2000" b="0" dirty="0">
                            <a:latin typeface="Twinkl" pitchFamily="50" charset="0"/>
                          </a:endParaRPr>
                        </a:p>
                      </a:txBody>
                      <a:tcPr/>
                    </a:tc>
                    <a:tc>
                      <a:txBody>
                        <a:bodyPr/>
                        <a:lstStyle/>
                        <a:p>
                          <a:pPr algn="ctr"/>
                          <a:r>
                            <a:rPr lang="en-US" sz="2000" dirty="0">
                              <a:latin typeface="Twinkl" pitchFamily="50" charset="0"/>
                            </a:rPr>
                            <a:t>Fraction</a:t>
                          </a:r>
                          <a:endParaRPr lang="en-GB" sz="2000" b="0" dirty="0">
                            <a:latin typeface="Twinkl" pitchFamily="50" charset="0"/>
                          </a:endParaRPr>
                        </a:p>
                      </a:txBody>
                      <a:tcPr/>
                    </a:tc>
                    <a:tc>
                      <a:txBody>
                        <a:bodyPr/>
                        <a:lstStyle/>
                        <a:p>
                          <a:pPr algn="ctr"/>
                          <a:r>
                            <a:rPr lang="en-US" sz="2000" dirty="0">
                              <a:latin typeface="Twinkl" pitchFamily="50" charset="0"/>
                            </a:rPr>
                            <a:t>Decimal</a:t>
                          </a:r>
                          <a:endParaRPr lang="en-GB" sz="2000" b="0" dirty="0">
                            <a:latin typeface="Twinkl" pitchFamily="50" charset="0"/>
                          </a:endParaRPr>
                        </a:p>
                      </a:txBody>
                      <a:tcPr/>
                    </a:tc>
                    <a:extLst>
                      <a:ext uri="{0D108BD9-81ED-4DB2-BD59-A6C34878D82A}">
                        <a16:rowId xmlns:a16="http://schemas.microsoft.com/office/drawing/2014/main" val="10000"/>
                      </a:ext>
                    </a:extLst>
                  </a:tr>
                  <a:tr h="561393">
                    <a:tc>
                      <a:txBody>
                        <a:bodyPr/>
                        <a:lstStyle/>
                        <a:p>
                          <a:pPr algn="ctr"/>
                          <a:r>
                            <a:rPr lang="en-US" sz="2000" dirty="0">
                              <a:latin typeface="Twinkl" pitchFamily="50" charset="0"/>
                            </a:rPr>
                            <a:t>1cm 8mm</a:t>
                          </a:r>
                          <a:endParaRPr lang="en-GB" sz="2000" dirty="0">
                            <a:latin typeface="Twinkl" pitchFamily="50" charset="0"/>
                          </a:endParaRPr>
                        </a:p>
                      </a:txBody>
                      <a:tcPr marT="108000" marB="108000" anchor="ctr"/>
                    </a:tc>
                    <a:tc>
                      <a:txBody>
                        <a:bodyPr/>
                        <a:lstStyle/>
                        <a:p>
                          <a:pPr algn="ctr"/>
                          <a:r>
                            <a:rPr lang="en-US" sz="2000" dirty="0">
                              <a:latin typeface="Twinkl" pitchFamily="50" charset="0"/>
                            </a:rPr>
                            <a:t>18mm</a:t>
                          </a:r>
                          <a:endParaRPr lang="en-GB" sz="2000" dirty="0">
                            <a:latin typeface="Twinkl" pitchFamily="50" charset="0"/>
                          </a:endParaRPr>
                        </a:p>
                      </a:txBody>
                      <a:tcPr marT="108000" marB="108000" anchor="ctr"/>
                    </a:tc>
                    <a:tc>
                      <a:txBody>
                        <a:bodyPr/>
                        <a:lstStyle/>
                        <a:p>
                          <a:pPr algn="l"/>
                          <a:r>
                            <a:rPr lang="en-US" sz="2000" dirty="0">
                              <a:latin typeface="Twinkl" pitchFamily="50" charset="0"/>
                            </a:rPr>
                            <a:t>  1</a:t>
                          </a:r>
                          <a14:m>
                            <m:oMath xmlns:m="http://schemas.openxmlformats.org/officeDocument/2006/math">
                              <m:r>
                                <a:rPr lang="en-GB" sz="20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oMath>
                          </a14:m>
                          <a:r>
                            <a:rPr lang="en-GB" sz="2000" dirty="0">
                              <a:latin typeface="Twinkl" pitchFamily="50" charset="0"/>
                            </a:rPr>
                            <a:t>cm (</a:t>
                          </a:r>
                          <a:r>
                            <a:rPr lang="en-GB" sz="2000" baseline="0" dirty="0">
                              <a:latin typeface="Twinkl" pitchFamily="50" charset="0"/>
                            </a:rPr>
                            <a:t>   )</a:t>
                          </a:r>
                          <a:endParaRPr lang="en-GB" sz="2000" dirty="0">
                            <a:latin typeface="Twinkl" pitchFamily="50" charset="0"/>
                          </a:endParaRPr>
                        </a:p>
                      </a:txBody>
                      <a:tcPr marT="108000" marB="108000" anchor="ctr"/>
                    </a:tc>
                    <a:tc>
                      <a:txBody>
                        <a:bodyPr/>
                        <a:lstStyle/>
                        <a:p>
                          <a:pPr algn="ctr"/>
                          <a:r>
                            <a:rPr lang="en-US" sz="2000" dirty="0">
                              <a:latin typeface="Twinkl" pitchFamily="50" charset="0"/>
                            </a:rPr>
                            <a:t>1.8cm</a:t>
                          </a:r>
                          <a:endParaRPr lang="en-GB" sz="2000" dirty="0">
                            <a:latin typeface="Twinkl" pitchFamily="50" charset="0"/>
                          </a:endParaRPr>
                        </a:p>
                      </a:txBody>
                      <a:tcPr marT="108000" marB="108000" anchor="ctr"/>
                    </a:tc>
                    <a:extLst>
                      <a:ext uri="{0D108BD9-81ED-4DB2-BD59-A6C34878D82A}">
                        <a16:rowId xmlns:a16="http://schemas.microsoft.com/office/drawing/2014/main" val="10001"/>
                      </a:ext>
                    </a:extLst>
                  </a:tr>
                  <a:tr h="561393">
                    <a:tc>
                      <a:txBody>
                        <a:bodyPr/>
                        <a:lstStyle/>
                        <a:p>
                          <a:pPr algn="ctr"/>
                          <a:endParaRPr lang="en-GB" sz="2000" dirty="0">
                            <a:latin typeface="Twinkl" pitchFamily="50" charset="0"/>
                          </a:endParaRPr>
                        </a:p>
                      </a:txBody>
                      <a:tcPr marT="108000" marB="108000" anchor="ctr"/>
                    </a:tc>
                    <a:tc>
                      <a:txBody>
                        <a:bodyPr/>
                        <a:lstStyle/>
                        <a:p>
                          <a:pPr algn="ctr"/>
                          <a:r>
                            <a:rPr lang="en-US" sz="2000" dirty="0">
                              <a:latin typeface="Twinkl" pitchFamily="50" charset="0"/>
                            </a:rPr>
                            <a:t>13mm</a:t>
                          </a:r>
                          <a:endParaRPr lang="en-GB" sz="2000" dirty="0">
                            <a:latin typeface="Twinkl" pitchFamily="50" charset="0"/>
                          </a:endParaRPr>
                        </a:p>
                      </a:txBody>
                      <a:tcPr marT="108000" marB="108000" anchor="ctr"/>
                    </a:tc>
                    <a:tc>
                      <a:txBody>
                        <a:bodyPr/>
                        <a:lstStyle/>
                        <a:p>
                          <a:pPr algn="l"/>
                          <a:endParaRPr lang="en-GB" sz="2000" dirty="0">
                            <a:latin typeface="Twinkl" pitchFamily="50" charset="0"/>
                          </a:endParaRPr>
                        </a:p>
                      </a:txBody>
                      <a:tcPr marT="108000" marB="108000" anchor="ctr"/>
                    </a:tc>
                    <a:tc>
                      <a:txBody>
                        <a:bodyPr/>
                        <a:lstStyle/>
                        <a:p>
                          <a:pPr algn="ctr"/>
                          <a:endParaRPr lang="en-GB" sz="2000" dirty="0">
                            <a:latin typeface="Twinkl" pitchFamily="50" charset="0"/>
                          </a:endParaRPr>
                        </a:p>
                      </a:txBody>
                      <a:tcPr marT="108000" marB="108000" anchor="ctr"/>
                    </a:tc>
                    <a:extLst>
                      <a:ext uri="{0D108BD9-81ED-4DB2-BD59-A6C34878D82A}">
                        <a16:rowId xmlns:a16="http://schemas.microsoft.com/office/drawing/2014/main" val="10002"/>
                      </a:ext>
                    </a:extLst>
                  </a:tr>
                  <a:tr h="561393">
                    <a:tc>
                      <a:txBody>
                        <a:bodyPr/>
                        <a:lstStyle/>
                        <a:p>
                          <a:pPr algn="ctr"/>
                          <a:endParaRPr lang="en-GB" sz="2000" dirty="0">
                            <a:latin typeface="Twinkl" pitchFamily="50" charset="0"/>
                          </a:endParaRPr>
                        </a:p>
                      </a:txBody>
                      <a:tcPr marT="108000" marB="108000" anchor="ctr"/>
                    </a:tc>
                    <a:tc>
                      <a:txBody>
                        <a:bodyPr/>
                        <a:lstStyle/>
                        <a:p>
                          <a:pPr algn="ctr"/>
                          <a:endParaRPr lang="en-GB" sz="2000" dirty="0">
                            <a:latin typeface="Twinkl" pitchFamily="50" charset="0"/>
                          </a:endParaRPr>
                        </a:p>
                      </a:txBody>
                      <a:tcPr marT="108000" marB="10800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20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oMath>
                          </a14:m>
                          <a:r>
                            <a:rPr lang="en-GB" sz="2000" dirty="0">
                              <a:latin typeface="Twinkl" pitchFamily="50" charset="0"/>
                            </a:rPr>
                            <a:t>cm</a:t>
                          </a:r>
                        </a:p>
                      </a:txBody>
                      <a:tcPr marT="108000" marB="108000" anchor="ctr"/>
                    </a:tc>
                    <a:tc>
                      <a:txBody>
                        <a:bodyPr/>
                        <a:lstStyle/>
                        <a:p>
                          <a:pPr algn="ctr"/>
                          <a:endParaRPr lang="en-GB" sz="2000" dirty="0">
                            <a:latin typeface="Twinkl" pitchFamily="50" charset="0"/>
                          </a:endParaRPr>
                        </a:p>
                      </a:txBody>
                      <a:tcPr marT="108000" marB="108000" anchor="ctr"/>
                    </a:tc>
                    <a:extLst>
                      <a:ext uri="{0D108BD9-81ED-4DB2-BD59-A6C34878D82A}">
                        <a16:rowId xmlns:a16="http://schemas.microsoft.com/office/drawing/2014/main" val="10003"/>
                      </a:ext>
                    </a:extLst>
                  </a:tr>
                  <a:tr h="561393">
                    <a:tc>
                      <a:txBody>
                        <a:bodyPr/>
                        <a:lstStyle/>
                        <a:p>
                          <a:pPr algn="ctr"/>
                          <a:endParaRPr lang="en-GB" sz="2000" dirty="0">
                            <a:latin typeface="Twinkl" pitchFamily="50" charset="0"/>
                          </a:endParaRPr>
                        </a:p>
                      </a:txBody>
                      <a:tcPr marT="108000" marB="108000" anchor="ctr"/>
                    </a:tc>
                    <a:tc>
                      <a:txBody>
                        <a:bodyPr/>
                        <a:lstStyle/>
                        <a:p>
                          <a:pPr algn="ctr"/>
                          <a:endParaRPr lang="en-GB" sz="2000" dirty="0">
                            <a:latin typeface="Twinkl" pitchFamily="50" charset="0"/>
                          </a:endParaRPr>
                        </a:p>
                      </a:txBody>
                      <a:tcPr marT="108000" marB="108000" anchor="ctr"/>
                    </a:tc>
                    <a:tc>
                      <a:txBody>
                        <a:bodyPr/>
                        <a:lstStyle/>
                        <a:p>
                          <a:pPr algn="l"/>
                          <a:endParaRPr lang="en-GB" sz="2000" dirty="0">
                            <a:latin typeface="Twinkl" pitchFamily="50" charset="0"/>
                          </a:endParaRPr>
                        </a:p>
                      </a:txBody>
                      <a:tcPr marT="108000" marB="108000" anchor="ctr"/>
                    </a:tc>
                    <a:tc>
                      <a:txBody>
                        <a:bodyPr/>
                        <a:lstStyle/>
                        <a:p>
                          <a:pPr algn="ctr"/>
                          <a:r>
                            <a:rPr lang="en-US" sz="2000" dirty="0">
                              <a:latin typeface="Twinkl" pitchFamily="50" charset="0"/>
                            </a:rPr>
                            <a:t>1.1cm</a:t>
                          </a:r>
                          <a:endParaRPr lang="en-GB" sz="2000" dirty="0">
                            <a:latin typeface="Twinkl" pitchFamily="50" charset="0"/>
                          </a:endParaRPr>
                        </a:p>
                      </a:txBody>
                      <a:tcPr marT="108000" marB="108000" anchor="ctr"/>
                    </a:tc>
                    <a:extLst>
                      <a:ext uri="{0D108BD9-81ED-4DB2-BD59-A6C34878D82A}">
                        <a16:rowId xmlns:a16="http://schemas.microsoft.com/office/drawing/2014/main" val="10004"/>
                      </a:ext>
                    </a:extLst>
                  </a:tr>
                </a:tbl>
              </a:graphicData>
            </a:graphic>
          </p:graphicFrame>
        </mc:Choice>
        <mc:Fallback xmlns="">
          <p:graphicFrame>
            <p:nvGraphicFramePr>
              <p:cNvPr id="49" name="Table 48">
                <a:extLst>
                  <a:ext uri="{FF2B5EF4-FFF2-40B4-BE49-F238E27FC236}">
                    <a16:creationId xmlns:a16="http://schemas.microsoft.com/office/drawing/2014/main" id="{472F43AF-ECFA-4FD4-B9F2-B52AB4FDB218}"/>
                  </a:ext>
                </a:extLst>
              </p:cNvPr>
              <p:cNvGraphicFramePr>
                <a:graphicFrameLocks noGrp="1"/>
              </p:cNvGraphicFramePr>
              <p:nvPr>
                <p:extLst>
                  <p:ext uri="{D42A27DB-BD31-4B8C-83A1-F6EECF244321}">
                    <p14:modId xmlns:p14="http://schemas.microsoft.com/office/powerpoint/2010/main" val="1060536569"/>
                  </p:ext>
                </p:extLst>
              </p:nvPr>
            </p:nvGraphicFramePr>
            <p:xfrm>
              <a:off x="896031" y="2688271"/>
              <a:ext cx="7388088" cy="2996091"/>
            </p:xfrm>
            <a:graphic>
              <a:graphicData uri="http://schemas.openxmlformats.org/drawingml/2006/table">
                <a:tbl>
                  <a:tblPr firstRow="1" bandRow="1">
                    <a:tableStyleId>{5940675A-B579-460E-94D1-54222C63F5DA}</a:tableStyleId>
                  </a:tblPr>
                  <a:tblGrid>
                    <a:gridCol w="2082839">
                      <a:extLst>
                        <a:ext uri="{9D8B030D-6E8A-4147-A177-3AD203B41FA5}">
                          <a16:colId xmlns:a16="http://schemas.microsoft.com/office/drawing/2014/main" val="20000"/>
                        </a:ext>
                      </a:extLst>
                    </a:gridCol>
                    <a:gridCol w="1743959">
                      <a:extLst>
                        <a:ext uri="{9D8B030D-6E8A-4147-A177-3AD203B41FA5}">
                          <a16:colId xmlns:a16="http://schemas.microsoft.com/office/drawing/2014/main" val="20001"/>
                        </a:ext>
                      </a:extLst>
                    </a:gridCol>
                    <a:gridCol w="1696825">
                      <a:extLst>
                        <a:ext uri="{9D8B030D-6E8A-4147-A177-3AD203B41FA5}">
                          <a16:colId xmlns:a16="http://schemas.microsoft.com/office/drawing/2014/main" val="20002"/>
                        </a:ext>
                      </a:extLst>
                    </a:gridCol>
                    <a:gridCol w="1864465">
                      <a:extLst>
                        <a:ext uri="{9D8B030D-6E8A-4147-A177-3AD203B41FA5}">
                          <a16:colId xmlns:a16="http://schemas.microsoft.com/office/drawing/2014/main" val="20003"/>
                        </a:ext>
                      </a:extLst>
                    </a:gridCol>
                  </a:tblGrid>
                  <a:tr h="750519">
                    <a:tc>
                      <a:txBody>
                        <a:bodyPr/>
                        <a:lstStyle/>
                        <a:p>
                          <a:pPr algn="ctr"/>
                          <a:r>
                            <a:rPr lang="en-US" sz="2000" dirty="0" err="1">
                              <a:latin typeface="Twinkl" pitchFamily="50" charset="0"/>
                            </a:rPr>
                            <a:t>Centimetres</a:t>
                          </a:r>
                          <a:r>
                            <a:rPr lang="en-US" sz="2000" dirty="0">
                              <a:latin typeface="Twinkl" pitchFamily="50" charset="0"/>
                            </a:rPr>
                            <a:t> and </a:t>
                          </a:r>
                          <a:r>
                            <a:rPr lang="en-US" sz="2000" dirty="0" err="1">
                              <a:latin typeface="Twinkl" pitchFamily="50" charset="0"/>
                            </a:rPr>
                            <a:t>Millimetres</a:t>
                          </a:r>
                          <a:endParaRPr lang="en-GB" sz="2000" b="0" dirty="0">
                            <a:latin typeface="Twinkl" pitchFamily="50" charset="0"/>
                          </a:endParaRPr>
                        </a:p>
                      </a:txBody>
                      <a:tcPr/>
                    </a:tc>
                    <a:tc>
                      <a:txBody>
                        <a:bodyPr/>
                        <a:lstStyle/>
                        <a:p>
                          <a:pPr algn="ctr"/>
                          <a:r>
                            <a:rPr lang="en-US" sz="2000" dirty="0" err="1">
                              <a:latin typeface="Twinkl" pitchFamily="50" charset="0"/>
                            </a:rPr>
                            <a:t>Millimetres</a:t>
                          </a:r>
                          <a:endParaRPr lang="en-GB" sz="2000" b="0" dirty="0">
                            <a:latin typeface="Twinkl" pitchFamily="50" charset="0"/>
                          </a:endParaRPr>
                        </a:p>
                      </a:txBody>
                      <a:tcPr/>
                    </a:tc>
                    <a:tc>
                      <a:txBody>
                        <a:bodyPr/>
                        <a:lstStyle/>
                        <a:p>
                          <a:pPr algn="ctr"/>
                          <a:r>
                            <a:rPr lang="en-US" sz="2000" dirty="0">
                              <a:latin typeface="Twinkl" pitchFamily="50" charset="0"/>
                            </a:rPr>
                            <a:t>Fraction</a:t>
                          </a:r>
                          <a:endParaRPr lang="en-GB" sz="2000" b="0" dirty="0">
                            <a:latin typeface="Twinkl" pitchFamily="50" charset="0"/>
                          </a:endParaRPr>
                        </a:p>
                      </a:txBody>
                      <a:tcPr/>
                    </a:tc>
                    <a:tc>
                      <a:txBody>
                        <a:bodyPr/>
                        <a:lstStyle/>
                        <a:p>
                          <a:pPr algn="ctr"/>
                          <a:r>
                            <a:rPr lang="en-US" sz="2000" dirty="0">
                              <a:latin typeface="Twinkl" pitchFamily="50" charset="0"/>
                            </a:rPr>
                            <a:t>Decimal</a:t>
                          </a:r>
                          <a:endParaRPr lang="en-GB" sz="2000" b="0" dirty="0">
                            <a:latin typeface="Twinkl" pitchFamily="50" charset="0"/>
                          </a:endParaRPr>
                        </a:p>
                      </a:txBody>
                      <a:tcPr/>
                    </a:tc>
                    <a:extLst>
                      <a:ext uri="{0D108BD9-81ED-4DB2-BD59-A6C34878D82A}">
                        <a16:rowId xmlns:a16="http://schemas.microsoft.com/office/drawing/2014/main" val="10000"/>
                      </a:ext>
                    </a:extLst>
                  </a:tr>
                  <a:tr h="561393">
                    <a:tc>
                      <a:txBody>
                        <a:bodyPr/>
                        <a:lstStyle/>
                        <a:p>
                          <a:pPr algn="ctr"/>
                          <a:r>
                            <a:rPr lang="en-US" sz="2000" dirty="0">
                              <a:latin typeface="Twinkl" pitchFamily="50" charset="0"/>
                            </a:rPr>
                            <a:t>1cm 8mm</a:t>
                          </a:r>
                          <a:endParaRPr lang="en-GB" sz="2000" dirty="0">
                            <a:latin typeface="Twinkl" pitchFamily="50" charset="0"/>
                          </a:endParaRPr>
                        </a:p>
                      </a:txBody>
                      <a:tcPr marT="108000" marB="108000" anchor="ctr"/>
                    </a:tc>
                    <a:tc>
                      <a:txBody>
                        <a:bodyPr/>
                        <a:lstStyle/>
                        <a:p>
                          <a:pPr algn="ctr"/>
                          <a:r>
                            <a:rPr lang="en-US" sz="2000" dirty="0">
                              <a:latin typeface="Twinkl" pitchFamily="50" charset="0"/>
                            </a:rPr>
                            <a:t>18mm</a:t>
                          </a:r>
                          <a:endParaRPr lang="en-GB" sz="2000" dirty="0">
                            <a:latin typeface="Twinkl" pitchFamily="50" charset="0"/>
                          </a:endParaRPr>
                        </a:p>
                      </a:txBody>
                      <a:tcPr marT="108000" marB="108000" anchor="ctr"/>
                    </a:tc>
                    <a:tc>
                      <a:txBody>
                        <a:bodyPr/>
                        <a:lstStyle/>
                        <a:p>
                          <a:endParaRPr lang="en-US"/>
                        </a:p>
                      </a:txBody>
                      <a:tcPr marT="108000" marB="108000" anchor="ctr">
                        <a:blipFill>
                          <a:blip r:embed="rId5"/>
                          <a:stretch>
                            <a:fillRect l="-225448" t="-136559" r="-110753" b="-303226"/>
                          </a:stretch>
                        </a:blipFill>
                      </a:tcPr>
                    </a:tc>
                    <a:tc>
                      <a:txBody>
                        <a:bodyPr/>
                        <a:lstStyle/>
                        <a:p>
                          <a:pPr algn="ctr"/>
                          <a:r>
                            <a:rPr lang="en-US" sz="2000" dirty="0">
                              <a:latin typeface="Twinkl" pitchFamily="50" charset="0"/>
                            </a:rPr>
                            <a:t>1.8cm</a:t>
                          </a:r>
                          <a:endParaRPr lang="en-GB" sz="2000" dirty="0">
                            <a:latin typeface="Twinkl" pitchFamily="50" charset="0"/>
                          </a:endParaRPr>
                        </a:p>
                      </a:txBody>
                      <a:tcPr marT="108000" marB="108000" anchor="ctr"/>
                    </a:tc>
                    <a:extLst>
                      <a:ext uri="{0D108BD9-81ED-4DB2-BD59-A6C34878D82A}">
                        <a16:rowId xmlns:a16="http://schemas.microsoft.com/office/drawing/2014/main" val="10001"/>
                      </a:ext>
                    </a:extLst>
                  </a:tr>
                  <a:tr h="561393">
                    <a:tc>
                      <a:txBody>
                        <a:bodyPr/>
                        <a:lstStyle/>
                        <a:p>
                          <a:pPr algn="ctr"/>
                          <a:endParaRPr lang="en-GB" sz="2000" dirty="0">
                            <a:latin typeface="Twinkl" pitchFamily="50" charset="0"/>
                          </a:endParaRPr>
                        </a:p>
                      </a:txBody>
                      <a:tcPr marT="108000" marB="108000" anchor="ctr"/>
                    </a:tc>
                    <a:tc>
                      <a:txBody>
                        <a:bodyPr/>
                        <a:lstStyle/>
                        <a:p>
                          <a:pPr algn="ctr"/>
                          <a:r>
                            <a:rPr lang="en-US" sz="2000" dirty="0">
                              <a:latin typeface="Twinkl" pitchFamily="50" charset="0"/>
                            </a:rPr>
                            <a:t>13mm</a:t>
                          </a:r>
                          <a:endParaRPr lang="en-GB" sz="2000" dirty="0">
                            <a:latin typeface="Twinkl" pitchFamily="50" charset="0"/>
                          </a:endParaRPr>
                        </a:p>
                      </a:txBody>
                      <a:tcPr marT="108000" marB="108000" anchor="ctr"/>
                    </a:tc>
                    <a:tc>
                      <a:txBody>
                        <a:bodyPr/>
                        <a:lstStyle/>
                        <a:p>
                          <a:pPr algn="l"/>
                          <a:endParaRPr lang="en-GB" sz="2000" dirty="0">
                            <a:latin typeface="Twinkl" pitchFamily="50" charset="0"/>
                          </a:endParaRPr>
                        </a:p>
                      </a:txBody>
                      <a:tcPr marT="108000" marB="108000" anchor="ctr"/>
                    </a:tc>
                    <a:tc>
                      <a:txBody>
                        <a:bodyPr/>
                        <a:lstStyle/>
                        <a:p>
                          <a:pPr algn="ctr"/>
                          <a:endParaRPr lang="en-GB" sz="2000" dirty="0">
                            <a:latin typeface="Twinkl" pitchFamily="50" charset="0"/>
                          </a:endParaRPr>
                        </a:p>
                      </a:txBody>
                      <a:tcPr marT="108000" marB="108000" anchor="ctr"/>
                    </a:tc>
                    <a:extLst>
                      <a:ext uri="{0D108BD9-81ED-4DB2-BD59-A6C34878D82A}">
                        <a16:rowId xmlns:a16="http://schemas.microsoft.com/office/drawing/2014/main" val="10002"/>
                      </a:ext>
                    </a:extLst>
                  </a:tr>
                  <a:tr h="561393">
                    <a:tc>
                      <a:txBody>
                        <a:bodyPr/>
                        <a:lstStyle/>
                        <a:p>
                          <a:pPr algn="ctr"/>
                          <a:endParaRPr lang="en-GB" sz="2000" dirty="0">
                            <a:latin typeface="Twinkl" pitchFamily="50" charset="0"/>
                          </a:endParaRPr>
                        </a:p>
                      </a:txBody>
                      <a:tcPr marT="108000" marB="108000" anchor="ctr"/>
                    </a:tc>
                    <a:tc>
                      <a:txBody>
                        <a:bodyPr/>
                        <a:lstStyle/>
                        <a:p>
                          <a:pPr algn="ctr"/>
                          <a:endParaRPr lang="en-GB" sz="2000" dirty="0">
                            <a:latin typeface="Twinkl" pitchFamily="50" charset="0"/>
                          </a:endParaRPr>
                        </a:p>
                      </a:txBody>
                      <a:tcPr marT="108000" marB="108000" anchor="ctr"/>
                    </a:tc>
                    <a:tc>
                      <a:txBody>
                        <a:bodyPr/>
                        <a:lstStyle/>
                        <a:p>
                          <a:endParaRPr lang="en-US"/>
                        </a:p>
                      </a:txBody>
                      <a:tcPr marT="108000" marB="108000" anchor="ctr">
                        <a:blipFill>
                          <a:blip r:embed="rId5"/>
                          <a:stretch>
                            <a:fillRect l="-225448" t="-335484" r="-110753" b="-104301"/>
                          </a:stretch>
                        </a:blipFill>
                      </a:tcPr>
                    </a:tc>
                    <a:tc>
                      <a:txBody>
                        <a:bodyPr/>
                        <a:lstStyle/>
                        <a:p>
                          <a:pPr algn="ctr"/>
                          <a:endParaRPr lang="en-GB" sz="2000" dirty="0">
                            <a:latin typeface="Twinkl" pitchFamily="50" charset="0"/>
                          </a:endParaRPr>
                        </a:p>
                      </a:txBody>
                      <a:tcPr marT="108000" marB="108000" anchor="ctr"/>
                    </a:tc>
                    <a:extLst>
                      <a:ext uri="{0D108BD9-81ED-4DB2-BD59-A6C34878D82A}">
                        <a16:rowId xmlns:a16="http://schemas.microsoft.com/office/drawing/2014/main" val="10003"/>
                      </a:ext>
                    </a:extLst>
                  </a:tr>
                  <a:tr h="561393">
                    <a:tc>
                      <a:txBody>
                        <a:bodyPr/>
                        <a:lstStyle/>
                        <a:p>
                          <a:pPr algn="ctr"/>
                          <a:endParaRPr lang="en-GB" sz="2000" dirty="0">
                            <a:latin typeface="Twinkl" pitchFamily="50" charset="0"/>
                          </a:endParaRPr>
                        </a:p>
                      </a:txBody>
                      <a:tcPr marT="108000" marB="108000" anchor="ctr"/>
                    </a:tc>
                    <a:tc>
                      <a:txBody>
                        <a:bodyPr/>
                        <a:lstStyle/>
                        <a:p>
                          <a:pPr algn="ctr"/>
                          <a:endParaRPr lang="en-GB" sz="2000" dirty="0">
                            <a:latin typeface="Twinkl" pitchFamily="50" charset="0"/>
                          </a:endParaRPr>
                        </a:p>
                      </a:txBody>
                      <a:tcPr marT="108000" marB="108000" anchor="ctr"/>
                    </a:tc>
                    <a:tc>
                      <a:txBody>
                        <a:bodyPr/>
                        <a:lstStyle/>
                        <a:p>
                          <a:pPr algn="l"/>
                          <a:endParaRPr lang="en-GB" sz="2000" dirty="0">
                            <a:latin typeface="Twinkl" pitchFamily="50" charset="0"/>
                          </a:endParaRPr>
                        </a:p>
                      </a:txBody>
                      <a:tcPr marT="108000" marB="108000" anchor="ctr"/>
                    </a:tc>
                    <a:tc>
                      <a:txBody>
                        <a:bodyPr/>
                        <a:lstStyle/>
                        <a:p>
                          <a:pPr algn="ctr"/>
                          <a:r>
                            <a:rPr lang="en-US" sz="2000" dirty="0">
                              <a:latin typeface="Twinkl" pitchFamily="50" charset="0"/>
                            </a:rPr>
                            <a:t>1.1cm</a:t>
                          </a:r>
                          <a:endParaRPr lang="en-GB" sz="2000" dirty="0">
                            <a:latin typeface="Twinkl" pitchFamily="50" charset="0"/>
                          </a:endParaRPr>
                        </a:p>
                      </a:txBody>
                      <a:tcPr marT="108000" marB="108000" anchor="ctr"/>
                    </a:tc>
                    <a:extLst>
                      <a:ext uri="{0D108BD9-81ED-4DB2-BD59-A6C34878D82A}">
                        <a16:rowId xmlns:a16="http://schemas.microsoft.com/office/drawing/2014/main" val="10004"/>
                      </a:ext>
                    </a:extLst>
                  </a:tr>
                </a:tbl>
              </a:graphicData>
            </a:graphic>
          </p:graphicFrame>
        </mc:Fallback>
      </mc:AlternateContent>
      <p:sp>
        <p:nvSpPr>
          <p:cNvPr id="9" name="Rectangle 8"/>
          <p:cNvSpPr/>
          <p:nvPr/>
        </p:nvSpPr>
        <p:spPr>
          <a:xfrm>
            <a:off x="447429" y="670981"/>
            <a:ext cx="2162085"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Tenths as Decimals</a:t>
            </a:r>
          </a:p>
        </p:txBody>
      </p:sp>
      <p:sp>
        <p:nvSpPr>
          <p:cNvPr id="75" name="Rectangle 74"/>
          <p:cNvSpPr/>
          <p:nvPr/>
        </p:nvSpPr>
        <p:spPr>
          <a:xfrm>
            <a:off x="2518573" y="670981"/>
            <a:ext cx="1141417" cy="337100"/>
          </a:xfrm>
          <a:prstGeom prst="rect">
            <a:avLst/>
          </a:prstGeom>
          <a:solidFill>
            <a:srgbClr val="00529C"/>
          </a:solidFill>
        </p:spPr>
        <p:txBody>
          <a:bodyPr wrap="square" lIns="180000" tIns="36000" rIns="180000" bIns="54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8" name="Straight Connector 7"/>
          <p:cNvCxnSpPr/>
          <p:nvPr/>
        </p:nvCxnSpPr>
        <p:spPr>
          <a:xfrm>
            <a:off x="2518573" y="666081"/>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A9F39792-0EF0-4621-8378-FF6225464F01}"/>
              </a:ext>
            </a:extLst>
          </p:cNvPr>
          <p:cNvSpPr/>
          <p:nvPr/>
        </p:nvSpPr>
        <p:spPr>
          <a:xfrm>
            <a:off x="1253457" y="1465712"/>
            <a:ext cx="373915" cy="523220"/>
          </a:xfrm>
          <a:prstGeom prst="rect">
            <a:avLst/>
          </a:prstGeom>
        </p:spPr>
        <p:txBody>
          <a:bodyPr wrap="none">
            <a:spAutoFit/>
          </a:bodyPr>
          <a:lstStyle/>
          <a:p>
            <a:pPr algn="ctr"/>
            <a:r>
              <a:rPr lang="en-US" sz="1400" dirty="0">
                <a:latin typeface="Twinkl" pitchFamily="50" charset="0"/>
              </a:rPr>
              <a:t>1</a:t>
            </a:r>
            <a:br>
              <a:rPr lang="en-US" sz="1400" dirty="0">
                <a:latin typeface="Twinkl" pitchFamily="50" charset="0"/>
              </a:rPr>
            </a:br>
            <a:r>
              <a:rPr lang="en-US" sz="1400" dirty="0">
                <a:latin typeface="Twinkl" pitchFamily="50" charset="0"/>
              </a:rPr>
              <a:t>10</a:t>
            </a:r>
            <a:endParaRPr lang="en-GB" sz="1400" dirty="0">
              <a:latin typeface="Twinkl" pitchFamily="50" charset="0"/>
            </a:endParaRPr>
          </a:p>
        </p:txBody>
      </p:sp>
      <p:cxnSp>
        <p:nvCxnSpPr>
          <p:cNvPr id="48" name="Straight Connector 47">
            <a:extLst>
              <a:ext uri="{FF2B5EF4-FFF2-40B4-BE49-F238E27FC236}">
                <a16:creationId xmlns:a16="http://schemas.microsoft.com/office/drawing/2014/main" id="{AE8D8D87-680A-4B32-85EE-4D2B2D03C8A4}"/>
              </a:ext>
            </a:extLst>
          </p:cNvPr>
          <p:cNvCxnSpPr>
            <a:cxnSpLocks/>
          </p:cNvCxnSpPr>
          <p:nvPr/>
        </p:nvCxnSpPr>
        <p:spPr>
          <a:xfrm>
            <a:off x="1349367" y="1729701"/>
            <a:ext cx="2009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10A3895D-F1E8-45DC-857E-3650F6C8C365}"/>
              </a:ext>
            </a:extLst>
          </p:cNvPr>
          <p:cNvSpPr/>
          <p:nvPr/>
        </p:nvSpPr>
        <p:spPr>
          <a:xfrm>
            <a:off x="4962941" y="3473622"/>
            <a:ext cx="373915" cy="523220"/>
          </a:xfrm>
          <a:prstGeom prst="rect">
            <a:avLst/>
          </a:prstGeom>
        </p:spPr>
        <p:txBody>
          <a:bodyPr wrap="square">
            <a:spAutoFit/>
          </a:bodyPr>
          <a:lstStyle/>
          <a:p>
            <a:pPr algn="ctr"/>
            <a:r>
              <a:rPr lang="en-US" sz="1400" dirty="0">
                <a:latin typeface="Twinkl" pitchFamily="50" charset="0"/>
              </a:rPr>
              <a:t>8</a:t>
            </a:r>
            <a:br>
              <a:rPr lang="en-US" sz="1400" dirty="0">
                <a:latin typeface="Twinkl" pitchFamily="50" charset="0"/>
              </a:rPr>
            </a:br>
            <a:r>
              <a:rPr lang="en-US" sz="1400" dirty="0">
                <a:latin typeface="Twinkl" pitchFamily="50" charset="0"/>
              </a:rPr>
              <a:t>10</a:t>
            </a:r>
            <a:endParaRPr lang="en-GB" sz="1400" dirty="0">
              <a:latin typeface="Twinkl" pitchFamily="50" charset="0"/>
            </a:endParaRPr>
          </a:p>
        </p:txBody>
      </p:sp>
      <p:cxnSp>
        <p:nvCxnSpPr>
          <p:cNvPr id="52" name="Straight Connector 51">
            <a:extLst>
              <a:ext uri="{FF2B5EF4-FFF2-40B4-BE49-F238E27FC236}">
                <a16:creationId xmlns:a16="http://schemas.microsoft.com/office/drawing/2014/main" id="{0ABD3007-11B4-4652-B823-5F1915EA6635}"/>
              </a:ext>
            </a:extLst>
          </p:cNvPr>
          <p:cNvCxnSpPr>
            <a:cxnSpLocks/>
          </p:cNvCxnSpPr>
          <p:nvPr/>
        </p:nvCxnSpPr>
        <p:spPr>
          <a:xfrm>
            <a:off x="5094707" y="3737611"/>
            <a:ext cx="1409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D2F2ACDD-8F54-490A-80E6-30FAAA256DD5}"/>
              </a:ext>
            </a:extLst>
          </p:cNvPr>
          <p:cNvSpPr/>
          <p:nvPr/>
        </p:nvSpPr>
        <p:spPr>
          <a:xfrm>
            <a:off x="1302880" y="4095884"/>
            <a:ext cx="1261885" cy="400110"/>
          </a:xfrm>
          <a:prstGeom prst="rect">
            <a:avLst/>
          </a:prstGeom>
        </p:spPr>
        <p:txBody>
          <a:bodyPr wrap="none">
            <a:spAutoFit/>
          </a:bodyPr>
          <a:lstStyle/>
          <a:p>
            <a:pPr algn="ctr"/>
            <a:r>
              <a:rPr lang="en-US" sz="2000" b="1" dirty="0">
                <a:solidFill>
                  <a:srgbClr val="8FC13E"/>
                </a:solidFill>
                <a:latin typeface="Twinkl" pitchFamily="50" charset="0"/>
              </a:rPr>
              <a:t>1cm 3mm</a:t>
            </a:r>
            <a:endParaRPr lang="en-GB" sz="2000" b="1" dirty="0">
              <a:solidFill>
                <a:srgbClr val="8FC13E"/>
              </a:solidFill>
              <a:latin typeface="Twinkl" pitchFamily="50" charset="0"/>
            </a:endParaRPr>
          </a:p>
        </p:txBody>
      </p:sp>
      <p:sp>
        <p:nvSpPr>
          <p:cNvPr id="58" name="Rectangle 57">
            <a:extLst>
              <a:ext uri="{FF2B5EF4-FFF2-40B4-BE49-F238E27FC236}">
                <a16:creationId xmlns:a16="http://schemas.microsoft.com/office/drawing/2014/main" id="{FF41215B-2FB3-49AD-B5DD-D71FF690E06A}"/>
              </a:ext>
            </a:extLst>
          </p:cNvPr>
          <p:cNvSpPr/>
          <p:nvPr/>
        </p:nvSpPr>
        <p:spPr>
          <a:xfrm>
            <a:off x="1270019" y="4621106"/>
            <a:ext cx="1327608" cy="400110"/>
          </a:xfrm>
          <a:prstGeom prst="rect">
            <a:avLst/>
          </a:prstGeom>
        </p:spPr>
        <p:txBody>
          <a:bodyPr wrap="none">
            <a:spAutoFit/>
          </a:bodyPr>
          <a:lstStyle/>
          <a:p>
            <a:pPr algn="ctr"/>
            <a:r>
              <a:rPr lang="en-US" sz="2000" b="1" dirty="0">
                <a:solidFill>
                  <a:srgbClr val="8FC13E"/>
                </a:solidFill>
                <a:latin typeface="Twinkl" pitchFamily="50" charset="0"/>
              </a:rPr>
              <a:t>0cm 6mm</a:t>
            </a:r>
            <a:endParaRPr lang="en-GB" sz="2000" b="1" dirty="0">
              <a:solidFill>
                <a:srgbClr val="8FC13E"/>
              </a:solidFill>
              <a:latin typeface="Twinkl" pitchFamily="50" charset="0"/>
            </a:endParaRPr>
          </a:p>
        </p:txBody>
      </p:sp>
      <p:sp>
        <p:nvSpPr>
          <p:cNvPr id="59" name="Rectangle 58">
            <a:extLst>
              <a:ext uri="{FF2B5EF4-FFF2-40B4-BE49-F238E27FC236}">
                <a16:creationId xmlns:a16="http://schemas.microsoft.com/office/drawing/2014/main" id="{19B9911B-A403-4E44-ADB3-243565961AD3}"/>
              </a:ext>
            </a:extLst>
          </p:cNvPr>
          <p:cNvSpPr/>
          <p:nvPr/>
        </p:nvSpPr>
        <p:spPr>
          <a:xfrm>
            <a:off x="1312498" y="5214271"/>
            <a:ext cx="1242648" cy="400110"/>
          </a:xfrm>
          <a:prstGeom prst="rect">
            <a:avLst/>
          </a:prstGeom>
        </p:spPr>
        <p:txBody>
          <a:bodyPr wrap="none">
            <a:spAutoFit/>
          </a:bodyPr>
          <a:lstStyle/>
          <a:p>
            <a:pPr algn="ctr"/>
            <a:r>
              <a:rPr lang="en-US" sz="2000" b="1" dirty="0">
                <a:solidFill>
                  <a:srgbClr val="8FC13E"/>
                </a:solidFill>
                <a:latin typeface="Twinkl" pitchFamily="50" charset="0"/>
              </a:rPr>
              <a:t>1cm 1mm</a:t>
            </a:r>
            <a:endParaRPr lang="en-GB" sz="2000" b="1" dirty="0">
              <a:solidFill>
                <a:srgbClr val="8FC13E"/>
              </a:solidFill>
              <a:latin typeface="Twinkl" pitchFamily="50" charset="0"/>
            </a:endParaRPr>
          </a:p>
        </p:txBody>
      </p:sp>
      <p:sp>
        <p:nvSpPr>
          <p:cNvPr id="60" name="Rectangle 59">
            <a:extLst>
              <a:ext uri="{FF2B5EF4-FFF2-40B4-BE49-F238E27FC236}">
                <a16:creationId xmlns:a16="http://schemas.microsoft.com/office/drawing/2014/main" id="{55A54239-F97E-41CE-B51D-ECB5C016A916}"/>
              </a:ext>
            </a:extLst>
          </p:cNvPr>
          <p:cNvSpPr/>
          <p:nvPr/>
        </p:nvSpPr>
        <p:spPr>
          <a:xfrm>
            <a:off x="3496232" y="4621106"/>
            <a:ext cx="763351" cy="400110"/>
          </a:xfrm>
          <a:prstGeom prst="rect">
            <a:avLst/>
          </a:prstGeom>
        </p:spPr>
        <p:txBody>
          <a:bodyPr wrap="none">
            <a:spAutoFit/>
          </a:bodyPr>
          <a:lstStyle/>
          <a:p>
            <a:pPr algn="ctr"/>
            <a:r>
              <a:rPr lang="en-US" sz="2000" b="1" dirty="0">
                <a:solidFill>
                  <a:srgbClr val="8FC13E"/>
                </a:solidFill>
                <a:latin typeface="Twinkl" pitchFamily="50" charset="0"/>
              </a:rPr>
              <a:t>6mm</a:t>
            </a:r>
            <a:endParaRPr lang="en-GB" sz="2000" b="1" dirty="0">
              <a:solidFill>
                <a:srgbClr val="8FC13E"/>
              </a:solidFill>
              <a:latin typeface="Twinkl" pitchFamily="50" charset="0"/>
            </a:endParaRPr>
          </a:p>
        </p:txBody>
      </p:sp>
      <p:sp>
        <p:nvSpPr>
          <p:cNvPr id="61" name="Rectangle 60">
            <a:extLst>
              <a:ext uri="{FF2B5EF4-FFF2-40B4-BE49-F238E27FC236}">
                <a16:creationId xmlns:a16="http://schemas.microsoft.com/office/drawing/2014/main" id="{5FACCABD-6E95-404D-9C10-62159E2B9090}"/>
              </a:ext>
            </a:extLst>
          </p:cNvPr>
          <p:cNvSpPr/>
          <p:nvPr/>
        </p:nvSpPr>
        <p:spPr>
          <a:xfrm>
            <a:off x="3461766" y="5214271"/>
            <a:ext cx="832280" cy="400110"/>
          </a:xfrm>
          <a:prstGeom prst="rect">
            <a:avLst/>
          </a:prstGeom>
        </p:spPr>
        <p:txBody>
          <a:bodyPr wrap="none">
            <a:spAutoFit/>
          </a:bodyPr>
          <a:lstStyle/>
          <a:p>
            <a:pPr algn="ctr"/>
            <a:r>
              <a:rPr lang="en-US" sz="2000" b="1" dirty="0">
                <a:solidFill>
                  <a:srgbClr val="8FC13E"/>
                </a:solidFill>
                <a:latin typeface="Twinkl" pitchFamily="50" charset="0"/>
              </a:rPr>
              <a:t>11mm</a:t>
            </a:r>
            <a:endParaRPr lang="en-GB" sz="2000" b="1" dirty="0">
              <a:solidFill>
                <a:srgbClr val="8FC13E"/>
              </a:solidFill>
              <a:latin typeface="Twinkl" pitchFamily="50" charset="0"/>
            </a:endParaRPr>
          </a:p>
        </p:txBody>
      </p:sp>
      <p:grpSp>
        <p:nvGrpSpPr>
          <p:cNvPr id="12" name="Group 11">
            <a:extLst>
              <a:ext uri="{FF2B5EF4-FFF2-40B4-BE49-F238E27FC236}">
                <a16:creationId xmlns:a16="http://schemas.microsoft.com/office/drawing/2014/main" id="{7C8EAF90-BD39-42A8-9C90-0777E78C97C1}"/>
              </a:ext>
            </a:extLst>
          </p:cNvPr>
          <p:cNvGrpSpPr/>
          <p:nvPr/>
        </p:nvGrpSpPr>
        <p:grpSpPr>
          <a:xfrm>
            <a:off x="4880008" y="4034329"/>
            <a:ext cx="1402949" cy="523220"/>
            <a:chOff x="5064566" y="4034329"/>
            <a:chExt cx="1402949" cy="523220"/>
          </a:xfrm>
        </p:grpSpPr>
        <p:sp>
          <p:nvSpPr>
            <p:cNvPr id="62" name="Rectangle 61">
              <a:extLst>
                <a:ext uri="{FF2B5EF4-FFF2-40B4-BE49-F238E27FC236}">
                  <a16:creationId xmlns:a16="http://schemas.microsoft.com/office/drawing/2014/main" id="{1A008AF4-153A-4125-94AA-C90C28ACF338}"/>
                </a:ext>
              </a:extLst>
            </p:cNvPr>
            <p:cNvSpPr/>
            <p:nvPr/>
          </p:nvSpPr>
          <p:spPr>
            <a:xfrm>
              <a:off x="5064566" y="4091635"/>
              <a:ext cx="1402949" cy="400110"/>
            </a:xfrm>
            <a:prstGeom prst="rect">
              <a:avLst/>
            </a:prstGeom>
          </p:spPr>
          <p:txBody>
            <a:bodyPr wrap="none">
              <a:spAutoFit/>
            </a:bodyPr>
            <a:lstStyle/>
            <a:p>
              <a:pPr algn="ctr"/>
              <a:r>
                <a:rPr lang="en-US" sz="2000" b="1" dirty="0">
                  <a:solidFill>
                    <a:srgbClr val="8FC13E"/>
                  </a:solidFill>
                  <a:latin typeface="Twinkl" pitchFamily="50" charset="0"/>
                </a:rPr>
                <a:t>1    cm (   )</a:t>
              </a:r>
              <a:endParaRPr lang="en-GB" sz="2000" b="1" dirty="0">
                <a:solidFill>
                  <a:srgbClr val="8FC13E"/>
                </a:solidFill>
                <a:latin typeface="Twinkl" pitchFamily="50" charset="0"/>
              </a:endParaRPr>
            </a:p>
          </p:txBody>
        </p:sp>
        <p:grpSp>
          <p:nvGrpSpPr>
            <p:cNvPr id="11" name="Group 10">
              <a:extLst>
                <a:ext uri="{FF2B5EF4-FFF2-40B4-BE49-F238E27FC236}">
                  <a16:creationId xmlns:a16="http://schemas.microsoft.com/office/drawing/2014/main" id="{C4176AB2-E0B7-4FE5-8A23-D74C635A1805}"/>
                </a:ext>
              </a:extLst>
            </p:cNvPr>
            <p:cNvGrpSpPr/>
            <p:nvPr/>
          </p:nvGrpSpPr>
          <p:grpSpPr>
            <a:xfrm>
              <a:off x="5214486" y="4034329"/>
              <a:ext cx="1152286" cy="523220"/>
              <a:chOff x="5214486" y="4034329"/>
              <a:chExt cx="1152286" cy="523220"/>
            </a:xfrm>
          </p:grpSpPr>
          <p:cxnSp>
            <p:nvCxnSpPr>
              <p:cNvPr id="56" name="Straight Connector 55">
                <a:extLst>
                  <a:ext uri="{FF2B5EF4-FFF2-40B4-BE49-F238E27FC236}">
                    <a16:creationId xmlns:a16="http://schemas.microsoft.com/office/drawing/2014/main" id="{9946E1B1-280B-4218-AAFD-3B52763C20D3}"/>
                  </a:ext>
                </a:extLst>
              </p:cNvPr>
              <p:cNvCxnSpPr>
                <a:cxnSpLocks/>
              </p:cNvCxnSpPr>
              <p:nvPr/>
            </p:nvCxnSpPr>
            <p:spPr>
              <a:xfrm>
                <a:off x="5345405" y="4292000"/>
                <a:ext cx="140994" cy="0"/>
              </a:xfrm>
              <a:prstGeom prst="line">
                <a:avLst/>
              </a:prstGeom>
              <a:ln w="19050">
                <a:solidFill>
                  <a:srgbClr val="8FC13E"/>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6AFA6960-1D79-4A39-978F-46D5289B260D}"/>
                  </a:ext>
                </a:extLst>
              </p:cNvPr>
              <p:cNvSpPr/>
              <p:nvPr/>
            </p:nvSpPr>
            <p:spPr>
              <a:xfrm>
                <a:off x="5214486" y="4034329"/>
                <a:ext cx="373915" cy="523220"/>
              </a:xfrm>
              <a:prstGeom prst="rect">
                <a:avLst/>
              </a:prstGeom>
            </p:spPr>
            <p:txBody>
              <a:bodyPr wrap="square">
                <a:spAutoFit/>
              </a:bodyPr>
              <a:lstStyle/>
              <a:p>
                <a:pPr algn="ctr"/>
                <a:r>
                  <a:rPr lang="en-US" sz="1400" b="1" dirty="0">
                    <a:solidFill>
                      <a:srgbClr val="8FC13E"/>
                    </a:solidFill>
                    <a:latin typeface="Twinkl" pitchFamily="50" charset="0"/>
                  </a:rPr>
                  <a:t>3</a:t>
                </a:r>
                <a:br>
                  <a:rPr lang="en-US" sz="1400" b="1" dirty="0">
                    <a:solidFill>
                      <a:srgbClr val="8FC13E"/>
                    </a:solidFill>
                    <a:latin typeface="Twinkl" pitchFamily="50" charset="0"/>
                  </a:rPr>
                </a:br>
                <a:r>
                  <a:rPr lang="en-US" sz="1400" b="1" dirty="0">
                    <a:solidFill>
                      <a:srgbClr val="8FC13E"/>
                    </a:solidFill>
                    <a:latin typeface="Twinkl" pitchFamily="50" charset="0"/>
                  </a:rPr>
                  <a:t>10</a:t>
                </a:r>
                <a:endParaRPr lang="en-GB" sz="1400" b="1" dirty="0">
                  <a:solidFill>
                    <a:srgbClr val="8FC13E"/>
                  </a:solidFill>
                  <a:latin typeface="Twinkl" pitchFamily="50" charset="0"/>
                </a:endParaRPr>
              </a:p>
            </p:txBody>
          </p:sp>
          <p:sp>
            <p:nvSpPr>
              <p:cNvPr id="35" name="Rectangle 34">
                <a:extLst>
                  <a:ext uri="{FF2B5EF4-FFF2-40B4-BE49-F238E27FC236}">
                    <a16:creationId xmlns:a16="http://schemas.microsoft.com/office/drawing/2014/main" id="{4F0CC0BB-1BCD-4118-8DF0-F7C4A8498900}"/>
                  </a:ext>
                </a:extLst>
              </p:cNvPr>
              <p:cNvSpPr/>
              <p:nvPr/>
            </p:nvSpPr>
            <p:spPr>
              <a:xfrm>
                <a:off x="5992857" y="4034329"/>
                <a:ext cx="373915" cy="523220"/>
              </a:xfrm>
              <a:prstGeom prst="rect">
                <a:avLst/>
              </a:prstGeom>
            </p:spPr>
            <p:txBody>
              <a:bodyPr wrap="square">
                <a:spAutoFit/>
              </a:bodyPr>
              <a:lstStyle/>
              <a:p>
                <a:pPr algn="ctr"/>
                <a:r>
                  <a:rPr lang="en-US" sz="1400" b="1" dirty="0">
                    <a:solidFill>
                      <a:srgbClr val="8FC13E"/>
                    </a:solidFill>
                    <a:latin typeface="Twinkl" pitchFamily="50" charset="0"/>
                  </a:rPr>
                  <a:t>13</a:t>
                </a:r>
                <a:br>
                  <a:rPr lang="en-US" sz="1400" b="1" dirty="0">
                    <a:solidFill>
                      <a:srgbClr val="8FC13E"/>
                    </a:solidFill>
                    <a:latin typeface="Twinkl" pitchFamily="50" charset="0"/>
                  </a:rPr>
                </a:br>
                <a:r>
                  <a:rPr lang="en-US" sz="1400" b="1" dirty="0">
                    <a:solidFill>
                      <a:srgbClr val="8FC13E"/>
                    </a:solidFill>
                    <a:latin typeface="Twinkl" pitchFamily="50" charset="0"/>
                  </a:rPr>
                  <a:t>10</a:t>
                </a:r>
                <a:endParaRPr lang="en-GB" sz="1400" b="1" dirty="0">
                  <a:solidFill>
                    <a:srgbClr val="8FC13E"/>
                  </a:solidFill>
                  <a:latin typeface="Twinkl" pitchFamily="50" charset="0"/>
                </a:endParaRPr>
              </a:p>
            </p:txBody>
          </p:sp>
          <p:cxnSp>
            <p:nvCxnSpPr>
              <p:cNvPr id="36" name="Straight Connector 35">
                <a:extLst>
                  <a:ext uri="{FF2B5EF4-FFF2-40B4-BE49-F238E27FC236}">
                    <a16:creationId xmlns:a16="http://schemas.microsoft.com/office/drawing/2014/main" id="{F6B5AEEB-B686-46AD-9404-31D437E44ECD}"/>
                  </a:ext>
                </a:extLst>
              </p:cNvPr>
              <p:cNvCxnSpPr>
                <a:cxnSpLocks/>
              </p:cNvCxnSpPr>
              <p:nvPr/>
            </p:nvCxnSpPr>
            <p:spPr>
              <a:xfrm>
                <a:off x="6109317" y="4292000"/>
                <a:ext cx="140994" cy="0"/>
              </a:xfrm>
              <a:prstGeom prst="line">
                <a:avLst/>
              </a:prstGeom>
              <a:ln w="19050">
                <a:solidFill>
                  <a:srgbClr val="8FC13E"/>
                </a:solidFill>
              </a:ln>
            </p:spPr>
            <p:style>
              <a:lnRef idx="1">
                <a:schemeClr val="accent1"/>
              </a:lnRef>
              <a:fillRef idx="0">
                <a:schemeClr val="accent1"/>
              </a:fillRef>
              <a:effectRef idx="0">
                <a:schemeClr val="accent1"/>
              </a:effectRef>
              <a:fontRef idx="minor">
                <a:schemeClr val="tx1"/>
              </a:fontRef>
            </p:style>
          </p:cxnSp>
        </p:grpSp>
      </p:grpSp>
      <p:sp>
        <p:nvSpPr>
          <p:cNvPr id="66" name="Rectangle 65">
            <a:extLst>
              <a:ext uri="{FF2B5EF4-FFF2-40B4-BE49-F238E27FC236}">
                <a16:creationId xmlns:a16="http://schemas.microsoft.com/office/drawing/2014/main" id="{93A24226-5ECF-4677-89ED-0CFBC08E1CB9}"/>
              </a:ext>
            </a:extLst>
          </p:cNvPr>
          <p:cNvSpPr/>
          <p:nvPr/>
        </p:nvSpPr>
        <p:spPr>
          <a:xfrm>
            <a:off x="4973789" y="4597935"/>
            <a:ext cx="373915" cy="523220"/>
          </a:xfrm>
          <a:prstGeom prst="rect">
            <a:avLst/>
          </a:prstGeom>
        </p:spPr>
        <p:txBody>
          <a:bodyPr wrap="square">
            <a:spAutoFit/>
          </a:bodyPr>
          <a:lstStyle/>
          <a:p>
            <a:pPr algn="ctr"/>
            <a:r>
              <a:rPr lang="en-US" sz="1400" dirty="0">
                <a:latin typeface="Twinkl" pitchFamily="50" charset="0"/>
              </a:rPr>
              <a:t>6</a:t>
            </a:r>
            <a:br>
              <a:rPr lang="en-US" sz="1400" dirty="0">
                <a:latin typeface="Twinkl" pitchFamily="50" charset="0"/>
              </a:rPr>
            </a:br>
            <a:r>
              <a:rPr lang="en-US" sz="1400" dirty="0">
                <a:latin typeface="Twinkl" pitchFamily="50" charset="0"/>
              </a:rPr>
              <a:t>10</a:t>
            </a:r>
            <a:endParaRPr lang="en-GB" sz="1400" dirty="0">
              <a:latin typeface="Twinkl" pitchFamily="50" charset="0"/>
            </a:endParaRPr>
          </a:p>
        </p:txBody>
      </p:sp>
      <p:cxnSp>
        <p:nvCxnSpPr>
          <p:cNvPr id="67" name="Straight Connector 66">
            <a:extLst>
              <a:ext uri="{FF2B5EF4-FFF2-40B4-BE49-F238E27FC236}">
                <a16:creationId xmlns:a16="http://schemas.microsoft.com/office/drawing/2014/main" id="{C18B6C56-1FCA-4F5F-A088-4C93953AC077}"/>
              </a:ext>
            </a:extLst>
          </p:cNvPr>
          <p:cNvCxnSpPr>
            <a:cxnSpLocks/>
          </p:cNvCxnSpPr>
          <p:nvPr/>
        </p:nvCxnSpPr>
        <p:spPr>
          <a:xfrm>
            <a:off x="5105555" y="4861924"/>
            <a:ext cx="1409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F9E02CF2-A068-4F08-80F5-396316E32BEF}"/>
              </a:ext>
            </a:extLst>
          </p:cNvPr>
          <p:cNvSpPr/>
          <p:nvPr/>
        </p:nvSpPr>
        <p:spPr>
          <a:xfrm>
            <a:off x="6976373" y="4095884"/>
            <a:ext cx="841897" cy="400110"/>
          </a:xfrm>
          <a:prstGeom prst="rect">
            <a:avLst/>
          </a:prstGeom>
        </p:spPr>
        <p:txBody>
          <a:bodyPr wrap="none">
            <a:spAutoFit/>
          </a:bodyPr>
          <a:lstStyle/>
          <a:p>
            <a:pPr algn="ctr"/>
            <a:r>
              <a:rPr lang="en-US" sz="2000" b="1" dirty="0">
                <a:solidFill>
                  <a:srgbClr val="8FC13E"/>
                </a:solidFill>
                <a:latin typeface="Twinkl" pitchFamily="50" charset="0"/>
              </a:rPr>
              <a:t>1.3cm</a:t>
            </a:r>
            <a:endParaRPr lang="en-GB" sz="2000" b="1" dirty="0">
              <a:solidFill>
                <a:srgbClr val="8FC13E"/>
              </a:solidFill>
              <a:latin typeface="Twinkl" pitchFamily="50" charset="0"/>
            </a:endParaRPr>
          </a:p>
        </p:txBody>
      </p:sp>
      <p:sp>
        <p:nvSpPr>
          <p:cNvPr id="69" name="Rectangle 68">
            <a:extLst>
              <a:ext uri="{FF2B5EF4-FFF2-40B4-BE49-F238E27FC236}">
                <a16:creationId xmlns:a16="http://schemas.microsoft.com/office/drawing/2014/main" id="{FA726237-26BE-476C-8804-6B99A0BD7F42}"/>
              </a:ext>
            </a:extLst>
          </p:cNvPr>
          <p:cNvSpPr/>
          <p:nvPr/>
        </p:nvSpPr>
        <p:spPr>
          <a:xfrm>
            <a:off x="6947519" y="4659490"/>
            <a:ext cx="899606" cy="400110"/>
          </a:xfrm>
          <a:prstGeom prst="rect">
            <a:avLst/>
          </a:prstGeom>
        </p:spPr>
        <p:txBody>
          <a:bodyPr wrap="none">
            <a:spAutoFit/>
          </a:bodyPr>
          <a:lstStyle/>
          <a:p>
            <a:pPr algn="ctr"/>
            <a:r>
              <a:rPr lang="en-US" sz="2000" b="1" dirty="0">
                <a:solidFill>
                  <a:srgbClr val="8FC13E"/>
                </a:solidFill>
                <a:latin typeface="Twinkl" pitchFamily="50" charset="0"/>
              </a:rPr>
              <a:t>0</a:t>
            </a:r>
            <a:r>
              <a:rPr lang="en-US" sz="2000" b="1" smtClean="0">
                <a:solidFill>
                  <a:srgbClr val="8FC13E"/>
                </a:solidFill>
                <a:latin typeface="Twinkl" pitchFamily="50" charset="0"/>
              </a:rPr>
              <a:t>.6cm</a:t>
            </a:r>
            <a:endParaRPr lang="en-GB" sz="2000" b="1" dirty="0">
              <a:solidFill>
                <a:srgbClr val="8FC13E"/>
              </a:solidFill>
              <a:latin typeface="Twinkl" pitchFamily="50" charset="0"/>
            </a:endParaRPr>
          </a:p>
        </p:txBody>
      </p:sp>
      <p:grpSp>
        <p:nvGrpSpPr>
          <p:cNvPr id="70" name="Group 69">
            <a:extLst>
              <a:ext uri="{FF2B5EF4-FFF2-40B4-BE49-F238E27FC236}">
                <a16:creationId xmlns:a16="http://schemas.microsoft.com/office/drawing/2014/main" id="{94573CC7-EB5B-4CF2-8B81-4934737128AB}"/>
              </a:ext>
            </a:extLst>
          </p:cNvPr>
          <p:cNvGrpSpPr/>
          <p:nvPr/>
        </p:nvGrpSpPr>
        <p:grpSpPr>
          <a:xfrm>
            <a:off x="4916876" y="5158770"/>
            <a:ext cx="1329211" cy="523220"/>
            <a:chOff x="5105555" y="4034329"/>
            <a:chExt cx="1329211" cy="523220"/>
          </a:xfrm>
        </p:grpSpPr>
        <p:sp>
          <p:nvSpPr>
            <p:cNvPr id="71" name="Rectangle 70">
              <a:extLst>
                <a:ext uri="{FF2B5EF4-FFF2-40B4-BE49-F238E27FC236}">
                  <a16:creationId xmlns:a16="http://schemas.microsoft.com/office/drawing/2014/main" id="{D38F0542-0356-46FC-9164-9805215ACD21}"/>
                </a:ext>
              </a:extLst>
            </p:cNvPr>
            <p:cNvSpPr/>
            <p:nvPr/>
          </p:nvSpPr>
          <p:spPr>
            <a:xfrm>
              <a:off x="5105555" y="4091635"/>
              <a:ext cx="1329211" cy="400110"/>
            </a:xfrm>
            <a:prstGeom prst="rect">
              <a:avLst/>
            </a:prstGeom>
          </p:spPr>
          <p:txBody>
            <a:bodyPr wrap="none">
              <a:spAutoFit/>
            </a:bodyPr>
            <a:lstStyle/>
            <a:p>
              <a:pPr algn="ctr"/>
              <a:r>
                <a:rPr lang="en-US" sz="2000" b="1" dirty="0">
                  <a:solidFill>
                    <a:srgbClr val="8FC13E"/>
                  </a:solidFill>
                  <a:latin typeface="Twinkl" pitchFamily="50" charset="0"/>
                </a:rPr>
                <a:t>1   cm (   )</a:t>
              </a:r>
              <a:endParaRPr lang="en-GB" sz="2000" b="1" dirty="0">
                <a:solidFill>
                  <a:srgbClr val="8FC13E"/>
                </a:solidFill>
                <a:latin typeface="Twinkl" pitchFamily="50" charset="0"/>
              </a:endParaRPr>
            </a:p>
          </p:txBody>
        </p:sp>
        <p:grpSp>
          <p:nvGrpSpPr>
            <p:cNvPr id="72" name="Group 71">
              <a:extLst>
                <a:ext uri="{FF2B5EF4-FFF2-40B4-BE49-F238E27FC236}">
                  <a16:creationId xmlns:a16="http://schemas.microsoft.com/office/drawing/2014/main" id="{77133EB6-E38D-4A17-96C3-E051D5FF69A3}"/>
                </a:ext>
              </a:extLst>
            </p:cNvPr>
            <p:cNvGrpSpPr/>
            <p:nvPr/>
          </p:nvGrpSpPr>
          <p:grpSpPr>
            <a:xfrm>
              <a:off x="5218607" y="4034329"/>
              <a:ext cx="1086246" cy="523220"/>
              <a:chOff x="5218607" y="4034329"/>
              <a:chExt cx="1086246" cy="523220"/>
            </a:xfrm>
          </p:grpSpPr>
          <p:cxnSp>
            <p:nvCxnSpPr>
              <p:cNvPr id="73" name="Straight Connector 72">
                <a:extLst>
                  <a:ext uri="{FF2B5EF4-FFF2-40B4-BE49-F238E27FC236}">
                    <a16:creationId xmlns:a16="http://schemas.microsoft.com/office/drawing/2014/main" id="{18DE421C-F8A2-4034-AFCD-EE46A461E035}"/>
                  </a:ext>
                </a:extLst>
              </p:cNvPr>
              <p:cNvCxnSpPr>
                <a:cxnSpLocks/>
              </p:cNvCxnSpPr>
              <p:nvPr/>
            </p:nvCxnSpPr>
            <p:spPr>
              <a:xfrm>
                <a:off x="5345405" y="4292000"/>
                <a:ext cx="140994" cy="0"/>
              </a:xfrm>
              <a:prstGeom prst="line">
                <a:avLst/>
              </a:prstGeom>
              <a:ln w="19050">
                <a:solidFill>
                  <a:srgbClr val="8FC13E"/>
                </a:solidFill>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A97C0D4E-3E86-455A-9171-F8F5270ABA78}"/>
                  </a:ext>
                </a:extLst>
              </p:cNvPr>
              <p:cNvSpPr/>
              <p:nvPr/>
            </p:nvSpPr>
            <p:spPr>
              <a:xfrm>
                <a:off x="5218607" y="4034329"/>
                <a:ext cx="373915" cy="523220"/>
              </a:xfrm>
              <a:prstGeom prst="rect">
                <a:avLst/>
              </a:prstGeom>
            </p:spPr>
            <p:txBody>
              <a:bodyPr wrap="square">
                <a:spAutoFit/>
              </a:bodyPr>
              <a:lstStyle/>
              <a:p>
                <a:pPr algn="ctr"/>
                <a:r>
                  <a:rPr lang="en-US" sz="1400" b="1" dirty="0">
                    <a:solidFill>
                      <a:srgbClr val="8FC13E"/>
                    </a:solidFill>
                    <a:latin typeface="Twinkl" pitchFamily="50" charset="0"/>
                  </a:rPr>
                  <a:t>1</a:t>
                </a:r>
                <a:br>
                  <a:rPr lang="en-US" sz="1400" b="1" dirty="0">
                    <a:solidFill>
                      <a:srgbClr val="8FC13E"/>
                    </a:solidFill>
                    <a:latin typeface="Twinkl" pitchFamily="50" charset="0"/>
                  </a:rPr>
                </a:br>
                <a:r>
                  <a:rPr lang="en-US" sz="1400" b="1" dirty="0">
                    <a:solidFill>
                      <a:srgbClr val="8FC13E"/>
                    </a:solidFill>
                    <a:latin typeface="Twinkl" pitchFamily="50" charset="0"/>
                  </a:rPr>
                  <a:t>10</a:t>
                </a:r>
                <a:endParaRPr lang="en-GB" sz="1400" b="1" dirty="0">
                  <a:solidFill>
                    <a:srgbClr val="8FC13E"/>
                  </a:solidFill>
                  <a:latin typeface="Twinkl" pitchFamily="50" charset="0"/>
                </a:endParaRPr>
              </a:p>
            </p:txBody>
          </p:sp>
          <p:sp>
            <p:nvSpPr>
              <p:cNvPr id="37" name="Rectangle 36">
                <a:extLst>
                  <a:ext uri="{FF2B5EF4-FFF2-40B4-BE49-F238E27FC236}">
                    <a16:creationId xmlns:a16="http://schemas.microsoft.com/office/drawing/2014/main" id="{51404947-3903-46E2-A6D9-3826B84D4A56}"/>
                  </a:ext>
                </a:extLst>
              </p:cNvPr>
              <p:cNvSpPr/>
              <p:nvPr/>
            </p:nvSpPr>
            <p:spPr>
              <a:xfrm>
                <a:off x="5930938" y="4034329"/>
                <a:ext cx="373915" cy="523220"/>
              </a:xfrm>
              <a:prstGeom prst="rect">
                <a:avLst/>
              </a:prstGeom>
            </p:spPr>
            <p:txBody>
              <a:bodyPr wrap="square">
                <a:spAutoFit/>
              </a:bodyPr>
              <a:lstStyle/>
              <a:p>
                <a:pPr algn="ctr"/>
                <a:r>
                  <a:rPr lang="en-US" sz="1400" b="1" dirty="0">
                    <a:solidFill>
                      <a:srgbClr val="8FC13E"/>
                    </a:solidFill>
                    <a:latin typeface="Twinkl" pitchFamily="50" charset="0"/>
                  </a:rPr>
                  <a:t>11</a:t>
                </a:r>
                <a:br>
                  <a:rPr lang="en-US" sz="1400" b="1" dirty="0">
                    <a:solidFill>
                      <a:srgbClr val="8FC13E"/>
                    </a:solidFill>
                    <a:latin typeface="Twinkl" pitchFamily="50" charset="0"/>
                  </a:rPr>
                </a:br>
                <a:r>
                  <a:rPr lang="en-US" sz="1400" b="1" dirty="0">
                    <a:solidFill>
                      <a:srgbClr val="8FC13E"/>
                    </a:solidFill>
                    <a:latin typeface="Twinkl" pitchFamily="50" charset="0"/>
                  </a:rPr>
                  <a:t>10</a:t>
                </a:r>
                <a:endParaRPr lang="en-GB" sz="1400" b="1" dirty="0">
                  <a:solidFill>
                    <a:srgbClr val="8FC13E"/>
                  </a:solidFill>
                  <a:latin typeface="Twinkl" pitchFamily="50" charset="0"/>
                </a:endParaRPr>
              </a:p>
            </p:txBody>
          </p:sp>
          <p:cxnSp>
            <p:nvCxnSpPr>
              <p:cNvPr id="38" name="Straight Connector 37">
                <a:extLst>
                  <a:ext uri="{FF2B5EF4-FFF2-40B4-BE49-F238E27FC236}">
                    <a16:creationId xmlns:a16="http://schemas.microsoft.com/office/drawing/2014/main" id="{4FA8A0D2-0882-4014-A402-1AB7B9DE0707}"/>
                  </a:ext>
                </a:extLst>
              </p:cNvPr>
              <p:cNvCxnSpPr>
                <a:cxnSpLocks/>
              </p:cNvCxnSpPr>
              <p:nvPr/>
            </p:nvCxnSpPr>
            <p:spPr>
              <a:xfrm>
                <a:off x="6042941" y="4292000"/>
                <a:ext cx="140994" cy="0"/>
              </a:xfrm>
              <a:prstGeom prst="line">
                <a:avLst/>
              </a:prstGeom>
              <a:ln w="19050">
                <a:solidFill>
                  <a:srgbClr val="8FC13E"/>
                </a:solidFill>
              </a:ln>
            </p:spPr>
            <p:style>
              <a:lnRef idx="1">
                <a:schemeClr val="accent1"/>
              </a:lnRef>
              <a:fillRef idx="0">
                <a:schemeClr val="accent1"/>
              </a:fillRef>
              <a:effectRef idx="0">
                <a:schemeClr val="accent1"/>
              </a:effectRef>
              <a:fontRef idx="minor">
                <a:schemeClr val="tx1"/>
              </a:fontRef>
            </p:style>
          </p:cxnSp>
        </p:grpSp>
      </p:grpSp>
      <p:sp>
        <p:nvSpPr>
          <p:cNvPr id="33" name="Rectangle 32">
            <a:extLst>
              <a:ext uri="{FF2B5EF4-FFF2-40B4-BE49-F238E27FC236}">
                <a16:creationId xmlns:a16="http://schemas.microsoft.com/office/drawing/2014/main" id="{B8412DDD-A1D5-46B6-AE6A-B8670A55EDF3}"/>
              </a:ext>
            </a:extLst>
          </p:cNvPr>
          <p:cNvSpPr/>
          <p:nvPr/>
        </p:nvSpPr>
        <p:spPr>
          <a:xfrm>
            <a:off x="5715759" y="3473622"/>
            <a:ext cx="373915" cy="523220"/>
          </a:xfrm>
          <a:prstGeom prst="rect">
            <a:avLst/>
          </a:prstGeom>
        </p:spPr>
        <p:txBody>
          <a:bodyPr wrap="square">
            <a:spAutoFit/>
          </a:bodyPr>
          <a:lstStyle/>
          <a:p>
            <a:pPr algn="ctr"/>
            <a:r>
              <a:rPr lang="en-US" sz="1400" dirty="0">
                <a:latin typeface="Twinkl" pitchFamily="50" charset="0"/>
              </a:rPr>
              <a:t>18</a:t>
            </a:r>
            <a:br>
              <a:rPr lang="en-US" sz="1400" dirty="0">
                <a:latin typeface="Twinkl" pitchFamily="50" charset="0"/>
              </a:rPr>
            </a:br>
            <a:r>
              <a:rPr lang="en-US" sz="1400" dirty="0">
                <a:latin typeface="Twinkl" pitchFamily="50" charset="0"/>
              </a:rPr>
              <a:t>10</a:t>
            </a:r>
            <a:endParaRPr lang="en-GB" sz="1400" dirty="0">
              <a:latin typeface="Twinkl" pitchFamily="50" charset="0"/>
            </a:endParaRPr>
          </a:p>
        </p:txBody>
      </p:sp>
      <p:cxnSp>
        <p:nvCxnSpPr>
          <p:cNvPr id="34" name="Straight Connector 33">
            <a:extLst>
              <a:ext uri="{FF2B5EF4-FFF2-40B4-BE49-F238E27FC236}">
                <a16:creationId xmlns:a16="http://schemas.microsoft.com/office/drawing/2014/main" id="{5AAB42DB-2B1C-46C3-9643-BA98F102D622}"/>
              </a:ext>
            </a:extLst>
          </p:cNvPr>
          <p:cNvCxnSpPr>
            <a:cxnSpLocks/>
          </p:cNvCxnSpPr>
          <p:nvPr/>
        </p:nvCxnSpPr>
        <p:spPr>
          <a:xfrm>
            <a:off x="5847525" y="3737611"/>
            <a:ext cx="1409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15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500"/>
                                        <p:tgtEl>
                                          <p:spTgt spid="58"/>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500"/>
                                        <p:tgtEl>
                                          <p:spTgt spid="60"/>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500"/>
                                        <p:tgtEl>
                                          <p:spTgt spid="6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500"/>
                                        <p:tgtEl>
                                          <p:spTgt spid="59"/>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0"/>
                                        <p:tgtEl>
                                          <p:spTgt spid="61"/>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fade">
                                      <p:cBhvr>
                                        <p:cTn id="4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8" grpId="0"/>
      <p:bldP spid="59" grpId="0"/>
      <p:bldP spid="60" grpId="0"/>
      <p:bldP spid="61" grpId="0"/>
      <p:bldP spid="68" grpId="0"/>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2" name="Rectangle 1">
            <a:extLst>
              <a:ext uri="{FF2B5EF4-FFF2-40B4-BE49-F238E27FC236}">
                <a16:creationId xmlns:a16="http://schemas.microsoft.com/office/drawing/2014/main" id="{6D9068C3-CBAF-45B1-9C52-D3A8EA20D535}"/>
              </a:ext>
            </a:extLst>
          </p:cNvPr>
          <p:cNvSpPr/>
          <p:nvPr/>
        </p:nvSpPr>
        <p:spPr>
          <a:xfrm>
            <a:off x="548097" y="1219573"/>
            <a:ext cx="7580835" cy="369332"/>
          </a:xfrm>
          <a:prstGeom prst="rect">
            <a:avLst/>
          </a:prstGeom>
          <a:noFill/>
        </p:spPr>
        <p:txBody>
          <a:bodyPr wrap="square">
            <a:spAutoFit/>
          </a:bodyPr>
          <a:lstStyle/>
          <a:p>
            <a:pPr>
              <a:spcAft>
                <a:spcPts val="600"/>
              </a:spcAft>
            </a:pPr>
            <a:r>
              <a:rPr lang="en-GB" dirty="0"/>
              <a:t>Which representations are equal to this representation? </a:t>
            </a:r>
          </a:p>
        </p:txBody>
      </p:sp>
      <p:sp>
        <p:nvSpPr>
          <p:cNvPr id="9" name="Rectangle 8"/>
          <p:cNvSpPr/>
          <p:nvPr/>
        </p:nvSpPr>
        <p:spPr>
          <a:xfrm>
            <a:off x="447429" y="670981"/>
            <a:ext cx="2162085"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Tenths as Decimals</a:t>
            </a:r>
          </a:p>
        </p:txBody>
      </p:sp>
      <p:sp>
        <p:nvSpPr>
          <p:cNvPr id="75" name="Rectangle 74"/>
          <p:cNvSpPr/>
          <p:nvPr/>
        </p:nvSpPr>
        <p:spPr>
          <a:xfrm>
            <a:off x="2518573" y="670981"/>
            <a:ext cx="1141417" cy="337100"/>
          </a:xfrm>
          <a:prstGeom prst="rect">
            <a:avLst/>
          </a:prstGeom>
          <a:solidFill>
            <a:srgbClr val="00529C"/>
          </a:solidFill>
        </p:spPr>
        <p:txBody>
          <a:bodyPr wrap="square" lIns="180000" tIns="36000" rIns="180000" bIns="54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8" name="Straight Connector 7"/>
          <p:cNvCxnSpPr/>
          <p:nvPr/>
        </p:nvCxnSpPr>
        <p:spPr>
          <a:xfrm>
            <a:off x="2518573" y="666081"/>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33" name="Table 32">
            <a:extLst>
              <a:ext uri="{FF2B5EF4-FFF2-40B4-BE49-F238E27FC236}">
                <a16:creationId xmlns:a16="http://schemas.microsoft.com/office/drawing/2014/main" id="{3E69CE91-7905-4B29-AFFF-45614B0F96AF}"/>
              </a:ext>
            </a:extLst>
          </p:cNvPr>
          <p:cNvGraphicFramePr>
            <a:graphicFrameLocks noGrp="1"/>
          </p:cNvGraphicFramePr>
          <p:nvPr>
            <p:extLst>
              <p:ext uri="{D42A27DB-BD31-4B8C-83A1-F6EECF244321}">
                <p14:modId xmlns:p14="http://schemas.microsoft.com/office/powerpoint/2010/main" val="3264851628"/>
              </p:ext>
            </p:extLst>
          </p:nvPr>
        </p:nvGraphicFramePr>
        <p:xfrm>
          <a:off x="611990" y="1694855"/>
          <a:ext cx="6096000" cy="370840"/>
        </p:xfrm>
        <a:graphic>
          <a:graphicData uri="http://schemas.openxmlformats.org/drawingml/2006/table">
            <a:tbl>
              <a:tblPr firstRow="1" bandRow="1">
                <a:tableStyleId>{5940675A-B579-460E-94D1-54222C63F5DA}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tblGrid>
              <a:tr h="370840">
                <a:tc>
                  <a:txBody>
                    <a:bodyPr/>
                    <a:lstStyle/>
                    <a:p>
                      <a:endParaRPr lang="en-US" dirty="0"/>
                    </a:p>
                  </a:txBody>
                  <a:tcPr>
                    <a:solidFill>
                      <a:srgbClr val="FFC000"/>
                    </a:solidFill>
                  </a:tcPr>
                </a:tc>
                <a:tc>
                  <a:txBody>
                    <a:bodyPr/>
                    <a:lstStyle/>
                    <a:p>
                      <a:endParaRPr lang="en-US" dirty="0"/>
                    </a:p>
                  </a:txBody>
                  <a:tcPr>
                    <a:solidFill>
                      <a:srgbClr val="FFC000"/>
                    </a:solidFill>
                  </a:tcPr>
                </a:tc>
                <a:tc>
                  <a:txBody>
                    <a:bodyPr/>
                    <a:lstStyle/>
                    <a:p>
                      <a:endParaRPr lang="en-US" dirty="0"/>
                    </a:p>
                  </a:txBody>
                  <a:tcPr>
                    <a:solidFill>
                      <a:srgbClr val="FFC000"/>
                    </a:solidFill>
                  </a:tcPr>
                </a:tc>
                <a:tc>
                  <a:txBody>
                    <a:bodyPr/>
                    <a:lstStyle/>
                    <a:p>
                      <a:endParaRPr lang="en-US" dirty="0"/>
                    </a:p>
                  </a:txBody>
                  <a:tcPr>
                    <a:solidFill>
                      <a:srgbClr val="FFC000"/>
                    </a:solidFill>
                  </a:tcPr>
                </a:tc>
                <a:tc>
                  <a:txBody>
                    <a:bodyPr/>
                    <a:lstStyle/>
                    <a:p>
                      <a:endParaRPr lang="en-US" dirty="0"/>
                    </a:p>
                  </a:txBody>
                  <a:tcPr>
                    <a:solidFill>
                      <a:srgbClr val="FFC000"/>
                    </a:solidFill>
                  </a:tcPr>
                </a:tc>
                <a:tc>
                  <a:txBody>
                    <a:bodyPr/>
                    <a:lstStyle/>
                    <a:p>
                      <a:endParaRPr lang="en-US" dirty="0"/>
                    </a:p>
                  </a:txBody>
                  <a:tcPr>
                    <a:solidFill>
                      <a:srgbClr val="FFC000"/>
                    </a:solidFill>
                  </a:tcPr>
                </a:tc>
                <a:tc>
                  <a:txBody>
                    <a:bodyPr/>
                    <a:lstStyle/>
                    <a:p>
                      <a:endParaRPr lang="en-US" dirty="0"/>
                    </a:p>
                  </a:txBody>
                  <a:tcPr>
                    <a:solidFill>
                      <a:srgbClr val="FFC000"/>
                    </a:solidFill>
                  </a:tcPr>
                </a:tc>
                <a:tc>
                  <a:txBody>
                    <a:bodyPr/>
                    <a:lstStyle/>
                    <a:p>
                      <a:endParaRPr lang="en-US" dirty="0"/>
                    </a:p>
                  </a:txBody>
                  <a:tcPr>
                    <a:solidFill>
                      <a:srgbClr val="FFC000"/>
                    </a:solidFill>
                  </a:tcPr>
                </a:tc>
                <a:tc>
                  <a:txBody>
                    <a:bodyPr/>
                    <a:lstStyle/>
                    <a:p>
                      <a:endParaRPr lang="en-US" dirty="0"/>
                    </a:p>
                  </a:txBody>
                  <a:tcPr>
                    <a:solidFill>
                      <a:srgbClr val="FFC000"/>
                    </a:solidFill>
                  </a:tcPr>
                </a:tc>
                <a:tc>
                  <a:txBody>
                    <a:bodyPr/>
                    <a:lstStyle/>
                    <a:p>
                      <a:endParaRPr lang="en-US" dirty="0"/>
                    </a:p>
                  </a:txBody>
                  <a:tcPr/>
                </a:tc>
                <a:extLst>
                  <a:ext uri="{0D108BD9-81ED-4DB2-BD59-A6C34878D82A}">
                    <a16:rowId xmlns:a16="http://schemas.microsoft.com/office/drawing/2014/main" val="10000"/>
                  </a:ext>
                </a:extLst>
              </a:tr>
            </a:tbl>
          </a:graphicData>
        </a:graphic>
      </p:graphicFrame>
      <p:sp>
        <p:nvSpPr>
          <p:cNvPr id="4" name="Rectangle 3">
            <a:extLst>
              <a:ext uri="{FF2B5EF4-FFF2-40B4-BE49-F238E27FC236}">
                <a16:creationId xmlns:a16="http://schemas.microsoft.com/office/drawing/2014/main" id="{2660FF89-9124-41C5-9017-2B05BC566799}"/>
              </a:ext>
            </a:extLst>
          </p:cNvPr>
          <p:cNvSpPr/>
          <p:nvPr/>
        </p:nvSpPr>
        <p:spPr>
          <a:xfrm>
            <a:off x="548097" y="2380894"/>
            <a:ext cx="3449983" cy="369332"/>
          </a:xfrm>
          <a:prstGeom prst="rect">
            <a:avLst/>
          </a:prstGeom>
        </p:spPr>
        <p:txBody>
          <a:bodyPr wrap="none">
            <a:spAutoFit/>
          </a:bodyPr>
          <a:lstStyle/>
          <a:p>
            <a:pPr>
              <a:spcAft>
                <a:spcPts val="600"/>
              </a:spcAft>
            </a:pPr>
            <a:r>
              <a:rPr lang="en-GB" dirty="0"/>
              <a:t>Tick the correct representations:</a:t>
            </a:r>
          </a:p>
        </p:txBody>
      </p:sp>
      <p:grpSp>
        <p:nvGrpSpPr>
          <p:cNvPr id="27" name="Group 26">
            <a:extLst>
              <a:ext uri="{FF2B5EF4-FFF2-40B4-BE49-F238E27FC236}">
                <a16:creationId xmlns:a16="http://schemas.microsoft.com/office/drawing/2014/main" id="{6439D6D8-F1AB-4830-AB58-6BA86E6FD136}"/>
              </a:ext>
            </a:extLst>
          </p:cNvPr>
          <p:cNvGrpSpPr/>
          <p:nvPr/>
        </p:nvGrpSpPr>
        <p:grpSpPr>
          <a:xfrm>
            <a:off x="611990" y="2874608"/>
            <a:ext cx="4124153" cy="1335213"/>
            <a:chOff x="996457" y="2857684"/>
            <a:chExt cx="4124153" cy="1335213"/>
          </a:xfrm>
        </p:grpSpPr>
        <p:grpSp>
          <p:nvGrpSpPr>
            <p:cNvPr id="25" name="Group 24">
              <a:extLst>
                <a:ext uri="{FF2B5EF4-FFF2-40B4-BE49-F238E27FC236}">
                  <a16:creationId xmlns:a16="http://schemas.microsoft.com/office/drawing/2014/main" id="{EFD7408F-7C77-4233-858C-808831C083F2}"/>
                </a:ext>
              </a:extLst>
            </p:cNvPr>
            <p:cNvGrpSpPr/>
            <p:nvPr/>
          </p:nvGrpSpPr>
          <p:grpSpPr>
            <a:xfrm>
              <a:off x="1289654" y="2857684"/>
              <a:ext cx="3830956" cy="1335213"/>
              <a:chOff x="548098" y="2750226"/>
              <a:chExt cx="3830956" cy="1335213"/>
            </a:xfrm>
          </p:grpSpPr>
          <p:sp>
            <p:nvSpPr>
              <p:cNvPr id="5" name="Rectangle 4">
                <a:extLst>
                  <a:ext uri="{FF2B5EF4-FFF2-40B4-BE49-F238E27FC236}">
                    <a16:creationId xmlns:a16="http://schemas.microsoft.com/office/drawing/2014/main" id="{CD34A283-6D54-4CE1-A6B2-A5E94D82D187}"/>
                  </a:ext>
                </a:extLst>
              </p:cNvPr>
              <p:cNvSpPr/>
              <p:nvPr/>
            </p:nvSpPr>
            <p:spPr>
              <a:xfrm>
                <a:off x="548098" y="2750226"/>
                <a:ext cx="3830956" cy="1335213"/>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Connector 34">
                <a:extLst>
                  <a:ext uri="{FF2B5EF4-FFF2-40B4-BE49-F238E27FC236}">
                    <a16:creationId xmlns:a16="http://schemas.microsoft.com/office/drawing/2014/main" id="{CC7A8476-9D0B-4C0C-9823-047B2A445AD2}"/>
                  </a:ext>
                </a:extLst>
              </p:cNvPr>
              <p:cNvCxnSpPr>
                <a:cxnSpLocks/>
              </p:cNvCxnSpPr>
              <p:nvPr/>
            </p:nvCxnSpPr>
            <p:spPr>
              <a:xfrm>
                <a:off x="836887" y="3247986"/>
                <a:ext cx="0" cy="520118"/>
              </a:xfrm>
              <a:prstGeom prst="line">
                <a:avLst/>
              </a:prstGeom>
              <a:ln w="1905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0FAA873-E1CA-4521-A468-29571CEE958E}"/>
                  </a:ext>
                </a:extLst>
              </p:cNvPr>
              <p:cNvCxnSpPr>
                <a:cxnSpLocks/>
              </p:cNvCxnSpPr>
              <p:nvPr/>
            </p:nvCxnSpPr>
            <p:spPr>
              <a:xfrm>
                <a:off x="4071267" y="3247986"/>
                <a:ext cx="0" cy="520118"/>
              </a:xfrm>
              <a:prstGeom prst="line">
                <a:avLst/>
              </a:prstGeom>
              <a:ln w="1905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22EB75C-A86F-4AD8-BB34-A075012733C3}"/>
                  </a:ext>
                </a:extLst>
              </p:cNvPr>
              <p:cNvCxnSpPr>
                <a:cxnSpLocks/>
              </p:cNvCxnSpPr>
              <p:nvPr/>
            </p:nvCxnSpPr>
            <p:spPr>
              <a:xfrm>
                <a:off x="1160325" y="3247986"/>
                <a:ext cx="0" cy="520118"/>
              </a:xfrm>
              <a:prstGeom prst="line">
                <a:avLst/>
              </a:prstGeom>
              <a:ln w="1905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3E5284F-0D69-42E8-85BC-579FCF99D1A6}"/>
                  </a:ext>
                </a:extLst>
              </p:cNvPr>
              <p:cNvCxnSpPr>
                <a:cxnSpLocks/>
              </p:cNvCxnSpPr>
              <p:nvPr/>
            </p:nvCxnSpPr>
            <p:spPr>
              <a:xfrm>
                <a:off x="1483763" y="3247986"/>
                <a:ext cx="0" cy="520118"/>
              </a:xfrm>
              <a:prstGeom prst="line">
                <a:avLst/>
              </a:prstGeom>
              <a:ln w="1905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6215AF1-80F8-41E9-B3F6-E608AED7AED2}"/>
                  </a:ext>
                </a:extLst>
              </p:cNvPr>
              <p:cNvCxnSpPr>
                <a:cxnSpLocks/>
              </p:cNvCxnSpPr>
              <p:nvPr/>
            </p:nvCxnSpPr>
            <p:spPr>
              <a:xfrm>
                <a:off x="1807201" y="3247986"/>
                <a:ext cx="0" cy="520118"/>
              </a:xfrm>
              <a:prstGeom prst="line">
                <a:avLst/>
              </a:prstGeom>
              <a:ln w="1905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0E03508-AD5C-4CE1-BE5D-EF088DF0C9E6}"/>
                  </a:ext>
                </a:extLst>
              </p:cNvPr>
              <p:cNvCxnSpPr>
                <a:cxnSpLocks/>
              </p:cNvCxnSpPr>
              <p:nvPr/>
            </p:nvCxnSpPr>
            <p:spPr>
              <a:xfrm>
                <a:off x="2130639" y="3247986"/>
                <a:ext cx="0" cy="520118"/>
              </a:xfrm>
              <a:prstGeom prst="line">
                <a:avLst/>
              </a:prstGeom>
              <a:ln w="1905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75F6F43-DF09-4A1E-88D9-BA9E1E154A7C}"/>
                  </a:ext>
                </a:extLst>
              </p:cNvPr>
              <p:cNvCxnSpPr>
                <a:cxnSpLocks/>
              </p:cNvCxnSpPr>
              <p:nvPr/>
            </p:nvCxnSpPr>
            <p:spPr>
              <a:xfrm>
                <a:off x="2454077" y="3247986"/>
                <a:ext cx="0" cy="520118"/>
              </a:xfrm>
              <a:prstGeom prst="line">
                <a:avLst/>
              </a:prstGeom>
              <a:ln w="1905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C156E5B-D74C-454A-93F4-837841AD41B4}"/>
                  </a:ext>
                </a:extLst>
              </p:cNvPr>
              <p:cNvCxnSpPr>
                <a:cxnSpLocks/>
              </p:cNvCxnSpPr>
              <p:nvPr/>
            </p:nvCxnSpPr>
            <p:spPr>
              <a:xfrm>
                <a:off x="2777515" y="3247986"/>
                <a:ext cx="0" cy="520118"/>
              </a:xfrm>
              <a:prstGeom prst="line">
                <a:avLst/>
              </a:prstGeom>
              <a:ln w="1905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C4C2CE9-54CD-4E6A-B81C-AA234AC864F8}"/>
                  </a:ext>
                </a:extLst>
              </p:cNvPr>
              <p:cNvCxnSpPr>
                <a:cxnSpLocks/>
              </p:cNvCxnSpPr>
              <p:nvPr/>
            </p:nvCxnSpPr>
            <p:spPr>
              <a:xfrm>
                <a:off x="3100953" y="3247986"/>
                <a:ext cx="0" cy="520118"/>
              </a:xfrm>
              <a:prstGeom prst="line">
                <a:avLst/>
              </a:prstGeom>
              <a:ln w="1905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6423B2E-9957-4981-B313-69FDF1E85FBF}"/>
                  </a:ext>
                </a:extLst>
              </p:cNvPr>
              <p:cNvCxnSpPr>
                <a:cxnSpLocks/>
              </p:cNvCxnSpPr>
              <p:nvPr/>
            </p:nvCxnSpPr>
            <p:spPr>
              <a:xfrm>
                <a:off x="3424391" y="3247986"/>
                <a:ext cx="0" cy="520118"/>
              </a:xfrm>
              <a:prstGeom prst="line">
                <a:avLst/>
              </a:prstGeom>
              <a:ln w="1905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35756D0-D42A-47A4-916B-F66F1DFEC594}"/>
                  </a:ext>
                </a:extLst>
              </p:cNvPr>
              <p:cNvCxnSpPr>
                <a:cxnSpLocks/>
              </p:cNvCxnSpPr>
              <p:nvPr/>
            </p:nvCxnSpPr>
            <p:spPr>
              <a:xfrm>
                <a:off x="3747829" y="3247986"/>
                <a:ext cx="0" cy="520118"/>
              </a:xfrm>
              <a:prstGeom prst="line">
                <a:avLst/>
              </a:prstGeom>
              <a:ln w="1905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C28869D-B048-4EFB-8EC6-141989E4BD61}"/>
                  </a:ext>
                </a:extLst>
              </p:cNvPr>
              <p:cNvCxnSpPr>
                <a:cxnSpLocks/>
              </p:cNvCxnSpPr>
              <p:nvPr/>
            </p:nvCxnSpPr>
            <p:spPr>
              <a:xfrm>
                <a:off x="828498" y="3491267"/>
                <a:ext cx="3242769" cy="0"/>
              </a:xfrm>
              <a:prstGeom prst="line">
                <a:avLst/>
              </a:prstGeom>
              <a:ln w="1905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EB8B1595-F0D5-40FA-879D-AD54A362767A}"/>
                  </a:ext>
                </a:extLst>
              </p:cNvPr>
              <p:cNvSpPr txBox="1"/>
              <p:nvPr/>
            </p:nvSpPr>
            <p:spPr>
              <a:xfrm>
                <a:off x="633761" y="2894079"/>
                <a:ext cx="450574" cy="400110"/>
              </a:xfrm>
              <a:prstGeom prst="rect">
                <a:avLst/>
              </a:prstGeom>
              <a:noFill/>
            </p:spPr>
            <p:txBody>
              <a:bodyPr wrap="square" rtlCol="0">
                <a:spAutoFit/>
              </a:bodyPr>
              <a:lstStyle/>
              <a:p>
                <a:pPr algn="ctr"/>
                <a:r>
                  <a:rPr lang="en-US" sz="2000" dirty="0">
                    <a:latin typeface="Twinkl" pitchFamily="50" charset="0"/>
                  </a:rPr>
                  <a:t>0</a:t>
                </a:r>
                <a:endParaRPr lang="en-GB" sz="2000" dirty="0">
                  <a:latin typeface="Twinkl" pitchFamily="50" charset="0"/>
                </a:endParaRPr>
              </a:p>
            </p:txBody>
          </p:sp>
          <p:sp>
            <p:nvSpPr>
              <p:cNvPr id="54" name="TextBox 53">
                <a:extLst>
                  <a:ext uri="{FF2B5EF4-FFF2-40B4-BE49-F238E27FC236}">
                    <a16:creationId xmlns:a16="http://schemas.microsoft.com/office/drawing/2014/main" id="{33005337-68C7-4D2D-9FC6-E669B6267819}"/>
                  </a:ext>
                </a:extLst>
              </p:cNvPr>
              <p:cNvSpPr txBox="1"/>
              <p:nvPr/>
            </p:nvSpPr>
            <p:spPr>
              <a:xfrm>
                <a:off x="3845980" y="2857684"/>
                <a:ext cx="450574" cy="400110"/>
              </a:xfrm>
              <a:prstGeom prst="rect">
                <a:avLst/>
              </a:prstGeom>
              <a:noFill/>
            </p:spPr>
            <p:txBody>
              <a:bodyPr wrap="square" rtlCol="0">
                <a:spAutoFit/>
              </a:bodyPr>
              <a:lstStyle/>
              <a:p>
                <a:pPr algn="ctr"/>
                <a:r>
                  <a:rPr lang="en-US" sz="2000" dirty="0">
                    <a:latin typeface="Twinkl" pitchFamily="50" charset="0"/>
                  </a:rPr>
                  <a:t>1</a:t>
                </a:r>
                <a:endParaRPr lang="en-GB" sz="2000" dirty="0">
                  <a:latin typeface="Twinkl" pitchFamily="50" charset="0"/>
                </a:endParaRPr>
              </a:p>
            </p:txBody>
          </p:sp>
          <p:cxnSp>
            <p:nvCxnSpPr>
              <p:cNvPr id="55" name="Straight Arrow Connector 54">
                <a:extLst>
                  <a:ext uri="{FF2B5EF4-FFF2-40B4-BE49-F238E27FC236}">
                    <a16:creationId xmlns:a16="http://schemas.microsoft.com/office/drawing/2014/main" id="{835BDB9C-2606-4E0B-89A3-D3ED3B72D30B}"/>
                  </a:ext>
                </a:extLst>
              </p:cNvPr>
              <p:cNvCxnSpPr>
                <a:cxnSpLocks/>
              </p:cNvCxnSpPr>
              <p:nvPr/>
            </p:nvCxnSpPr>
            <p:spPr>
              <a:xfrm>
                <a:off x="3412651" y="2894079"/>
                <a:ext cx="0" cy="260394"/>
              </a:xfrm>
              <a:prstGeom prst="straightConnector1">
                <a:avLst/>
              </a:prstGeom>
              <a:ln>
                <a:solidFill>
                  <a:schemeClr val="tx1">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6" name="Rectangle 25">
              <a:extLst>
                <a:ext uri="{FF2B5EF4-FFF2-40B4-BE49-F238E27FC236}">
                  <a16:creationId xmlns:a16="http://schemas.microsoft.com/office/drawing/2014/main" id="{57061852-4B37-42C2-B660-57167612B693}"/>
                </a:ext>
              </a:extLst>
            </p:cNvPr>
            <p:cNvSpPr/>
            <p:nvPr/>
          </p:nvSpPr>
          <p:spPr>
            <a:xfrm>
              <a:off x="996457" y="2946401"/>
              <a:ext cx="437591" cy="437591"/>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 name="Rectangle 27">
            <a:extLst>
              <a:ext uri="{FF2B5EF4-FFF2-40B4-BE49-F238E27FC236}">
                <a16:creationId xmlns:a16="http://schemas.microsoft.com/office/drawing/2014/main" id="{904C0920-9F6F-4641-8A81-5D3447BF01BC}"/>
              </a:ext>
            </a:extLst>
          </p:cNvPr>
          <p:cNvSpPr/>
          <p:nvPr/>
        </p:nvSpPr>
        <p:spPr>
          <a:xfrm>
            <a:off x="5395478" y="2874608"/>
            <a:ext cx="892616" cy="1335213"/>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0.9</a:t>
            </a:r>
            <a:endParaRPr lang="en-GB" dirty="0">
              <a:solidFill>
                <a:schemeClr val="tx1"/>
              </a:solidFill>
            </a:endParaRPr>
          </a:p>
        </p:txBody>
      </p:sp>
      <p:sp>
        <p:nvSpPr>
          <p:cNvPr id="96" name="Rectangle 95">
            <a:extLst>
              <a:ext uri="{FF2B5EF4-FFF2-40B4-BE49-F238E27FC236}">
                <a16:creationId xmlns:a16="http://schemas.microsoft.com/office/drawing/2014/main" id="{2DA3F82D-B44B-4294-B1F7-B18E43A26F75}"/>
              </a:ext>
            </a:extLst>
          </p:cNvPr>
          <p:cNvSpPr/>
          <p:nvPr/>
        </p:nvSpPr>
        <p:spPr>
          <a:xfrm>
            <a:off x="5105104" y="3018461"/>
            <a:ext cx="437591" cy="437591"/>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a:extLst>
              <a:ext uri="{FF2B5EF4-FFF2-40B4-BE49-F238E27FC236}">
                <a16:creationId xmlns:a16="http://schemas.microsoft.com/office/drawing/2014/main" id="{DDD0CD61-13E5-4C97-B227-FEA20FA7B0CA}"/>
              </a:ext>
            </a:extLst>
          </p:cNvPr>
          <p:cNvSpPr/>
          <p:nvPr/>
        </p:nvSpPr>
        <p:spPr>
          <a:xfrm>
            <a:off x="4982891" y="4443294"/>
            <a:ext cx="825172" cy="1335213"/>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7" name="Rectangle 46">
            <a:extLst>
              <a:ext uri="{FF2B5EF4-FFF2-40B4-BE49-F238E27FC236}">
                <a16:creationId xmlns:a16="http://schemas.microsoft.com/office/drawing/2014/main" id="{A9F39792-0EF0-4621-8378-FF6225464F01}"/>
              </a:ext>
            </a:extLst>
          </p:cNvPr>
          <p:cNvSpPr/>
          <p:nvPr/>
        </p:nvSpPr>
        <p:spPr>
          <a:xfrm>
            <a:off x="5221416" y="4805073"/>
            <a:ext cx="373915" cy="523220"/>
          </a:xfrm>
          <a:prstGeom prst="rect">
            <a:avLst/>
          </a:prstGeom>
        </p:spPr>
        <p:txBody>
          <a:bodyPr wrap="none">
            <a:spAutoFit/>
          </a:bodyPr>
          <a:lstStyle/>
          <a:p>
            <a:pPr algn="ctr"/>
            <a:r>
              <a:rPr lang="en-US" sz="1400" dirty="0">
                <a:latin typeface="Twinkl" pitchFamily="50" charset="0"/>
              </a:rPr>
              <a:t>9</a:t>
            </a:r>
            <a:br>
              <a:rPr lang="en-US" sz="1400" dirty="0">
                <a:latin typeface="Twinkl" pitchFamily="50" charset="0"/>
              </a:rPr>
            </a:br>
            <a:r>
              <a:rPr lang="en-US" sz="1400" dirty="0">
                <a:latin typeface="Twinkl" pitchFamily="50" charset="0"/>
              </a:rPr>
              <a:t>10</a:t>
            </a:r>
            <a:endParaRPr lang="en-GB" sz="1400" dirty="0">
              <a:latin typeface="Twinkl" pitchFamily="50" charset="0"/>
            </a:endParaRPr>
          </a:p>
        </p:txBody>
      </p:sp>
      <p:sp>
        <p:nvSpPr>
          <p:cNvPr id="100" name="Rectangle 99">
            <a:extLst>
              <a:ext uri="{FF2B5EF4-FFF2-40B4-BE49-F238E27FC236}">
                <a16:creationId xmlns:a16="http://schemas.microsoft.com/office/drawing/2014/main" id="{A8738BCE-26A0-4601-BE0E-71CFBA1E8068}"/>
              </a:ext>
            </a:extLst>
          </p:cNvPr>
          <p:cNvSpPr/>
          <p:nvPr/>
        </p:nvSpPr>
        <p:spPr>
          <a:xfrm>
            <a:off x="892072" y="4443294"/>
            <a:ext cx="3445036" cy="1335213"/>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a:extLst>
              <a:ext uri="{FF2B5EF4-FFF2-40B4-BE49-F238E27FC236}">
                <a16:creationId xmlns:a16="http://schemas.microsoft.com/office/drawing/2014/main" id="{3B3F26D9-FF17-410B-A703-8EFF95D3AEE3}"/>
              </a:ext>
            </a:extLst>
          </p:cNvPr>
          <p:cNvSpPr/>
          <p:nvPr/>
        </p:nvSpPr>
        <p:spPr>
          <a:xfrm>
            <a:off x="598875" y="4532011"/>
            <a:ext cx="437591" cy="437591"/>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Straight Connector 47">
            <a:extLst>
              <a:ext uri="{FF2B5EF4-FFF2-40B4-BE49-F238E27FC236}">
                <a16:creationId xmlns:a16="http://schemas.microsoft.com/office/drawing/2014/main" id="{AE8D8D87-680A-4B32-85EE-4D2B2D03C8A4}"/>
              </a:ext>
            </a:extLst>
          </p:cNvPr>
          <p:cNvCxnSpPr>
            <a:cxnSpLocks/>
          </p:cNvCxnSpPr>
          <p:nvPr/>
        </p:nvCxnSpPr>
        <p:spPr>
          <a:xfrm>
            <a:off x="5317326" y="5069062"/>
            <a:ext cx="2009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A8C762F0-137B-4CA2-A10A-C9D41BFDB2F0}"/>
              </a:ext>
            </a:extLst>
          </p:cNvPr>
          <p:cNvSpPr/>
          <p:nvPr/>
        </p:nvSpPr>
        <p:spPr>
          <a:xfrm>
            <a:off x="4692517" y="4587147"/>
            <a:ext cx="437591" cy="437591"/>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9" name="Table 98">
            <a:extLst>
              <a:ext uri="{FF2B5EF4-FFF2-40B4-BE49-F238E27FC236}">
                <a16:creationId xmlns:a16="http://schemas.microsoft.com/office/drawing/2014/main" id="{0124B420-43C8-4995-A06F-82EB89A2F6B1}"/>
              </a:ext>
            </a:extLst>
          </p:cNvPr>
          <p:cNvGraphicFramePr>
            <a:graphicFrameLocks noGrp="1"/>
          </p:cNvGraphicFramePr>
          <p:nvPr>
            <p:extLst>
              <p:ext uri="{D42A27DB-BD31-4B8C-83A1-F6EECF244321}">
                <p14:modId xmlns:p14="http://schemas.microsoft.com/office/powerpoint/2010/main" val="3850642720"/>
              </p:ext>
            </p:extLst>
          </p:nvPr>
        </p:nvGraphicFramePr>
        <p:xfrm>
          <a:off x="1185019" y="4750806"/>
          <a:ext cx="3018050" cy="741680"/>
        </p:xfrm>
        <a:graphic>
          <a:graphicData uri="http://schemas.openxmlformats.org/drawingml/2006/table">
            <a:tbl>
              <a:tblPr firstRow="1" bandRow="1">
                <a:tableStyleId>{5940675A-B579-460E-94D1-54222C63F5DA}</a:tableStyleId>
              </a:tblPr>
              <a:tblGrid>
                <a:gridCol w="603610">
                  <a:extLst>
                    <a:ext uri="{9D8B030D-6E8A-4147-A177-3AD203B41FA5}">
                      <a16:colId xmlns:a16="http://schemas.microsoft.com/office/drawing/2014/main" val="20000"/>
                    </a:ext>
                  </a:extLst>
                </a:gridCol>
                <a:gridCol w="603610">
                  <a:extLst>
                    <a:ext uri="{9D8B030D-6E8A-4147-A177-3AD203B41FA5}">
                      <a16:colId xmlns:a16="http://schemas.microsoft.com/office/drawing/2014/main" val="20001"/>
                    </a:ext>
                  </a:extLst>
                </a:gridCol>
                <a:gridCol w="603610">
                  <a:extLst>
                    <a:ext uri="{9D8B030D-6E8A-4147-A177-3AD203B41FA5}">
                      <a16:colId xmlns:a16="http://schemas.microsoft.com/office/drawing/2014/main" val="20002"/>
                    </a:ext>
                  </a:extLst>
                </a:gridCol>
                <a:gridCol w="603610">
                  <a:extLst>
                    <a:ext uri="{9D8B030D-6E8A-4147-A177-3AD203B41FA5}">
                      <a16:colId xmlns:a16="http://schemas.microsoft.com/office/drawing/2014/main" val="20003"/>
                    </a:ext>
                  </a:extLst>
                </a:gridCol>
                <a:gridCol w="603610">
                  <a:extLst>
                    <a:ext uri="{9D8B030D-6E8A-4147-A177-3AD203B41FA5}">
                      <a16:colId xmlns:a16="http://schemas.microsoft.com/office/drawing/2014/main" val="20004"/>
                    </a:ext>
                  </a:extLst>
                </a:gridCol>
              </a:tblGrid>
              <a:tr h="370840">
                <a:tc>
                  <a:txBody>
                    <a:bodyPr/>
                    <a:lstStyle/>
                    <a:p>
                      <a:endParaRPr lang="en-US" dirty="0"/>
                    </a:p>
                  </a:txBody>
                  <a:tcPr>
                    <a:solidFill>
                      <a:srgbClr val="FFC000"/>
                    </a:solidFill>
                  </a:tcPr>
                </a:tc>
                <a:tc>
                  <a:txBody>
                    <a:bodyPr/>
                    <a:lstStyle/>
                    <a:p>
                      <a:endParaRPr lang="en-US" dirty="0"/>
                    </a:p>
                  </a:txBody>
                  <a:tcPr>
                    <a:solidFill>
                      <a:srgbClr val="FFC000"/>
                    </a:solidFill>
                  </a:tcPr>
                </a:tc>
                <a:tc>
                  <a:txBody>
                    <a:bodyPr/>
                    <a:lstStyle/>
                    <a:p>
                      <a:endParaRPr lang="en-US" dirty="0"/>
                    </a:p>
                  </a:txBody>
                  <a:tcPr>
                    <a:solidFill>
                      <a:srgbClr val="FFC000"/>
                    </a:solidFill>
                  </a:tcPr>
                </a:tc>
                <a:tc>
                  <a:txBody>
                    <a:bodyPr/>
                    <a:lstStyle/>
                    <a:p>
                      <a:endParaRPr lang="en-US" dirty="0"/>
                    </a:p>
                  </a:txBody>
                  <a:tcPr>
                    <a:solidFill>
                      <a:srgbClr val="FFC000"/>
                    </a:solidFill>
                  </a:tcPr>
                </a:tc>
                <a:tc>
                  <a:txBody>
                    <a:bodyPr/>
                    <a:lstStyle/>
                    <a:p>
                      <a:endParaRPr lang="en-US"/>
                    </a:p>
                  </a:txBody>
                  <a:tcPr/>
                </a:tc>
                <a:extLst>
                  <a:ext uri="{0D108BD9-81ED-4DB2-BD59-A6C34878D82A}">
                    <a16:rowId xmlns:a16="http://schemas.microsoft.com/office/drawing/2014/main" val="10000"/>
                  </a:ext>
                </a:extLst>
              </a:tr>
              <a:tr h="370840">
                <a:tc>
                  <a:txBody>
                    <a:bodyPr/>
                    <a:lstStyle/>
                    <a:p>
                      <a:endParaRPr lang="en-US"/>
                    </a:p>
                  </a:txBody>
                  <a:tcPr/>
                </a:tc>
                <a:tc>
                  <a:txBody>
                    <a:bodyPr/>
                    <a:lstStyle/>
                    <a:p>
                      <a:endParaRPr lang="en-US" dirty="0"/>
                    </a:p>
                  </a:txBody>
                  <a:tcPr>
                    <a:solidFill>
                      <a:srgbClr val="FFC000"/>
                    </a:solidFill>
                  </a:tcPr>
                </a:tc>
                <a:tc>
                  <a:txBody>
                    <a:bodyPr/>
                    <a:lstStyle/>
                    <a:p>
                      <a:endParaRPr lang="en-US" dirty="0"/>
                    </a:p>
                  </a:txBody>
                  <a:tcPr>
                    <a:solidFill>
                      <a:srgbClr val="FFC000"/>
                    </a:solidFill>
                  </a:tcPr>
                </a:tc>
                <a:tc>
                  <a:txBody>
                    <a:bodyPr/>
                    <a:lstStyle/>
                    <a:p>
                      <a:endParaRPr lang="en-US" dirty="0"/>
                    </a:p>
                  </a:txBody>
                  <a:tcPr>
                    <a:solidFill>
                      <a:srgbClr val="FFC000"/>
                    </a:solidFill>
                  </a:tcPr>
                </a:tc>
                <a:tc>
                  <a:txBody>
                    <a:bodyPr/>
                    <a:lstStyle/>
                    <a:p>
                      <a:endParaRPr lang="en-US" dirty="0"/>
                    </a:p>
                  </a:txBody>
                  <a:tcPr>
                    <a:solidFill>
                      <a:srgbClr val="FFC000"/>
                    </a:solidFill>
                  </a:tcPr>
                </a:tc>
                <a:extLst>
                  <a:ext uri="{0D108BD9-81ED-4DB2-BD59-A6C34878D82A}">
                    <a16:rowId xmlns:a16="http://schemas.microsoft.com/office/drawing/2014/main" val="10001"/>
                  </a:ext>
                </a:extLst>
              </a:tr>
            </a:tbl>
          </a:graphicData>
        </a:graphic>
      </p:graphicFrame>
      <p:sp>
        <p:nvSpPr>
          <p:cNvPr id="105" name="Rectangle 104">
            <a:extLst>
              <a:ext uri="{FF2B5EF4-FFF2-40B4-BE49-F238E27FC236}">
                <a16:creationId xmlns:a16="http://schemas.microsoft.com/office/drawing/2014/main" id="{81D44B7B-33A1-4829-9DCE-909C63895695}"/>
              </a:ext>
            </a:extLst>
          </p:cNvPr>
          <p:cNvSpPr/>
          <p:nvPr/>
        </p:nvSpPr>
        <p:spPr>
          <a:xfrm>
            <a:off x="6448899" y="4451738"/>
            <a:ext cx="1517325" cy="1335213"/>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sp>
        <p:nvSpPr>
          <p:cNvPr id="106" name="Rectangle 105">
            <a:extLst>
              <a:ext uri="{FF2B5EF4-FFF2-40B4-BE49-F238E27FC236}">
                <a16:creationId xmlns:a16="http://schemas.microsoft.com/office/drawing/2014/main" id="{6468F976-6F4A-4B34-A128-9EAE38432CBD}"/>
              </a:ext>
            </a:extLst>
          </p:cNvPr>
          <p:cNvSpPr/>
          <p:nvPr/>
        </p:nvSpPr>
        <p:spPr>
          <a:xfrm>
            <a:off x="6158526" y="4595591"/>
            <a:ext cx="437591" cy="437591"/>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a:extLst>
              <a:ext uri="{FF2B5EF4-FFF2-40B4-BE49-F238E27FC236}">
                <a16:creationId xmlns:a16="http://schemas.microsoft.com/office/drawing/2014/main" id="{EE1E720D-AA00-4EB1-9F29-B9D0778543E3}"/>
              </a:ext>
            </a:extLst>
          </p:cNvPr>
          <p:cNvSpPr/>
          <p:nvPr/>
        </p:nvSpPr>
        <p:spPr>
          <a:xfrm>
            <a:off x="6901904" y="2874608"/>
            <a:ext cx="1517325" cy="1335213"/>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ten-ninths</a:t>
            </a:r>
            <a:endParaRPr lang="en-GB" dirty="0" err="1">
              <a:solidFill>
                <a:schemeClr val="tx1"/>
              </a:solidFill>
            </a:endParaRPr>
          </a:p>
        </p:txBody>
      </p:sp>
      <p:sp>
        <p:nvSpPr>
          <p:cNvPr id="103" name="Rectangle 102">
            <a:extLst>
              <a:ext uri="{FF2B5EF4-FFF2-40B4-BE49-F238E27FC236}">
                <a16:creationId xmlns:a16="http://schemas.microsoft.com/office/drawing/2014/main" id="{22A38E8F-412E-4378-9B86-59D8AF42D629}"/>
              </a:ext>
            </a:extLst>
          </p:cNvPr>
          <p:cNvSpPr/>
          <p:nvPr/>
        </p:nvSpPr>
        <p:spPr>
          <a:xfrm>
            <a:off x="6611531" y="3018461"/>
            <a:ext cx="437591" cy="437591"/>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a:extLst>
              <a:ext uri="{FF2B5EF4-FFF2-40B4-BE49-F238E27FC236}">
                <a16:creationId xmlns:a16="http://schemas.microsoft.com/office/drawing/2014/main" id="{82CD4ECD-9B50-4456-BA71-9EFFF118F1B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371" b="28131"/>
          <a:stretch/>
        </p:blipFill>
        <p:spPr>
          <a:xfrm>
            <a:off x="6343765" y="4502735"/>
            <a:ext cx="1761328" cy="1233218"/>
          </a:xfrm>
          <a:prstGeom prst="rect">
            <a:avLst/>
          </a:prstGeom>
        </p:spPr>
      </p:pic>
      <p:pic>
        <p:nvPicPr>
          <p:cNvPr id="32" name="Picture 31">
            <a:extLst>
              <a:ext uri="{FF2B5EF4-FFF2-40B4-BE49-F238E27FC236}">
                <a16:creationId xmlns:a16="http://schemas.microsoft.com/office/drawing/2014/main" id="{B963FB48-0381-452B-84C4-AB7079C94C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8408" y="2868741"/>
            <a:ext cx="477991" cy="497760"/>
          </a:xfrm>
          <a:prstGeom prst="rect">
            <a:avLst/>
          </a:prstGeom>
        </p:spPr>
      </p:pic>
      <p:pic>
        <p:nvPicPr>
          <p:cNvPr id="107" name="Picture 106">
            <a:extLst>
              <a:ext uri="{FF2B5EF4-FFF2-40B4-BE49-F238E27FC236}">
                <a16:creationId xmlns:a16="http://schemas.microsoft.com/office/drawing/2014/main" id="{A51A112F-1E60-44E2-B12A-404603B069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6167" y="4471842"/>
            <a:ext cx="477991" cy="497760"/>
          </a:xfrm>
          <a:prstGeom prst="rect">
            <a:avLst/>
          </a:prstGeom>
        </p:spPr>
      </p:pic>
      <p:pic>
        <p:nvPicPr>
          <p:cNvPr id="108" name="Picture 107">
            <a:extLst>
              <a:ext uri="{FF2B5EF4-FFF2-40B4-BE49-F238E27FC236}">
                <a16:creationId xmlns:a16="http://schemas.microsoft.com/office/drawing/2014/main" id="{0263B25D-F99D-418B-8429-F964CA504B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3312" y="4423777"/>
            <a:ext cx="477991" cy="497760"/>
          </a:xfrm>
          <a:prstGeom prst="rect">
            <a:avLst/>
          </a:prstGeom>
        </p:spPr>
      </p:pic>
    </p:spTree>
    <p:extLst>
      <p:ext uri="{BB962C8B-B14F-4D97-AF65-F5344CB8AC3E}">
        <p14:creationId xmlns:p14="http://schemas.microsoft.com/office/powerpoint/2010/main" val="147831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7"/>
                                        </p:tgtEl>
                                        <p:attrNameLst>
                                          <p:attrName>style.visibility</p:attrName>
                                        </p:attrNameLst>
                                      </p:cBhvr>
                                      <p:to>
                                        <p:strVal val="visible"/>
                                      </p:to>
                                    </p:set>
                                    <p:animEffect transition="in" filter="fade">
                                      <p:cBhvr>
                                        <p:cTn id="12" dur="500"/>
                                        <p:tgtEl>
                                          <p:spTgt spid="10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8"/>
                                        </p:tgtEl>
                                        <p:attrNameLst>
                                          <p:attrName>style.visibility</p:attrName>
                                        </p:attrNameLst>
                                      </p:cBhvr>
                                      <p:to>
                                        <p:strVal val="visible"/>
                                      </p:to>
                                    </p:set>
                                    <p:animEffect transition="in" filter="fade">
                                      <p:cBhvr>
                                        <p:cTn id="17"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y PowerPoint Template.potx" id="{F85161A8-C811-4C2C-8C82-1FD236338727}" vid="{D0108FDD-D510-4CB9-BFB5-C4058926E7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PowerPoint Template</Template>
  <TotalTime>208</TotalTime>
  <Words>445</Words>
  <Application>Microsoft Office PowerPoint</Application>
  <PresentationFormat>On-screen Show (4:3)</PresentationFormat>
  <Paragraphs>113</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Calibri</vt:lpstr>
      <vt:lpstr>Times New Roman</vt:lpstr>
      <vt:lpstr>Tuffy</vt:lpstr>
      <vt:lpstr>Arial</vt:lpstr>
      <vt:lpstr>Twinkl</vt:lpstr>
      <vt:lpstr>Cambria Math</vt:lpstr>
      <vt:lpstr>Tuffy-TTF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Aamina Rammah</dc:creator>
  <cp:lastModifiedBy>Staff</cp:lastModifiedBy>
  <cp:revision>48</cp:revision>
  <dcterms:created xsi:type="dcterms:W3CDTF">2020-02-12T10:00:43Z</dcterms:created>
  <dcterms:modified xsi:type="dcterms:W3CDTF">2020-04-22T09:33:10Z</dcterms:modified>
</cp:coreProperties>
</file>