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8"/>
  </p:handoutMasterIdLst>
  <p:sldIdLst>
    <p:sldId id="258" r:id="rId2"/>
    <p:sldId id="264" r:id="rId3"/>
    <p:sldId id="265" r:id="rId4"/>
    <p:sldId id="266" r:id="rId5"/>
    <p:sldId id="267" r:id="rId6"/>
    <p:sldId id="268" r:id="rId7"/>
  </p:sldIdLst>
  <p:sldSz cx="9144000" cy="6858000" type="screen4x3"/>
  <p:notesSz cx="6858000" cy="9144000"/>
  <p:embeddedFontLst>
    <p:embeddedFont>
      <p:font typeface="Sassoon Infant Rg" panose="02000503030000020003" charset="0"/>
      <p:regular r:id="rId9"/>
      <p:bold r:id="rId10"/>
    </p:embeddedFont>
    <p:embeddedFont>
      <p:font typeface="ＭＳ Ｐゴシック" panose="020B0600070205080204" pitchFamily="34" charset="-128"/>
      <p:regular r:id="rId11"/>
    </p:embeddedFont>
    <p:embeddedFont>
      <p:font typeface="Sassoon Infant Md" panose="02000603050000020003" charset="0"/>
      <p:regular r:id="rId12"/>
    </p:embeddedFont>
    <p:embeddedFont>
      <p:font typeface="Calibri" panose="020F0502020204030204" pitchFamily="34" charset="0"/>
      <p:regular r:id="rId13"/>
      <p:bold r:id="rId14"/>
      <p:italic r:id="rId15"/>
      <p:boldItalic r:id="rId16"/>
    </p:embeddedFont>
    <p:embeddedFont>
      <p:font typeface="BPreplay" panose="0200050300000002000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61" userDrawn="1">
          <p15:clr>
            <a:srgbClr val="A4A3A4"/>
          </p15:clr>
        </p15:guide>
        <p15:guide id="11" pos="5284"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D2E3"/>
    <a:srgbClr val="B3D188"/>
    <a:srgbClr val="6ED3F2"/>
    <a:srgbClr val="D3E4BA"/>
    <a:srgbClr val="FFFFE1"/>
    <a:srgbClr val="FEFBDA"/>
    <a:srgbClr val="FDFDFD"/>
    <a:srgbClr val="AD8CC0"/>
    <a:srgbClr val="990167"/>
    <a:srgbClr val="2898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p:scale>
          <a:sx n="87" d="100"/>
          <a:sy n="87" d="100"/>
        </p:scale>
        <p:origin x="-858" y="-174"/>
      </p:cViewPr>
      <p:guideLst>
        <p:guide orient="horz" pos="2160"/>
        <p:guide orient="horz" pos="3997"/>
        <p:guide orient="horz" pos="323"/>
        <p:guide orient="horz" pos="459"/>
        <p:guide orient="horz" pos="3861"/>
        <p:guide pos="2880"/>
        <p:guide pos="317"/>
        <p:guide pos="5443"/>
        <p:guide pos="476"/>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font" Target="fonts/font4.fntdata"/><Relationship Id="rId17"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7.fntdata"/><Relationship Id="rId23" Type="http://schemas.openxmlformats.org/officeDocument/2006/relationships/theme" Target="theme/theme1.xml"/><Relationship Id="rId10" Type="http://schemas.openxmlformats.org/officeDocument/2006/relationships/font" Target="fonts/font2.fntdata"/><Relationship Id="rId19"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24/04/2020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ounded Rectangle 10"/>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ctrTitle"/>
          </p:nvPr>
        </p:nvSpPr>
        <p:spPr>
          <a:xfrm>
            <a:off x="466725" y="1122363"/>
            <a:ext cx="8201025" cy="2387600"/>
          </a:xfrm>
        </p:spPr>
        <p:txBody>
          <a:bodyPr anchor="ctr" anchorCtr="1">
            <a:normAutofit/>
          </a:bodyPr>
          <a:lstStyle>
            <a:lvl1pPr algn="ctr">
              <a:defRPr sz="4000">
                <a:latin typeface="Sassoon Infant Md" panose="02000603050000020003" pitchFamily="50" charset="0"/>
              </a:defRPr>
            </a:lvl1pPr>
          </a:lstStyle>
          <a:p>
            <a:r>
              <a:rPr lang="en-US" dirty="0"/>
              <a:t>Click to edit Master title style</a:t>
            </a:r>
          </a:p>
        </p:txBody>
      </p:sp>
      <p:sp>
        <p:nvSpPr>
          <p:cNvPr id="3" name="Subtitle 2"/>
          <p:cNvSpPr>
            <a:spLocks noGrp="1"/>
          </p:cNvSpPr>
          <p:nvPr>
            <p:ph type="subTitle" idx="1"/>
          </p:nvPr>
        </p:nvSpPr>
        <p:spPr>
          <a:xfrm>
            <a:off x="466725" y="3602038"/>
            <a:ext cx="8201025" cy="1655762"/>
          </a:xfrm>
        </p:spPr>
        <p:txBody>
          <a:bodyPr/>
          <a:lstStyle>
            <a:lvl1pPr marL="0" indent="0" algn="ctr">
              <a:buNone/>
              <a:defRPr sz="2400">
                <a:latin typeface="Sassoon Infant Rg" panose="02000503030000020003" pitchFamily="50" charset="0"/>
                <a:ea typeface="Sassoon Infant Rg" panose="02000503030000020003"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9"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t> </a:t>
            </a:r>
          </a:p>
        </p:txBody>
      </p:sp>
      <p:sp>
        <p:nvSpPr>
          <p:cNvPr id="2" name="Title 1"/>
          <p:cNvSpPr>
            <a:spLocks noGrp="1"/>
          </p:cNvSpPr>
          <p:nvPr>
            <p:ph type="title"/>
          </p:nvPr>
        </p:nvSpPr>
        <p:spPr>
          <a:xfrm>
            <a:off x="457198" y="485773"/>
            <a:ext cx="8220075" cy="1595581"/>
          </a:xfrm>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57197" y="2153354"/>
            <a:ext cx="8220075" cy="4242683"/>
          </a:xfrm>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Title 1"/>
          <p:cNvSpPr>
            <a:spLocks noGrp="1"/>
          </p:cNvSpPr>
          <p:nvPr>
            <p:ph type="title"/>
          </p:nvPr>
        </p:nvSpPr>
        <p:spPr>
          <a:xfrm>
            <a:off x="476249" y="549275"/>
            <a:ext cx="8181975" cy="1325563"/>
          </a:xfrm>
          <a:noFill/>
          <a:ln>
            <a:noFill/>
          </a:ln>
        </p:spPr>
        <p:txBody>
          <a:bodyPr>
            <a:normAutofit/>
          </a:bodyPr>
          <a:lstStyle>
            <a:lvl1pPr>
              <a:defRPr sz="4000" b="1">
                <a:latin typeface="Sassoon Infant Md" panose="02000603050000020003" pitchFamily="50" charset="0"/>
              </a:defRPr>
            </a:lvl1pPr>
          </a:lstStyle>
          <a:p>
            <a:r>
              <a:rPr lang="en-US" dirty="0"/>
              <a:t>Click to edit Master title style</a:t>
            </a:r>
          </a:p>
        </p:txBody>
      </p:sp>
      <p:sp>
        <p:nvSpPr>
          <p:cNvPr id="3" name="Content Placeholder 2"/>
          <p:cNvSpPr>
            <a:spLocks noGrp="1"/>
          </p:cNvSpPr>
          <p:nvPr>
            <p:ph idx="1"/>
          </p:nvPr>
        </p:nvSpPr>
        <p:spPr>
          <a:xfrm>
            <a:off x="481012" y="2014537"/>
            <a:ext cx="8181975" cy="4351338"/>
          </a:xfrm>
          <a:noFill/>
          <a:ln>
            <a:noFill/>
          </a:ln>
        </p:spPr>
        <p:txBody>
          <a:bodyPr/>
          <a:lstStyle>
            <a:lvl1pPr>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7523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lanit Title Slide">
    <p:spTree>
      <p:nvGrpSpPr>
        <p:cNvPr id="1" name=""/>
        <p:cNvGrpSpPr/>
        <p:nvPr/>
      </p:nvGrpSpPr>
      <p:grpSpPr>
        <a:xfrm>
          <a:off x="0" y="0"/>
          <a:ext cx="0" cy="0"/>
          <a:chOff x="0" y="0"/>
          <a:chExt cx="0" cy="0"/>
        </a:xfrm>
      </p:grpSpPr>
      <p:sp>
        <p:nvSpPr>
          <p:cNvPr id="2" name="Title 1"/>
          <p:cNvSpPr>
            <a:spLocks noGrp="1"/>
          </p:cNvSpPr>
          <p:nvPr>
            <p:ph type="title"/>
          </p:nvPr>
        </p:nvSpPr>
        <p:spPr>
          <a:xfrm>
            <a:off x="539750" y="2359034"/>
            <a:ext cx="8064500" cy="655294"/>
          </a:xfrm>
          <a:noFill/>
          <a:ln>
            <a:noFill/>
          </a:ln>
        </p:spPr>
        <p:txBody>
          <a:bodyPr>
            <a:noAutofit/>
          </a:bodyPr>
          <a:lstStyle>
            <a:lvl1pPr algn="ctr">
              <a:defRPr sz="6600" b="1">
                <a:solidFill>
                  <a:schemeClr val="bg1"/>
                </a:solidFill>
                <a:latin typeface="BPreplay" panose="02000503000000020004" pitchFamily="50" charset="0"/>
              </a:defRPr>
            </a:lvl1pPr>
          </a:lstStyle>
          <a:p>
            <a:r>
              <a:rPr lang="en-US" dirty="0"/>
              <a:t>Click to edit Master title style</a:t>
            </a:r>
            <a:endParaRPr lang="en-GB" dirty="0"/>
          </a:p>
        </p:txBody>
      </p:sp>
      <p:sp>
        <p:nvSpPr>
          <p:cNvPr id="11" name="Text Placeholder 10"/>
          <p:cNvSpPr>
            <a:spLocks noGrp="1"/>
          </p:cNvSpPr>
          <p:nvPr>
            <p:ph type="body" sz="quarter" idx="10"/>
          </p:nvPr>
        </p:nvSpPr>
        <p:spPr>
          <a:xfrm>
            <a:off x="1654969" y="3199950"/>
            <a:ext cx="5834062" cy="543989"/>
          </a:xfrm>
          <a:noFill/>
          <a:ln>
            <a:noFill/>
          </a:ln>
        </p:spPr>
        <p:txBody>
          <a:bodyPr anchor="ctr" anchorCtr="1">
            <a:noAutofit/>
          </a:bodyPr>
          <a:lstStyle>
            <a:lvl1pPr marL="0" indent="0" algn="ctr">
              <a:buNone/>
              <a:defRPr sz="2800">
                <a:solidFill>
                  <a:schemeClr val="bg1"/>
                </a:solidFill>
                <a:latin typeface="BPreplay" panose="02000503000000020004" pitchFamily="50" charset="0"/>
              </a:defRPr>
            </a:lvl1pPr>
          </a:lstStyle>
          <a:p>
            <a:pPr lvl="0"/>
            <a:r>
              <a:rPr lang="en-US" dirty="0"/>
              <a:t>Click to edit Master text styles</a:t>
            </a:r>
          </a:p>
        </p:txBody>
      </p:sp>
    </p:spTree>
    <p:extLst>
      <p:ext uri="{BB962C8B-B14F-4D97-AF65-F5344CB8AC3E}">
        <p14:creationId xmlns:p14="http://schemas.microsoft.com/office/powerpoint/2010/main" val="25636480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47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53437" y="6700730"/>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bbc.co.uk/education/clips/zgqnv4j" TargetMode="Externa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74739" y="512762"/>
            <a:ext cx="8145462" cy="2916238"/>
          </a:xfrm>
          <a:prstGeom prst="rect">
            <a:avLst/>
          </a:prstGeom>
          <a:solidFill>
            <a:srgbClr val="FFF8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pic>
        <p:nvPicPr>
          <p:cNvPr id="17" name="Picture 16">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648" y="3452875"/>
            <a:ext cx="3705820" cy="2137394"/>
          </a:xfrm>
          <a:prstGeom prst="rect">
            <a:avLst/>
          </a:prstGeom>
        </p:spPr>
      </p:pic>
      <p:sp>
        <p:nvSpPr>
          <p:cNvPr id="4" name="Title 5"/>
          <p:cNvSpPr>
            <a:spLocks noGrp="1"/>
          </p:cNvSpPr>
          <p:nvPr>
            <p:ph type="title"/>
          </p:nvPr>
        </p:nvSpPr>
        <p:spPr>
          <a:xfrm>
            <a:off x="503238" y="649288"/>
            <a:ext cx="8220075" cy="869950"/>
          </a:xfrm>
        </p:spPr>
        <p:txBody>
          <a:bodyPr rtlCol="0">
            <a:noAutofit/>
          </a:bodyPr>
          <a:lstStyle/>
          <a:p>
            <a:pPr algn="ctr" eaLnBrk="1" fontAlgn="auto" hangingPunct="1">
              <a:spcAft>
                <a:spcPts val="0"/>
              </a:spcAft>
              <a:defRPr/>
            </a:pPr>
            <a:r>
              <a:rPr lang="en-GB" sz="3600" dirty="0"/>
              <a:t>What is Yom Kippur?</a:t>
            </a:r>
            <a:endParaRPr lang="en-GB" sz="3600" b="0" dirty="0">
              <a:latin typeface="+mn-lt"/>
            </a:endParaRPr>
          </a:p>
        </p:txBody>
      </p:sp>
      <p:sp>
        <p:nvSpPr>
          <p:cNvPr id="19" name="Rectangle 18"/>
          <p:cNvSpPr/>
          <p:nvPr/>
        </p:nvSpPr>
        <p:spPr>
          <a:xfrm>
            <a:off x="755650" y="5407665"/>
            <a:ext cx="3705817" cy="937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755650" y="5407665"/>
            <a:ext cx="3705818" cy="954107"/>
          </a:xfrm>
          <a:prstGeom prst="rect">
            <a:avLst/>
          </a:prstGeom>
        </p:spPr>
        <p:txBody>
          <a:bodyPr wrap="square">
            <a:spAutoFit/>
          </a:bodyPr>
          <a:lstStyle/>
          <a:p>
            <a:r>
              <a:rPr lang="en-GB" sz="1400" dirty="0">
                <a:cs typeface="Arial" panose="020B0604020202020204" pitchFamily="34" charset="0"/>
              </a:rPr>
              <a:t>           Watch this video in which a Jewish teenager explains the meaning of Rosh Hashanah (the Jewish New Year) and Yom Kippur.</a:t>
            </a:r>
          </a:p>
        </p:txBody>
      </p:sp>
      <p:pic>
        <p:nvPicPr>
          <p:cNvPr id="14" name="Picture 13">
            <a:hlinkClick r:id="rId2"/>
          </p:cNvPr>
          <p:cNvPicPr>
            <a:picLocks noChangeAspect="1"/>
          </p:cNvPicPr>
          <p:nvPr/>
        </p:nvPicPr>
        <p:blipFill>
          <a:blip r:embed="rId4"/>
          <a:stretch>
            <a:fillRect/>
          </a:stretch>
        </p:blipFill>
        <p:spPr>
          <a:xfrm>
            <a:off x="583271" y="4891233"/>
            <a:ext cx="823031" cy="823031"/>
          </a:xfrm>
          <a:prstGeom prst="rect">
            <a:avLst/>
          </a:prstGeom>
        </p:spPr>
      </p:pic>
      <p:sp>
        <p:nvSpPr>
          <p:cNvPr id="21" name="TextBox 20"/>
          <p:cNvSpPr txBox="1"/>
          <p:nvPr/>
        </p:nvSpPr>
        <p:spPr>
          <a:xfrm>
            <a:off x="4744374" y="3447306"/>
            <a:ext cx="3643976" cy="584775"/>
          </a:xfrm>
          <a:prstGeom prst="rect">
            <a:avLst/>
          </a:prstGeom>
          <a:noFill/>
        </p:spPr>
        <p:txBody>
          <a:bodyPr wrap="square" rtlCol="0">
            <a:spAutoFit/>
          </a:bodyPr>
          <a:lstStyle/>
          <a:p>
            <a:pPr>
              <a:defRPr/>
            </a:pPr>
            <a:r>
              <a:rPr lang="en-US" sz="1600" dirty="0">
                <a:ea typeface="ＭＳ Ｐゴシック" charset="0"/>
                <a:cs typeface="BPreplay"/>
              </a:rPr>
              <a:t>In order to apologize</a:t>
            </a:r>
          </a:p>
          <a:p>
            <a:pPr>
              <a:defRPr/>
            </a:pPr>
            <a:r>
              <a:rPr lang="en-US" sz="1600" dirty="0">
                <a:ea typeface="ＭＳ Ｐゴシック" charset="0"/>
                <a:cs typeface="BPreplay"/>
              </a:rPr>
              <a:t>to God, one must:</a:t>
            </a:r>
            <a:endParaRPr lang="en-GB" sz="1400" dirty="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1681" y="3502049"/>
            <a:ext cx="1547967" cy="2806944"/>
          </a:xfrm>
          <a:prstGeom prst="rect">
            <a:avLst/>
          </a:prstGeom>
        </p:spPr>
      </p:pic>
      <p:sp>
        <p:nvSpPr>
          <p:cNvPr id="23" name="Rounded Rectangle 22"/>
          <p:cNvSpPr/>
          <p:nvPr/>
        </p:nvSpPr>
        <p:spPr>
          <a:xfrm>
            <a:off x="4822948" y="4121856"/>
            <a:ext cx="1507253" cy="635197"/>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4822948" y="4897825"/>
            <a:ext cx="1507253" cy="635197"/>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4843695" y="5673795"/>
            <a:ext cx="1507253" cy="635197"/>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4943528" y="4282705"/>
            <a:ext cx="1195754" cy="365956"/>
          </a:xfrm>
          <a:prstGeom prst="rect">
            <a:avLst/>
          </a:prstGeom>
          <a:noFill/>
        </p:spPr>
        <p:txBody>
          <a:bodyPr wrap="square" rtlCol="0">
            <a:spAutoFit/>
          </a:bodyPr>
          <a:lstStyle/>
          <a:p>
            <a:pPr algn="ctr"/>
            <a:r>
              <a:rPr lang="en-GB" b="1" dirty="0">
                <a:solidFill>
                  <a:schemeClr val="bg1"/>
                </a:solidFill>
              </a:rPr>
              <a:t>Pray</a:t>
            </a:r>
          </a:p>
        </p:txBody>
      </p:sp>
      <p:sp>
        <p:nvSpPr>
          <p:cNvPr id="27" name="TextBox 26"/>
          <p:cNvSpPr txBox="1"/>
          <p:nvPr/>
        </p:nvSpPr>
        <p:spPr>
          <a:xfrm>
            <a:off x="4943055" y="5044232"/>
            <a:ext cx="1195754" cy="365956"/>
          </a:xfrm>
          <a:prstGeom prst="rect">
            <a:avLst/>
          </a:prstGeom>
          <a:noFill/>
        </p:spPr>
        <p:txBody>
          <a:bodyPr wrap="square" rtlCol="0">
            <a:spAutoFit/>
          </a:bodyPr>
          <a:lstStyle/>
          <a:p>
            <a:pPr algn="ctr"/>
            <a:r>
              <a:rPr lang="en-GB" b="1" dirty="0">
                <a:solidFill>
                  <a:schemeClr val="bg1"/>
                </a:solidFill>
              </a:rPr>
              <a:t>Repent</a:t>
            </a:r>
          </a:p>
        </p:txBody>
      </p:sp>
      <p:sp>
        <p:nvSpPr>
          <p:cNvPr id="28" name="TextBox 27"/>
          <p:cNvSpPr txBox="1"/>
          <p:nvPr/>
        </p:nvSpPr>
        <p:spPr>
          <a:xfrm>
            <a:off x="4953964" y="5724217"/>
            <a:ext cx="1195754" cy="584775"/>
          </a:xfrm>
          <a:prstGeom prst="rect">
            <a:avLst/>
          </a:prstGeom>
          <a:noFill/>
        </p:spPr>
        <p:txBody>
          <a:bodyPr wrap="square" rtlCol="0">
            <a:spAutoFit/>
          </a:bodyPr>
          <a:lstStyle/>
          <a:p>
            <a:pPr algn="ctr"/>
            <a:r>
              <a:rPr lang="en-GB" sz="1600" b="1" dirty="0">
                <a:solidFill>
                  <a:schemeClr val="bg1"/>
                </a:solidFill>
              </a:rPr>
              <a:t>Give to charity</a:t>
            </a:r>
          </a:p>
        </p:txBody>
      </p:sp>
      <p:sp>
        <p:nvSpPr>
          <p:cNvPr id="3" name="Rectangle 2"/>
          <p:cNvSpPr/>
          <p:nvPr/>
        </p:nvSpPr>
        <p:spPr>
          <a:xfrm>
            <a:off x="755648" y="1465248"/>
            <a:ext cx="7632702" cy="1815882"/>
          </a:xfrm>
          <a:prstGeom prst="rect">
            <a:avLst/>
          </a:prstGeom>
        </p:spPr>
        <p:txBody>
          <a:bodyPr wrap="square">
            <a:spAutoFit/>
          </a:bodyPr>
          <a:lstStyle/>
          <a:p>
            <a:pPr>
              <a:spcBef>
                <a:spcPct val="0"/>
              </a:spcBef>
            </a:pPr>
            <a:r>
              <a:rPr lang="en-US" altLang="en-US" sz="1600" dirty="0"/>
              <a:t>Yom means "day" in Hebrew and Kippur comes from a root word which means "to atone". </a:t>
            </a:r>
            <a:r>
              <a:rPr lang="en-GB" altLang="en-US" sz="1600" dirty="0"/>
              <a:t>Atonement means making up for something you have done wrong by asking for forgiveness from God. </a:t>
            </a:r>
            <a:r>
              <a:rPr lang="en-US" altLang="en-US" sz="1600" dirty="0"/>
              <a:t>Yom Kippur, also known as ‘Day of Atonement’, is the holiest day of the year for the Jewish people.</a:t>
            </a:r>
          </a:p>
          <a:p>
            <a:pPr>
              <a:spcBef>
                <a:spcPct val="0"/>
              </a:spcBef>
            </a:pPr>
            <a:endParaRPr lang="en-US" sz="1600" dirty="0"/>
          </a:p>
          <a:p>
            <a:pPr>
              <a:spcBef>
                <a:spcPct val="0"/>
              </a:spcBef>
            </a:pPr>
            <a:r>
              <a:rPr lang="en-GB" altLang="en-US" sz="1600" dirty="0"/>
              <a:t>In the days leading up to Yom Kippur, Jews will apologise to people they might have upset or hurt, so that when the special day comes, God will forgive them for their wrongdoing.</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03238" y="5242120"/>
            <a:ext cx="4916487" cy="1098538"/>
          </a:xfrm>
          <a:prstGeom prst="rect">
            <a:avLst/>
          </a:prstGeom>
          <a:solidFill>
            <a:srgbClr val="9DD2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17" name="Rectangle 16"/>
          <p:cNvSpPr/>
          <p:nvPr/>
        </p:nvSpPr>
        <p:spPr>
          <a:xfrm>
            <a:off x="3324225" y="2879071"/>
            <a:ext cx="5316538" cy="1098538"/>
          </a:xfrm>
          <a:prstGeom prst="rect">
            <a:avLst/>
          </a:prstGeom>
          <a:solidFill>
            <a:srgbClr val="9DD2E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16" name="Rectangle 15"/>
          <p:cNvSpPr/>
          <p:nvPr/>
        </p:nvSpPr>
        <p:spPr>
          <a:xfrm>
            <a:off x="3324225" y="1682790"/>
            <a:ext cx="5316538" cy="1098538"/>
          </a:xfrm>
          <a:prstGeom prst="rect">
            <a:avLst/>
          </a:prstGeom>
          <a:solidFill>
            <a:srgbClr val="D3E4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11" name="Rectangle 10"/>
          <p:cNvSpPr/>
          <p:nvPr/>
        </p:nvSpPr>
        <p:spPr>
          <a:xfrm>
            <a:off x="503238" y="4070054"/>
            <a:ext cx="4916487" cy="1075402"/>
          </a:xfrm>
          <a:prstGeom prst="rect">
            <a:avLst/>
          </a:prstGeom>
          <a:solidFill>
            <a:srgbClr val="D3E4B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8" name="Rectangle 7"/>
          <p:cNvSpPr/>
          <p:nvPr/>
        </p:nvSpPr>
        <p:spPr>
          <a:xfrm>
            <a:off x="503238" y="512764"/>
            <a:ext cx="8145462" cy="1077912"/>
          </a:xfrm>
          <a:prstGeom prst="rect">
            <a:avLst/>
          </a:prstGeom>
          <a:solidFill>
            <a:srgbClr val="FFF8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5" name="Title 5"/>
          <p:cNvSpPr>
            <a:spLocks noGrp="1"/>
          </p:cNvSpPr>
          <p:nvPr>
            <p:ph type="title"/>
          </p:nvPr>
        </p:nvSpPr>
        <p:spPr>
          <a:xfrm>
            <a:off x="503238" y="649288"/>
            <a:ext cx="8220075" cy="869950"/>
          </a:xfrm>
        </p:spPr>
        <p:txBody>
          <a:bodyPr rtlCol="0">
            <a:noAutofit/>
          </a:bodyPr>
          <a:lstStyle/>
          <a:p>
            <a:r>
              <a:rPr lang="en-US" altLang="en-US" sz="3600" dirty="0"/>
              <a:t>Getting Ready For Yom Kippur</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3178" y="1866575"/>
            <a:ext cx="2098472" cy="1893535"/>
          </a:xfrm>
          <a:prstGeom prst="rect">
            <a:avLst/>
          </a:prstGeom>
        </p:spPr>
      </p:pic>
      <p:sp>
        <p:nvSpPr>
          <p:cNvPr id="4" name="Rectangle 3"/>
          <p:cNvSpPr/>
          <p:nvPr/>
        </p:nvSpPr>
        <p:spPr>
          <a:xfrm>
            <a:off x="3396169" y="1809397"/>
            <a:ext cx="4992181" cy="830997"/>
          </a:xfrm>
          <a:prstGeom prst="rect">
            <a:avLst/>
          </a:prstGeom>
        </p:spPr>
        <p:txBody>
          <a:bodyPr wrap="square">
            <a:spAutoFit/>
          </a:bodyPr>
          <a:lstStyle/>
          <a:p>
            <a:pPr>
              <a:spcBef>
                <a:spcPct val="0"/>
              </a:spcBef>
            </a:pPr>
            <a:r>
              <a:rPr lang="en-US" altLang="en-US" sz="1600" dirty="0"/>
              <a:t>According to Jewish tradition, God inscribes each person's fate for the coming year into a book, the Book of Life, on Rosh Hashanah, and waits until Yom Kippur to reveal this.</a:t>
            </a:r>
          </a:p>
        </p:txBody>
      </p:sp>
      <p:sp>
        <p:nvSpPr>
          <p:cNvPr id="9" name="Rectangle 8"/>
          <p:cNvSpPr/>
          <p:nvPr/>
        </p:nvSpPr>
        <p:spPr>
          <a:xfrm>
            <a:off x="3396168" y="2900391"/>
            <a:ext cx="4992181" cy="1077218"/>
          </a:xfrm>
          <a:prstGeom prst="rect">
            <a:avLst/>
          </a:prstGeom>
        </p:spPr>
        <p:txBody>
          <a:bodyPr wrap="square">
            <a:spAutoFit/>
          </a:bodyPr>
          <a:lstStyle/>
          <a:p>
            <a:pPr>
              <a:spcBef>
                <a:spcPct val="0"/>
              </a:spcBef>
            </a:pPr>
            <a:r>
              <a:rPr lang="en-US" altLang="en-US" sz="1600" dirty="0"/>
              <a:t>During Rosh Hashanah and Yom Kippur, everyone gets a chance to put things right with other people before asking God's forgiveness. This period is called The Days of Repentance or Days of Awe.</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2258" y="4219280"/>
            <a:ext cx="2341466" cy="1956845"/>
          </a:xfrm>
          <a:prstGeom prst="rect">
            <a:avLst/>
          </a:prstGeom>
        </p:spPr>
      </p:pic>
      <p:sp>
        <p:nvSpPr>
          <p:cNvPr id="14" name="Rectangle 13"/>
          <p:cNvSpPr/>
          <p:nvPr/>
        </p:nvSpPr>
        <p:spPr>
          <a:xfrm>
            <a:off x="755650" y="4166652"/>
            <a:ext cx="4572000" cy="2062103"/>
          </a:xfrm>
          <a:prstGeom prst="rect">
            <a:avLst/>
          </a:prstGeom>
        </p:spPr>
        <p:txBody>
          <a:bodyPr>
            <a:spAutoFit/>
          </a:bodyPr>
          <a:lstStyle/>
          <a:p>
            <a:pPr>
              <a:spcBef>
                <a:spcPct val="0"/>
              </a:spcBef>
            </a:pPr>
            <a:r>
              <a:rPr lang="en-US" altLang="en-US" sz="1600" dirty="0"/>
              <a:t>It's a time when Jews can make up for the wrongs of the past year and make a firm commitment to not do the same things again.</a:t>
            </a:r>
          </a:p>
          <a:p>
            <a:pPr>
              <a:spcBef>
                <a:spcPct val="0"/>
              </a:spcBef>
            </a:pPr>
            <a:endParaRPr lang="en-US" altLang="en-US" sz="1600" dirty="0"/>
          </a:p>
          <a:p>
            <a:pPr>
              <a:spcBef>
                <a:spcPct val="0"/>
              </a:spcBef>
            </a:pPr>
            <a:endParaRPr lang="en-US" altLang="en-US" sz="1600" dirty="0"/>
          </a:p>
          <a:p>
            <a:pPr>
              <a:spcBef>
                <a:spcPct val="0"/>
              </a:spcBef>
            </a:pPr>
            <a:r>
              <a:rPr lang="en-US" altLang="en-US" sz="1600" dirty="0"/>
              <a:t>At the end of Yom Kippur, Jewish people hope that they have been forgiven by God.</a:t>
            </a:r>
          </a:p>
          <a:p>
            <a:endParaRPr lang="en-GB" sz="1600" dirty="0"/>
          </a:p>
        </p:txBody>
      </p:sp>
    </p:spTree>
    <p:extLst>
      <p:ext uri="{BB962C8B-B14F-4D97-AF65-F5344CB8AC3E}">
        <p14:creationId xmlns:p14="http://schemas.microsoft.com/office/powerpoint/2010/main" val="17708889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571993" y="2431702"/>
            <a:ext cx="4068763" cy="3697636"/>
          </a:xfrm>
          <a:prstGeom prst="rect">
            <a:avLst/>
          </a:prstGeom>
          <a:solidFill>
            <a:srgbClr val="FFF8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28" name="Rectangle 27"/>
          <p:cNvSpPr/>
          <p:nvPr/>
        </p:nvSpPr>
        <p:spPr>
          <a:xfrm>
            <a:off x="4579931" y="2431704"/>
            <a:ext cx="3808419" cy="1323439"/>
          </a:xfrm>
          <a:prstGeom prst="rect">
            <a:avLst/>
          </a:prstGeom>
        </p:spPr>
        <p:txBody>
          <a:bodyPr wrap="square">
            <a:spAutoFit/>
          </a:bodyPr>
          <a:lstStyle/>
          <a:p>
            <a:pPr>
              <a:spcBef>
                <a:spcPct val="0"/>
              </a:spcBef>
            </a:pPr>
            <a:r>
              <a:rPr lang="en-US" altLang="en-US" sz="1600" dirty="0"/>
              <a:t>By refraining from these activities, the body is uncomfortable but can still survive. Feeling pain enables us to feel when others are in pain. </a:t>
            </a:r>
          </a:p>
          <a:p>
            <a:pPr>
              <a:spcBef>
                <a:spcPct val="0"/>
              </a:spcBef>
            </a:pPr>
            <a:endParaRPr lang="en-US" altLang="en-US" sz="1600" dirty="0"/>
          </a:p>
        </p:txBody>
      </p:sp>
      <p:sp>
        <p:nvSpPr>
          <p:cNvPr id="24" name="Rounded Rectangle 23"/>
          <p:cNvSpPr/>
          <p:nvPr/>
        </p:nvSpPr>
        <p:spPr>
          <a:xfrm>
            <a:off x="1533525" y="2431704"/>
            <a:ext cx="2552700" cy="646331"/>
          </a:xfrm>
          <a:prstGeom prst="roundRect">
            <a:avLst/>
          </a:prstGeom>
          <a:solidFill>
            <a:srgbClr val="B3D18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ed Rectangle 24"/>
          <p:cNvSpPr/>
          <p:nvPr/>
        </p:nvSpPr>
        <p:spPr>
          <a:xfrm>
            <a:off x="1533525" y="3384117"/>
            <a:ext cx="2552700" cy="646331"/>
          </a:xfrm>
          <a:prstGeom prst="roundRect">
            <a:avLst/>
          </a:prstGeom>
          <a:solidFill>
            <a:srgbClr val="9DD2E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ounded Rectangle 25"/>
          <p:cNvSpPr/>
          <p:nvPr/>
        </p:nvSpPr>
        <p:spPr>
          <a:xfrm>
            <a:off x="1533525" y="4406294"/>
            <a:ext cx="2552700" cy="646331"/>
          </a:xfrm>
          <a:prstGeom prst="roundRect">
            <a:avLst/>
          </a:prstGeom>
          <a:solidFill>
            <a:srgbClr val="B3D18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ed Rectangle 26"/>
          <p:cNvSpPr/>
          <p:nvPr/>
        </p:nvSpPr>
        <p:spPr>
          <a:xfrm>
            <a:off x="1533525" y="5406129"/>
            <a:ext cx="2552700" cy="646331"/>
          </a:xfrm>
          <a:prstGeom prst="roundRect">
            <a:avLst/>
          </a:prstGeom>
          <a:solidFill>
            <a:srgbClr val="9DD2E3">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847845" y="2433359"/>
            <a:ext cx="2238380" cy="646331"/>
          </a:xfrm>
          <a:prstGeom prst="rect">
            <a:avLst/>
          </a:prstGeom>
          <a:noFill/>
        </p:spPr>
        <p:txBody>
          <a:bodyPr wrap="square" rtlCol="0">
            <a:spAutoFit/>
          </a:bodyPr>
          <a:lstStyle/>
          <a:p>
            <a:pPr algn="ctr"/>
            <a:r>
              <a:rPr lang="en-GB" dirty="0"/>
              <a:t>No eating </a:t>
            </a:r>
          </a:p>
          <a:p>
            <a:pPr algn="ctr"/>
            <a:r>
              <a:rPr lang="en-GB" dirty="0"/>
              <a:t>and drinking</a:t>
            </a:r>
          </a:p>
        </p:txBody>
      </p:sp>
      <p:sp>
        <p:nvSpPr>
          <p:cNvPr id="8" name="Rectangle 7"/>
          <p:cNvSpPr/>
          <p:nvPr/>
        </p:nvSpPr>
        <p:spPr>
          <a:xfrm>
            <a:off x="503238" y="512764"/>
            <a:ext cx="8145462" cy="1077912"/>
          </a:xfrm>
          <a:prstGeom prst="rect">
            <a:avLst/>
          </a:prstGeom>
          <a:solidFill>
            <a:srgbClr val="FFF8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5" name="Title 5"/>
          <p:cNvSpPr>
            <a:spLocks noGrp="1"/>
          </p:cNvSpPr>
          <p:nvPr>
            <p:ph type="title"/>
          </p:nvPr>
        </p:nvSpPr>
        <p:spPr>
          <a:xfrm>
            <a:off x="503238" y="649288"/>
            <a:ext cx="8220075" cy="869950"/>
          </a:xfrm>
        </p:spPr>
        <p:txBody>
          <a:bodyPr rtlCol="0">
            <a:noAutofit/>
          </a:bodyPr>
          <a:lstStyle/>
          <a:p>
            <a:r>
              <a:rPr lang="en-US" altLang="en-US" sz="3600" dirty="0">
                <a:latin typeface="+mj-lt"/>
              </a:rPr>
              <a:t>What Happens on Yom Kippur?</a:t>
            </a:r>
          </a:p>
        </p:txBody>
      </p:sp>
      <p:sp>
        <p:nvSpPr>
          <p:cNvPr id="2" name="Rectangle 1"/>
          <p:cNvSpPr/>
          <p:nvPr/>
        </p:nvSpPr>
        <p:spPr>
          <a:xfrm>
            <a:off x="755650" y="1727200"/>
            <a:ext cx="7632700" cy="338554"/>
          </a:xfrm>
          <a:prstGeom prst="rect">
            <a:avLst/>
          </a:prstGeom>
        </p:spPr>
        <p:txBody>
          <a:bodyPr wrap="square">
            <a:spAutoFit/>
          </a:bodyPr>
          <a:lstStyle/>
          <a:p>
            <a:pPr algn="ctr">
              <a:spcBef>
                <a:spcPct val="0"/>
              </a:spcBef>
              <a:buFontTx/>
              <a:buNone/>
            </a:pPr>
            <a:r>
              <a:rPr lang="en-US" altLang="en-US" sz="1600" dirty="0"/>
              <a:t>The special day of Yom Kippur is marked by Jewish people in a number of ways:</a:t>
            </a:r>
          </a:p>
        </p:txBody>
      </p:sp>
      <p:sp>
        <p:nvSpPr>
          <p:cNvPr id="19" name="TextBox 18"/>
          <p:cNvSpPr txBox="1"/>
          <p:nvPr/>
        </p:nvSpPr>
        <p:spPr>
          <a:xfrm>
            <a:off x="1863719" y="4406295"/>
            <a:ext cx="2220918" cy="646331"/>
          </a:xfrm>
          <a:prstGeom prst="rect">
            <a:avLst/>
          </a:prstGeom>
          <a:noFill/>
        </p:spPr>
        <p:txBody>
          <a:bodyPr wrap="square" rtlCol="0">
            <a:spAutoFit/>
          </a:bodyPr>
          <a:lstStyle/>
          <a:p>
            <a:pPr algn="ctr"/>
            <a:r>
              <a:rPr lang="en-GB" dirty="0"/>
              <a:t>No wearing of </a:t>
            </a:r>
          </a:p>
          <a:p>
            <a:pPr algn="ctr"/>
            <a:r>
              <a:rPr lang="en-GB" dirty="0"/>
              <a:t>leather shoes</a:t>
            </a:r>
          </a:p>
        </p:txBody>
      </p:sp>
      <p:sp>
        <p:nvSpPr>
          <p:cNvPr id="20" name="TextBox 19"/>
          <p:cNvSpPr txBox="1"/>
          <p:nvPr/>
        </p:nvSpPr>
        <p:spPr>
          <a:xfrm>
            <a:off x="1847847" y="3411685"/>
            <a:ext cx="2236789" cy="646331"/>
          </a:xfrm>
          <a:prstGeom prst="rect">
            <a:avLst/>
          </a:prstGeom>
          <a:noFill/>
        </p:spPr>
        <p:txBody>
          <a:bodyPr wrap="square" rtlCol="0">
            <a:spAutoFit/>
          </a:bodyPr>
          <a:lstStyle/>
          <a:p>
            <a:pPr algn="ctr"/>
            <a:r>
              <a:rPr lang="en-GB" dirty="0"/>
              <a:t>No bathing </a:t>
            </a:r>
          </a:p>
          <a:p>
            <a:pPr algn="ctr"/>
            <a:r>
              <a:rPr lang="en-GB" dirty="0"/>
              <a:t>or washing</a:t>
            </a:r>
          </a:p>
        </p:txBody>
      </p:sp>
      <p:sp>
        <p:nvSpPr>
          <p:cNvPr id="21" name="TextBox 20"/>
          <p:cNvSpPr txBox="1"/>
          <p:nvPr/>
        </p:nvSpPr>
        <p:spPr>
          <a:xfrm>
            <a:off x="1863719" y="5400904"/>
            <a:ext cx="2220918" cy="646331"/>
          </a:xfrm>
          <a:prstGeom prst="rect">
            <a:avLst/>
          </a:prstGeom>
          <a:noFill/>
        </p:spPr>
        <p:txBody>
          <a:bodyPr wrap="square" rtlCol="0">
            <a:spAutoFit/>
          </a:bodyPr>
          <a:lstStyle/>
          <a:p>
            <a:pPr algn="ctr"/>
            <a:r>
              <a:rPr lang="en-GB" dirty="0"/>
              <a:t>No using </a:t>
            </a:r>
          </a:p>
          <a:p>
            <a:pPr algn="ctr"/>
            <a:r>
              <a:rPr lang="en-GB" dirty="0"/>
              <a:t>perfumes or lotions</a:t>
            </a:r>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2180601"/>
            <a:ext cx="1092197" cy="1103838"/>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643" y="3154856"/>
            <a:ext cx="1093203" cy="1104854"/>
          </a:xfrm>
          <a:prstGeom prst="rect">
            <a:avLst/>
          </a:prstGeom>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650" y="4177542"/>
            <a:ext cx="1092196" cy="1103837"/>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642" y="5152813"/>
            <a:ext cx="1093203" cy="1104855"/>
          </a:xfrm>
          <a:prstGeom prst="rect">
            <a:avLst/>
          </a:prstGeom>
        </p:spPr>
      </p:pic>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7269" y="3432187"/>
            <a:ext cx="2334609" cy="2181213"/>
          </a:xfrm>
          <a:prstGeom prst="rect">
            <a:avLst/>
          </a:prstGeom>
        </p:spPr>
      </p:pic>
      <p:sp>
        <p:nvSpPr>
          <p:cNvPr id="33" name="Rectangle 32"/>
          <p:cNvSpPr/>
          <p:nvPr/>
        </p:nvSpPr>
        <p:spPr>
          <a:xfrm>
            <a:off x="4571993" y="3782710"/>
            <a:ext cx="4572000" cy="1077218"/>
          </a:xfrm>
          <a:prstGeom prst="rect">
            <a:avLst/>
          </a:prstGeom>
        </p:spPr>
        <p:txBody>
          <a:bodyPr>
            <a:spAutoFit/>
          </a:bodyPr>
          <a:lstStyle/>
          <a:p>
            <a:pPr>
              <a:spcBef>
                <a:spcPct val="0"/>
              </a:spcBef>
            </a:pPr>
            <a:r>
              <a:rPr lang="en-GB" altLang="en-US" sz="1600" dirty="0"/>
              <a:t>Jews may also </a:t>
            </a:r>
          </a:p>
          <a:p>
            <a:pPr>
              <a:spcBef>
                <a:spcPct val="0"/>
              </a:spcBef>
            </a:pPr>
            <a:r>
              <a:rPr lang="en-GB" altLang="en-US" sz="1600" dirty="0"/>
              <a:t>wear something </a:t>
            </a:r>
          </a:p>
          <a:p>
            <a:pPr>
              <a:spcBef>
                <a:spcPct val="0"/>
              </a:spcBef>
            </a:pPr>
            <a:r>
              <a:rPr lang="en-GB" altLang="en-US" sz="1600" dirty="0"/>
              <a:t>white to show </a:t>
            </a:r>
          </a:p>
          <a:p>
            <a:pPr>
              <a:spcBef>
                <a:spcPct val="0"/>
              </a:spcBef>
            </a:pPr>
            <a:r>
              <a:rPr lang="en-GB" altLang="en-US" sz="1600" dirty="0"/>
              <a:t>cleanliness.</a:t>
            </a:r>
            <a:endParaRPr lang="en-US" altLang="en-US" sz="1600" dirty="0"/>
          </a:p>
        </p:txBody>
      </p:sp>
      <p:sp>
        <p:nvSpPr>
          <p:cNvPr id="34" name="TextBox 33"/>
          <p:cNvSpPr txBox="1"/>
          <p:nvPr/>
        </p:nvSpPr>
        <p:spPr>
          <a:xfrm>
            <a:off x="4579931" y="6129338"/>
            <a:ext cx="4060825" cy="200055"/>
          </a:xfrm>
          <a:prstGeom prst="rect">
            <a:avLst/>
          </a:prstGeom>
          <a:noFill/>
        </p:spPr>
        <p:txBody>
          <a:bodyPr wrap="square" rtlCol="0">
            <a:spAutoFit/>
          </a:bodyPr>
          <a:lstStyle/>
          <a:p>
            <a:r>
              <a:rPr lang="en-GB" sz="700" dirty="0"/>
              <a:t>Photo courtesy of leahbee5 (@flickr.com) - granted under creative commons licence - attribution</a:t>
            </a:r>
          </a:p>
        </p:txBody>
      </p:sp>
    </p:spTree>
    <p:extLst>
      <p:ext uri="{BB962C8B-B14F-4D97-AF65-F5344CB8AC3E}">
        <p14:creationId xmlns:p14="http://schemas.microsoft.com/office/powerpoint/2010/main" val="3790982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3238" y="512764"/>
            <a:ext cx="8145462" cy="1077912"/>
          </a:xfrm>
          <a:prstGeom prst="rect">
            <a:avLst/>
          </a:prstGeom>
          <a:solidFill>
            <a:srgbClr val="FFF8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5" name="Title 5"/>
          <p:cNvSpPr>
            <a:spLocks noGrp="1"/>
          </p:cNvSpPr>
          <p:nvPr>
            <p:ph type="title"/>
          </p:nvPr>
        </p:nvSpPr>
        <p:spPr>
          <a:xfrm>
            <a:off x="503238" y="649288"/>
            <a:ext cx="8220075" cy="869950"/>
          </a:xfrm>
        </p:spPr>
        <p:txBody>
          <a:bodyPr rtlCol="0">
            <a:noAutofit/>
          </a:bodyPr>
          <a:lstStyle/>
          <a:p>
            <a:r>
              <a:rPr lang="en-US" altLang="en-US" sz="3600" dirty="0"/>
              <a:t>Prayer Service In the Synagogue</a:t>
            </a:r>
          </a:p>
        </p:txBody>
      </p:sp>
      <p:sp>
        <p:nvSpPr>
          <p:cNvPr id="3" name="Rectangle 2"/>
          <p:cNvSpPr/>
          <p:nvPr/>
        </p:nvSpPr>
        <p:spPr>
          <a:xfrm>
            <a:off x="755650" y="1727201"/>
            <a:ext cx="7632700" cy="1077218"/>
          </a:xfrm>
          <a:prstGeom prst="rect">
            <a:avLst/>
          </a:prstGeom>
        </p:spPr>
        <p:txBody>
          <a:bodyPr wrap="square">
            <a:spAutoFit/>
          </a:bodyPr>
          <a:lstStyle/>
          <a:p>
            <a:r>
              <a:rPr lang="en-US" altLang="en-US" sz="1600" dirty="0"/>
              <a:t>The most important part of Yom Kippur is the time spent in the synagogue.</a:t>
            </a:r>
            <a:br>
              <a:rPr lang="en-US" altLang="en-US" sz="1600" dirty="0"/>
            </a:br>
            <a:r>
              <a:rPr lang="en-US" altLang="en-US" sz="1600" dirty="0"/>
              <a:t/>
            </a:r>
            <a:br>
              <a:rPr lang="en-US" altLang="en-US" sz="1600" dirty="0"/>
            </a:br>
            <a:r>
              <a:rPr lang="en-US" altLang="en-US" sz="1600" dirty="0"/>
              <a:t>There are five services in the synagogue. The day is spent in continuous prayer for forgiveness. The sound of the shofar (ram's horn) marks the end of the holy day.</a:t>
            </a:r>
            <a:endParaRPr lang="en-GB" sz="1600" dirty="0"/>
          </a:p>
        </p:txBody>
      </p:sp>
      <p:grpSp>
        <p:nvGrpSpPr>
          <p:cNvPr id="17" name="Group 16"/>
          <p:cNvGrpSpPr/>
          <p:nvPr/>
        </p:nvGrpSpPr>
        <p:grpSpPr>
          <a:xfrm>
            <a:off x="4934493" y="2804419"/>
            <a:ext cx="3091364" cy="3030724"/>
            <a:chOff x="5022306" y="2804419"/>
            <a:chExt cx="3091364" cy="3030724"/>
          </a:xfrm>
        </p:grpSpPr>
        <p:sp>
          <p:nvSpPr>
            <p:cNvPr id="34" name="Oval 33"/>
            <p:cNvSpPr/>
            <p:nvPr/>
          </p:nvSpPr>
          <p:spPr>
            <a:xfrm>
              <a:off x="5022306" y="2804419"/>
              <a:ext cx="3091364" cy="3030724"/>
            </a:xfrm>
            <a:prstGeom prst="ellipse">
              <a:avLst/>
            </a:prstGeom>
            <a:solidFill>
              <a:srgbClr val="9DD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3024" y="2940944"/>
              <a:ext cx="2829929" cy="2745243"/>
            </a:xfrm>
            <a:prstGeom prst="rect">
              <a:avLst/>
            </a:prstGeom>
          </p:spPr>
        </p:pic>
      </p:grpSp>
      <p:grpSp>
        <p:nvGrpSpPr>
          <p:cNvPr id="16" name="Group 15"/>
          <p:cNvGrpSpPr/>
          <p:nvPr/>
        </p:nvGrpSpPr>
        <p:grpSpPr>
          <a:xfrm>
            <a:off x="1132431" y="2813943"/>
            <a:ext cx="3091364" cy="3030724"/>
            <a:chOff x="890086" y="2794895"/>
            <a:chExt cx="3091364" cy="3030724"/>
          </a:xfrm>
        </p:grpSpPr>
        <p:sp>
          <p:nvSpPr>
            <p:cNvPr id="10" name="Oval 9"/>
            <p:cNvSpPr/>
            <p:nvPr/>
          </p:nvSpPr>
          <p:spPr>
            <a:xfrm>
              <a:off x="890086" y="2794895"/>
              <a:ext cx="3091364" cy="3030724"/>
            </a:xfrm>
            <a:prstGeom prst="ellipse">
              <a:avLst/>
            </a:prstGeom>
            <a:solidFill>
              <a:srgbClr val="B3D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172" y="2940945"/>
              <a:ext cx="2829928" cy="2745242"/>
            </a:xfrm>
            <a:prstGeom prst="rect">
              <a:avLst/>
            </a:prstGeom>
          </p:spPr>
        </p:pic>
      </p:grpSp>
      <p:sp>
        <p:nvSpPr>
          <p:cNvPr id="9" name="TextBox 8"/>
          <p:cNvSpPr txBox="1"/>
          <p:nvPr/>
        </p:nvSpPr>
        <p:spPr>
          <a:xfrm>
            <a:off x="769938" y="5835143"/>
            <a:ext cx="3816350" cy="307777"/>
          </a:xfrm>
          <a:prstGeom prst="rect">
            <a:avLst/>
          </a:prstGeom>
          <a:noFill/>
        </p:spPr>
        <p:txBody>
          <a:bodyPr wrap="square" rtlCol="0">
            <a:spAutoFit/>
          </a:bodyPr>
          <a:lstStyle/>
          <a:p>
            <a:pPr algn="ctr"/>
            <a:r>
              <a:rPr lang="en-GB" sz="1400" dirty="0"/>
              <a:t>Jews go the synagogue to pray for forgiveness.</a:t>
            </a:r>
          </a:p>
        </p:txBody>
      </p:sp>
      <p:sp>
        <p:nvSpPr>
          <p:cNvPr id="30" name="TextBox 29"/>
          <p:cNvSpPr txBox="1"/>
          <p:nvPr/>
        </p:nvSpPr>
        <p:spPr>
          <a:xfrm>
            <a:off x="4572000" y="5835143"/>
            <a:ext cx="3816350" cy="307777"/>
          </a:xfrm>
          <a:prstGeom prst="rect">
            <a:avLst/>
          </a:prstGeom>
          <a:noFill/>
        </p:spPr>
        <p:txBody>
          <a:bodyPr wrap="square" rtlCol="0">
            <a:spAutoFit/>
          </a:bodyPr>
          <a:lstStyle/>
          <a:p>
            <a:pPr algn="ctr"/>
            <a:r>
              <a:rPr lang="en-GB" sz="1400" dirty="0"/>
              <a:t>The priest sounds the shofar.</a:t>
            </a:r>
          </a:p>
        </p:txBody>
      </p:sp>
      <p:sp>
        <p:nvSpPr>
          <p:cNvPr id="14" name="Rectangle 13"/>
          <p:cNvSpPr/>
          <p:nvPr/>
        </p:nvSpPr>
        <p:spPr>
          <a:xfrm>
            <a:off x="755650" y="6152444"/>
            <a:ext cx="7632700" cy="215444"/>
          </a:xfrm>
          <a:prstGeom prst="rect">
            <a:avLst/>
          </a:prstGeom>
        </p:spPr>
        <p:txBody>
          <a:bodyPr wrap="square">
            <a:spAutoFit/>
          </a:bodyPr>
          <a:lstStyle/>
          <a:p>
            <a:pPr algn="ctr"/>
            <a:r>
              <a:rPr lang="en-GB" sz="800" dirty="0"/>
              <a:t>Photos courtesy of </a:t>
            </a:r>
            <a:r>
              <a:rPr lang="en-GB" sz="800" dirty="0" err="1"/>
              <a:t>sambeckwith</a:t>
            </a:r>
            <a:r>
              <a:rPr lang="en-GB" sz="800" dirty="0"/>
              <a:t> (@flickr.com) and </a:t>
            </a:r>
            <a:r>
              <a:rPr lang="en-GB" sz="800" dirty="0" err="1"/>
              <a:t>slgckgc</a:t>
            </a:r>
            <a:r>
              <a:rPr lang="en-GB" sz="800" dirty="0"/>
              <a:t> (@flickr.com)  - granted under creative commons licence - attribution</a:t>
            </a:r>
          </a:p>
        </p:txBody>
      </p:sp>
    </p:spTree>
    <p:extLst>
      <p:ext uri="{BB962C8B-B14F-4D97-AF65-F5344CB8AC3E}">
        <p14:creationId xmlns:p14="http://schemas.microsoft.com/office/powerpoint/2010/main" val="19498048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3238" y="512764"/>
            <a:ext cx="8145462" cy="1077912"/>
          </a:xfrm>
          <a:prstGeom prst="rect">
            <a:avLst/>
          </a:prstGeom>
          <a:solidFill>
            <a:srgbClr val="FFF8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5" name="Title 5"/>
          <p:cNvSpPr>
            <a:spLocks noGrp="1"/>
          </p:cNvSpPr>
          <p:nvPr>
            <p:ph type="title"/>
          </p:nvPr>
        </p:nvSpPr>
        <p:spPr>
          <a:xfrm>
            <a:off x="255587" y="600312"/>
            <a:ext cx="8640763" cy="902815"/>
          </a:xfrm>
        </p:spPr>
        <p:txBody>
          <a:bodyPr rtlCol="0">
            <a:noAutofit/>
          </a:bodyPr>
          <a:lstStyle/>
          <a:p>
            <a:r>
              <a:rPr lang="en-US" altLang="en-US" sz="2800" dirty="0"/>
              <a:t>Celebrating Yom Kippur with family and friends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1686385"/>
            <a:ext cx="3816351" cy="2628227"/>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20" y="1686385"/>
            <a:ext cx="3034739" cy="2297609"/>
          </a:xfrm>
          <a:prstGeom prst="rect">
            <a:avLst/>
          </a:prstGeom>
        </p:spPr>
      </p:pic>
      <p:sp>
        <p:nvSpPr>
          <p:cNvPr id="13" name="Rectangle 12"/>
          <p:cNvSpPr/>
          <p:nvPr/>
        </p:nvSpPr>
        <p:spPr>
          <a:xfrm>
            <a:off x="503238" y="6129338"/>
            <a:ext cx="7885112" cy="230832"/>
          </a:xfrm>
          <a:prstGeom prst="rect">
            <a:avLst/>
          </a:prstGeom>
        </p:spPr>
        <p:txBody>
          <a:bodyPr wrap="square">
            <a:spAutoFit/>
          </a:bodyPr>
          <a:lstStyle/>
          <a:p>
            <a:pPr algn="ctr"/>
            <a:r>
              <a:rPr lang="en-GB" sz="900" dirty="0"/>
              <a:t>Photos courtesy of runneralan2004 (@flickr.com), </a:t>
            </a:r>
            <a:r>
              <a:rPr lang="en-GB" sz="900" dirty="0" err="1"/>
              <a:t>flossyflotsam</a:t>
            </a:r>
            <a:r>
              <a:rPr lang="en-GB" sz="900" dirty="0"/>
              <a:t> (@flickr.com) and leahbee5 (@flickr.com) - granted under creative commons licence - attribution</a:t>
            </a:r>
          </a:p>
        </p:txBody>
      </p:sp>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881" y="4079703"/>
            <a:ext cx="3042323" cy="2065956"/>
          </a:xfrm>
          <a:prstGeom prst="rect">
            <a:avLst/>
          </a:prstGeom>
        </p:spPr>
      </p:pic>
      <p:sp>
        <p:nvSpPr>
          <p:cNvPr id="22" name="Rectangle 21"/>
          <p:cNvSpPr/>
          <p:nvPr/>
        </p:nvSpPr>
        <p:spPr>
          <a:xfrm>
            <a:off x="4571999" y="4711016"/>
            <a:ext cx="4068763" cy="1418322"/>
          </a:xfrm>
          <a:prstGeom prst="rect">
            <a:avLst/>
          </a:prstGeom>
          <a:solidFill>
            <a:srgbClr val="FFF8D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Calibri" charset="0"/>
              <a:ea typeface="ＭＳ Ｐゴシック" charset="0"/>
              <a:cs typeface="ＭＳ Ｐゴシック" charset="0"/>
            </a:endParaRPr>
          </a:p>
        </p:txBody>
      </p:sp>
      <p:sp>
        <p:nvSpPr>
          <p:cNvPr id="19" name="Rectangle 18"/>
          <p:cNvSpPr/>
          <p:nvPr/>
        </p:nvSpPr>
        <p:spPr>
          <a:xfrm>
            <a:off x="4699427" y="4820335"/>
            <a:ext cx="3688923" cy="1077218"/>
          </a:xfrm>
          <a:prstGeom prst="rect">
            <a:avLst/>
          </a:prstGeom>
        </p:spPr>
        <p:txBody>
          <a:bodyPr wrap="square">
            <a:spAutoFit/>
          </a:bodyPr>
          <a:lstStyle/>
          <a:p>
            <a:r>
              <a:rPr lang="en-GB" altLang="en-US" sz="1600" dirty="0"/>
              <a:t>Jews like to celebrate Yom Kippur with their family and friends. They also enjoy sending them greeting cards to wish them a happy holiday. </a:t>
            </a:r>
            <a:endParaRPr lang="en-GB" sz="1600" dirty="0"/>
          </a:p>
        </p:txBody>
      </p:sp>
    </p:spTree>
    <p:extLst>
      <p:ext uri="{BB962C8B-B14F-4D97-AF65-F5344CB8AC3E}">
        <p14:creationId xmlns:p14="http://schemas.microsoft.com/office/powerpoint/2010/main" val="26132314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Planit">
      <a:dk1>
        <a:srgbClr val="1C1C1C"/>
      </a:dk1>
      <a:lt1>
        <a:srgbClr val="FFFFFF"/>
      </a:lt1>
      <a:dk2>
        <a:srgbClr val="132A8C"/>
      </a:dk2>
      <a:lt2>
        <a:srgbClr val="E2E2E2"/>
      </a:lt2>
      <a:accent1>
        <a:srgbClr val="6B388C"/>
      </a:accent1>
      <a:accent2>
        <a:srgbClr val="E6236A"/>
      </a:accent2>
      <a:accent3>
        <a:srgbClr val="32B3A2"/>
      </a:accent3>
      <a:accent4>
        <a:srgbClr val="A21774"/>
      </a:accent4>
      <a:accent5>
        <a:srgbClr val="14B4E4"/>
      </a:accent5>
      <a:accent6>
        <a:srgbClr val="EE7918"/>
      </a:accent6>
      <a:hlink>
        <a:srgbClr val="14B4E4"/>
      </a:hlink>
      <a:folHlink>
        <a:srgbClr val="86CEFA"/>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1241</TotalTime>
  <Words>470</Words>
  <Application>Microsoft Office PowerPoint</Application>
  <PresentationFormat>On-screen Show (4:3)</PresentationFormat>
  <Paragraphs>41</Paragraphs>
  <Slides>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vt:i4>
      </vt:variant>
    </vt:vector>
  </HeadingPairs>
  <TitlesOfParts>
    <vt:vector size="13" baseType="lpstr">
      <vt:lpstr>Arial</vt:lpstr>
      <vt:lpstr>Sassoon Infant Rg</vt:lpstr>
      <vt:lpstr>ＭＳ Ｐゴシック</vt:lpstr>
      <vt:lpstr>Sassoon Infant Md</vt:lpstr>
      <vt:lpstr>Calibri</vt:lpstr>
      <vt:lpstr>BPreplay</vt:lpstr>
      <vt:lpstr>Office Theme</vt:lpstr>
      <vt:lpstr>PowerPoint Presentation</vt:lpstr>
      <vt:lpstr>What is Yom Kippur?</vt:lpstr>
      <vt:lpstr>Getting Ready For Yom Kippur</vt:lpstr>
      <vt:lpstr>What Happens on Yom Kippur?</vt:lpstr>
      <vt:lpstr>Prayer Service In the Synagogue</vt:lpstr>
      <vt:lpstr>Celebrating Yom Kippur with family and friends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J Charnley</cp:lastModifiedBy>
  <cp:revision>90</cp:revision>
  <dcterms:created xsi:type="dcterms:W3CDTF">2014-10-01T16:09:27Z</dcterms:created>
  <dcterms:modified xsi:type="dcterms:W3CDTF">2020-04-24T09:43:21Z</dcterms:modified>
</cp:coreProperties>
</file>