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90" r:id="rId7"/>
    <p:sldId id="291" r:id="rId8"/>
    <p:sldId id="282" r:id="rId9"/>
    <p:sldId id="292" r:id="rId10"/>
    <p:sldId id="284" r:id="rId11"/>
    <p:sldId id="293"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B0604020202020204" charset="0"/>
      <p:regular r:id="rId19"/>
      <p:bold r:id="rId20"/>
      <p:italic r:id="rId21"/>
      <p:boldItalic r:id="rId22"/>
    </p:embeddedFont>
    <p:embeddedFont>
      <p:font typeface="Twinkl"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429"/>
    <a:srgbClr val="6FBD84"/>
    <a:srgbClr val="EDBCD9"/>
    <a:srgbClr val="11743A"/>
    <a:srgbClr val="009640"/>
    <a:srgbClr val="87BD31"/>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71970" y="5572707"/>
            <a:ext cx="1040235" cy="1040235"/>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575" y="702863"/>
            <a:ext cx="2196958"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64253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64253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2488677"/>
            <a:ext cx="7632700" cy="772107"/>
          </a:xfrm>
          <a:prstGeom prst="rect">
            <a:avLst/>
          </a:prstGeom>
          <a:solidFill>
            <a:srgbClr val="EDBCD9"/>
          </a:solidFill>
          <a:ln w="28575">
            <a:noFill/>
          </a:ln>
        </p:spPr>
        <p:txBody>
          <a:bodyPr wrap="square" lIns="108000" tIns="108000" rIns="108000" bIns="108000" rtlCol="0">
            <a:spAutoFit/>
          </a:bodyPr>
          <a:lstStyle/>
          <a:p>
            <a:pPr algn="ctr"/>
            <a:r>
              <a:rPr lang="en-GB" dirty="0"/>
              <a:t>What decimal will they reach at the same time?</a:t>
            </a:r>
          </a:p>
          <a:p>
            <a:pPr algn="ctr"/>
            <a:r>
              <a:rPr lang="en-GB" dirty="0"/>
              <a:t>Draw then explain your answer.</a:t>
            </a:r>
          </a:p>
        </p:txBody>
      </p:sp>
      <p:sp>
        <p:nvSpPr>
          <p:cNvPr id="2" name="Rectangle 1"/>
          <p:cNvSpPr/>
          <p:nvPr/>
        </p:nvSpPr>
        <p:spPr>
          <a:xfrm>
            <a:off x="1558255" y="1234799"/>
            <a:ext cx="6027490" cy="1077218"/>
          </a:xfrm>
          <a:prstGeom prst="rect">
            <a:avLst/>
          </a:prstGeom>
        </p:spPr>
        <p:txBody>
          <a:bodyPr wrap="square">
            <a:spAutoFit/>
          </a:bodyPr>
          <a:lstStyle/>
          <a:p>
            <a:pPr algn="ctr">
              <a:spcAft>
                <a:spcPts val="600"/>
              </a:spcAft>
            </a:pPr>
            <a:r>
              <a:rPr lang="en-GB" dirty="0"/>
              <a:t>Sunny and Jared are counting up and down in tenths. </a:t>
            </a:r>
          </a:p>
          <a:p>
            <a:pPr algn="ctr">
              <a:spcAft>
                <a:spcPts val="600"/>
              </a:spcAft>
            </a:pPr>
            <a:r>
              <a:rPr lang="en-GB" dirty="0"/>
              <a:t>Sunny starts at 1.4 and counts backwards.</a:t>
            </a:r>
          </a:p>
          <a:p>
            <a:pPr algn="ctr">
              <a:spcAft>
                <a:spcPts val="600"/>
              </a:spcAft>
            </a:pPr>
            <a:r>
              <a:rPr lang="en-GB" dirty="0"/>
              <a:t>Jared starts at 0.6 and counts forwards.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8227"/>
          <a:stretch/>
        </p:blipFill>
        <p:spPr>
          <a:xfrm>
            <a:off x="4756558" y="3603028"/>
            <a:ext cx="3847692" cy="325497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1212"/>
          <a:stretch/>
        </p:blipFill>
        <p:spPr>
          <a:xfrm>
            <a:off x="185516" y="3146483"/>
            <a:ext cx="4571042" cy="3711517"/>
          </a:xfrm>
          <a:prstGeom prst="rect">
            <a:avLst/>
          </a:prstGeom>
        </p:spPr>
      </p:pic>
    </p:spTree>
    <p:extLst>
      <p:ext uri="{BB962C8B-B14F-4D97-AF65-F5344CB8AC3E}">
        <p14:creationId xmlns:p14="http://schemas.microsoft.com/office/powerpoint/2010/main" val="419513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60633"/>
            <a:ext cx="7632700" cy="2984863"/>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5575" y="702863"/>
            <a:ext cx="2196958"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64253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64253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4461405"/>
            <a:ext cx="7632700" cy="772107"/>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The answer is 1.0. If they each take equal turns, they will reach 1.0 at the same time. </a:t>
            </a:r>
          </a:p>
        </p:txBody>
      </p:sp>
      <p:sp>
        <p:nvSpPr>
          <p:cNvPr id="9" name="Rectangle 8"/>
          <p:cNvSpPr/>
          <p:nvPr/>
        </p:nvSpPr>
        <p:spPr>
          <a:xfrm>
            <a:off x="1558255" y="1526307"/>
            <a:ext cx="6027490" cy="723275"/>
          </a:xfrm>
          <a:prstGeom prst="rect">
            <a:avLst/>
          </a:prstGeom>
        </p:spPr>
        <p:txBody>
          <a:bodyPr wrap="square">
            <a:spAutoFit/>
          </a:bodyPr>
          <a:lstStyle/>
          <a:p>
            <a:pPr algn="ctr">
              <a:spcAft>
                <a:spcPts val="600"/>
              </a:spcAft>
            </a:pPr>
            <a:r>
              <a:rPr lang="en-GB" b="1" dirty="0">
                <a:solidFill>
                  <a:schemeClr val="accent6"/>
                </a:solidFill>
              </a:rPr>
              <a:t>Sunny</a:t>
            </a:r>
            <a:r>
              <a:rPr lang="en-GB" dirty="0"/>
              <a:t> starts at 1.4 and counts backwards.</a:t>
            </a:r>
          </a:p>
          <a:p>
            <a:pPr algn="ctr">
              <a:spcAft>
                <a:spcPts val="600"/>
              </a:spcAft>
            </a:pPr>
            <a:r>
              <a:rPr lang="en-GB" b="1" dirty="0">
                <a:solidFill>
                  <a:schemeClr val="accent2"/>
                </a:solidFill>
              </a:rPr>
              <a:t>Jared</a:t>
            </a:r>
            <a:r>
              <a:rPr lang="en-GB" dirty="0"/>
              <a:t> starts at 0.6 and counts forwards.</a:t>
            </a:r>
          </a:p>
        </p:txBody>
      </p:sp>
      <p:cxnSp>
        <p:nvCxnSpPr>
          <p:cNvPr id="10" name="Straight Connector 9"/>
          <p:cNvCxnSpPr/>
          <p:nvPr/>
        </p:nvCxnSpPr>
        <p:spPr>
          <a:xfrm>
            <a:off x="1939590" y="3344207"/>
            <a:ext cx="5264819"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98228"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72596"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6964"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1332"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700"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0068"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44436"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18804"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93172"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536603A-BE33-407D-BF6E-91F0BAEAA071}"/>
              </a:ext>
            </a:extLst>
          </p:cNvPr>
          <p:cNvSpPr txBox="1"/>
          <p:nvPr/>
        </p:nvSpPr>
        <p:spPr>
          <a:xfrm>
            <a:off x="1939590" y="3528764"/>
            <a:ext cx="534562" cy="365760"/>
          </a:xfrm>
          <a:prstGeom prst="rect">
            <a:avLst/>
          </a:prstGeom>
          <a:noFill/>
        </p:spPr>
        <p:txBody>
          <a:bodyPr wrap="square" rtlCol="0">
            <a:spAutoFit/>
          </a:bodyPr>
          <a:lstStyle/>
          <a:p>
            <a:pPr algn="ctr"/>
            <a:r>
              <a:rPr lang="en-GB" dirty="0"/>
              <a:t>0.6</a:t>
            </a:r>
          </a:p>
        </p:txBody>
      </p:sp>
      <p:sp>
        <p:nvSpPr>
          <p:cNvPr id="2" name="U-Turn Arrow 1"/>
          <p:cNvSpPr/>
          <p:nvPr/>
        </p:nvSpPr>
        <p:spPr>
          <a:xfrm>
            <a:off x="2168370" y="2674136"/>
            <a:ext cx="709054"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a:extLst>
              <a:ext uri="{FF2B5EF4-FFF2-40B4-BE49-F238E27FC236}">
                <a16:creationId xmlns:a16="http://schemas.microsoft.com/office/drawing/2014/main" id="{E536603A-BE33-407D-BF6E-91F0BAEAA071}"/>
              </a:ext>
            </a:extLst>
          </p:cNvPr>
          <p:cNvSpPr txBox="1"/>
          <p:nvPr/>
        </p:nvSpPr>
        <p:spPr>
          <a:xfrm>
            <a:off x="2505315" y="3528764"/>
            <a:ext cx="534562" cy="365760"/>
          </a:xfrm>
          <a:prstGeom prst="rect">
            <a:avLst/>
          </a:prstGeom>
          <a:noFill/>
        </p:spPr>
        <p:txBody>
          <a:bodyPr wrap="square" rtlCol="0">
            <a:spAutoFit/>
          </a:bodyPr>
          <a:lstStyle/>
          <a:p>
            <a:pPr algn="ctr"/>
            <a:r>
              <a:rPr lang="en-GB" dirty="0"/>
              <a:t>0.7</a:t>
            </a:r>
          </a:p>
        </p:txBody>
      </p:sp>
      <p:sp>
        <p:nvSpPr>
          <p:cNvPr id="25" name="TextBox 24">
            <a:extLst>
              <a:ext uri="{FF2B5EF4-FFF2-40B4-BE49-F238E27FC236}">
                <a16:creationId xmlns:a16="http://schemas.microsoft.com/office/drawing/2014/main" id="{E536603A-BE33-407D-BF6E-91F0BAEAA071}"/>
              </a:ext>
            </a:extLst>
          </p:cNvPr>
          <p:cNvSpPr txBox="1"/>
          <p:nvPr/>
        </p:nvSpPr>
        <p:spPr>
          <a:xfrm>
            <a:off x="3071040" y="3528764"/>
            <a:ext cx="534562" cy="365760"/>
          </a:xfrm>
          <a:prstGeom prst="rect">
            <a:avLst/>
          </a:prstGeom>
          <a:noFill/>
        </p:spPr>
        <p:txBody>
          <a:bodyPr wrap="square" rtlCol="0">
            <a:spAutoFit/>
          </a:bodyPr>
          <a:lstStyle/>
          <a:p>
            <a:pPr algn="ctr"/>
            <a:r>
              <a:rPr lang="en-GB" dirty="0"/>
              <a:t>0.8</a:t>
            </a:r>
          </a:p>
        </p:txBody>
      </p:sp>
      <p:sp>
        <p:nvSpPr>
          <p:cNvPr id="26" name="TextBox 25">
            <a:extLst>
              <a:ext uri="{FF2B5EF4-FFF2-40B4-BE49-F238E27FC236}">
                <a16:creationId xmlns:a16="http://schemas.microsoft.com/office/drawing/2014/main" id="{E536603A-BE33-407D-BF6E-91F0BAEAA071}"/>
              </a:ext>
            </a:extLst>
          </p:cNvPr>
          <p:cNvSpPr txBox="1"/>
          <p:nvPr/>
        </p:nvSpPr>
        <p:spPr>
          <a:xfrm>
            <a:off x="3645154" y="3528764"/>
            <a:ext cx="534562" cy="365760"/>
          </a:xfrm>
          <a:prstGeom prst="rect">
            <a:avLst/>
          </a:prstGeom>
          <a:noFill/>
        </p:spPr>
        <p:txBody>
          <a:bodyPr wrap="square" rtlCol="0">
            <a:spAutoFit/>
          </a:bodyPr>
          <a:lstStyle/>
          <a:p>
            <a:pPr algn="ctr"/>
            <a:r>
              <a:rPr lang="en-GB" dirty="0"/>
              <a:t>0.9</a:t>
            </a:r>
          </a:p>
        </p:txBody>
      </p:sp>
      <p:sp>
        <p:nvSpPr>
          <p:cNvPr id="27" name="TextBox 26">
            <a:extLst>
              <a:ext uri="{FF2B5EF4-FFF2-40B4-BE49-F238E27FC236}">
                <a16:creationId xmlns:a16="http://schemas.microsoft.com/office/drawing/2014/main" id="{E536603A-BE33-407D-BF6E-91F0BAEAA071}"/>
              </a:ext>
            </a:extLst>
          </p:cNvPr>
          <p:cNvSpPr txBox="1"/>
          <p:nvPr/>
        </p:nvSpPr>
        <p:spPr>
          <a:xfrm>
            <a:off x="4227657" y="3528764"/>
            <a:ext cx="534562" cy="365760"/>
          </a:xfrm>
          <a:prstGeom prst="rect">
            <a:avLst/>
          </a:prstGeom>
          <a:noFill/>
        </p:spPr>
        <p:txBody>
          <a:bodyPr wrap="square" rtlCol="0">
            <a:spAutoFit/>
          </a:bodyPr>
          <a:lstStyle/>
          <a:p>
            <a:pPr algn="ctr"/>
            <a:r>
              <a:rPr lang="en-GB" dirty="0"/>
              <a:t>1.0</a:t>
            </a:r>
          </a:p>
        </p:txBody>
      </p:sp>
      <p:sp>
        <p:nvSpPr>
          <p:cNvPr id="28" name="TextBox 27">
            <a:extLst>
              <a:ext uri="{FF2B5EF4-FFF2-40B4-BE49-F238E27FC236}">
                <a16:creationId xmlns:a16="http://schemas.microsoft.com/office/drawing/2014/main" id="{E536603A-BE33-407D-BF6E-91F0BAEAA071}"/>
              </a:ext>
            </a:extLst>
          </p:cNvPr>
          <p:cNvSpPr txBox="1"/>
          <p:nvPr/>
        </p:nvSpPr>
        <p:spPr>
          <a:xfrm>
            <a:off x="4810160" y="3528764"/>
            <a:ext cx="534562" cy="365760"/>
          </a:xfrm>
          <a:prstGeom prst="rect">
            <a:avLst/>
          </a:prstGeom>
          <a:noFill/>
        </p:spPr>
        <p:txBody>
          <a:bodyPr wrap="square" rtlCol="0">
            <a:spAutoFit/>
          </a:bodyPr>
          <a:lstStyle/>
          <a:p>
            <a:pPr algn="ctr"/>
            <a:r>
              <a:rPr lang="en-GB" dirty="0"/>
              <a:t>1.1</a:t>
            </a:r>
          </a:p>
        </p:txBody>
      </p:sp>
      <p:sp>
        <p:nvSpPr>
          <p:cNvPr id="29" name="TextBox 28">
            <a:extLst>
              <a:ext uri="{FF2B5EF4-FFF2-40B4-BE49-F238E27FC236}">
                <a16:creationId xmlns:a16="http://schemas.microsoft.com/office/drawing/2014/main" id="{E536603A-BE33-407D-BF6E-91F0BAEAA071}"/>
              </a:ext>
            </a:extLst>
          </p:cNvPr>
          <p:cNvSpPr txBox="1"/>
          <p:nvPr/>
        </p:nvSpPr>
        <p:spPr>
          <a:xfrm>
            <a:off x="5392663" y="3528764"/>
            <a:ext cx="534562" cy="365760"/>
          </a:xfrm>
          <a:prstGeom prst="rect">
            <a:avLst/>
          </a:prstGeom>
          <a:noFill/>
        </p:spPr>
        <p:txBody>
          <a:bodyPr wrap="square" rtlCol="0">
            <a:spAutoFit/>
          </a:bodyPr>
          <a:lstStyle/>
          <a:p>
            <a:pPr algn="ctr"/>
            <a:r>
              <a:rPr lang="en-GB" dirty="0"/>
              <a:t>1.2</a:t>
            </a:r>
          </a:p>
        </p:txBody>
      </p:sp>
      <p:sp>
        <p:nvSpPr>
          <p:cNvPr id="30" name="TextBox 29">
            <a:extLst>
              <a:ext uri="{FF2B5EF4-FFF2-40B4-BE49-F238E27FC236}">
                <a16:creationId xmlns:a16="http://schemas.microsoft.com/office/drawing/2014/main" id="{E536603A-BE33-407D-BF6E-91F0BAEAA071}"/>
              </a:ext>
            </a:extLst>
          </p:cNvPr>
          <p:cNvSpPr txBox="1"/>
          <p:nvPr/>
        </p:nvSpPr>
        <p:spPr>
          <a:xfrm>
            <a:off x="5966777" y="3528764"/>
            <a:ext cx="534562" cy="365760"/>
          </a:xfrm>
          <a:prstGeom prst="rect">
            <a:avLst/>
          </a:prstGeom>
          <a:noFill/>
        </p:spPr>
        <p:txBody>
          <a:bodyPr wrap="square" rtlCol="0">
            <a:spAutoFit/>
          </a:bodyPr>
          <a:lstStyle/>
          <a:p>
            <a:pPr algn="ctr"/>
            <a:r>
              <a:rPr lang="en-GB" dirty="0"/>
              <a:t>1.3</a:t>
            </a:r>
          </a:p>
        </p:txBody>
      </p:sp>
      <p:sp>
        <p:nvSpPr>
          <p:cNvPr id="31" name="TextBox 30">
            <a:extLst>
              <a:ext uri="{FF2B5EF4-FFF2-40B4-BE49-F238E27FC236}">
                <a16:creationId xmlns:a16="http://schemas.microsoft.com/office/drawing/2014/main" id="{E536603A-BE33-407D-BF6E-91F0BAEAA071}"/>
              </a:ext>
            </a:extLst>
          </p:cNvPr>
          <p:cNvSpPr txBox="1"/>
          <p:nvPr/>
        </p:nvSpPr>
        <p:spPr>
          <a:xfrm>
            <a:off x="6540891" y="3528764"/>
            <a:ext cx="534562" cy="365760"/>
          </a:xfrm>
          <a:prstGeom prst="rect">
            <a:avLst/>
          </a:prstGeom>
          <a:noFill/>
        </p:spPr>
        <p:txBody>
          <a:bodyPr wrap="square" rtlCol="0">
            <a:spAutoFit/>
          </a:bodyPr>
          <a:lstStyle/>
          <a:p>
            <a:pPr algn="ctr"/>
            <a:r>
              <a:rPr lang="en-GB" dirty="0"/>
              <a:t>1.4</a:t>
            </a:r>
          </a:p>
        </p:txBody>
      </p:sp>
      <p:sp>
        <p:nvSpPr>
          <p:cNvPr id="35" name="U-Turn Arrow 1"/>
          <p:cNvSpPr/>
          <p:nvPr/>
        </p:nvSpPr>
        <p:spPr>
          <a:xfrm>
            <a:off x="2804121" y="2685147"/>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U-Turn Arrow 1"/>
          <p:cNvSpPr/>
          <p:nvPr/>
        </p:nvSpPr>
        <p:spPr>
          <a:xfrm>
            <a:off x="3346964" y="2699041"/>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U-Turn Arrow 1"/>
          <p:cNvSpPr/>
          <p:nvPr/>
        </p:nvSpPr>
        <p:spPr>
          <a:xfrm>
            <a:off x="3889808" y="2712935"/>
            <a:ext cx="778102"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U-Turn Arrow 1"/>
          <p:cNvSpPr/>
          <p:nvPr/>
        </p:nvSpPr>
        <p:spPr>
          <a:xfrm flipH="1">
            <a:off x="4352625" y="2715871"/>
            <a:ext cx="709054"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U-Turn Arrow 1"/>
          <p:cNvSpPr/>
          <p:nvPr/>
        </p:nvSpPr>
        <p:spPr>
          <a:xfrm flipH="1">
            <a:off x="4955577" y="2699041"/>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U-Turn Arrow 1"/>
          <p:cNvSpPr/>
          <p:nvPr/>
        </p:nvSpPr>
        <p:spPr>
          <a:xfrm flipH="1">
            <a:off x="5568099" y="2702018"/>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U-Turn Arrow 1"/>
          <p:cNvSpPr/>
          <p:nvPr/>
        </p:nvSpPr>
        <p:spPr>
          <a:xfrm flipH="1">
            <a:off x="6162106" y="2691007"/>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Oval 32"/>
          <p:cNvSpPr/>
          <p:nvPr/>
        </p:nvSpPr>
        <p:spPr>
          <a:xfrm>
            <a:off x="4188105" y="3433930"/>
            <a:ext cx="646347" cy="646347"/>
          </a:xfrm>
          <a:prstGeom prst="ellipse">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2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Count up and down in tenths; recognise that tenths arise from dividing an object into 10 equal parts and in dividing one-digit numbers or quantities by 10.</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What decimal fraction is shown?</a:t>
            </a:r>
          </a:p>
        </p:txBody>
      </p:sp>
      <p:graphicFrame>
        <p:nvGraphicFramePr>
          <p:cNvPr id="11" name="Table 10">
            <a:extLst>
              <a:ext uri="{FF2B5EF4-FFF2-40B4-BE49-F238E27FC236}">
                <a16:creationId xmlns:a16="http://schemas.microsoft.com/office/drawing/2014/main" id="{51C97761-1CCA-4DC1-9346-68537AB43494}"/>
              </a:ext>
            </a:extLst>
          </p:cNvPr>
          <p:cNvGraphicFramePr>
            <a:graphicFrameLocks noGrp="1"/>
          </p:cNvGraphicFramePr>
          <p:nvPr>
            <p:extLst>
              <p:ext uri="{D42A27DB-BD31-4B8C-83A1-F6EECF244321}">
                <p14:modId xmlns:p14="http://schemas.microsoft.com/office/powerpoint/2010/main" val="2689657999"/>
              </p:ext>
            </p:extLst>
          </p:nvPr>
        </p:nvGraphicFramePr>
        <p:xfrm>
          <a:off x="755650" y="2290589"/>
          <a:ext cx="6631060" cy="945415"/>
        </p:xfrm>
        <a:graphic>
          <a:graphicData uri="http://schemas.openxmlformats.org/drawingml/2006/table">
            <a:tbl>
              <a:tblPr firstRow="1" bandRow="1">
                <a:tableStyleId>{5C22544A-7EE6-4342-B048-85BDC9FD1C3A}</a:tableStyleId>
              </a:tblPr>
              <a:tblGrid>
                <a:gridCol w="663106">
                  <a:extLst>
                    <a:ext uri="{9D8B030D-6E8A-4147-A177-3AD203B41FA5}">
                      <a16:colId xmlns:a16="http://schemas.microsoft.com/office/drawing/2014/main" val="67656643"/>
                    </a:ext>
                  </a:extLst>
                </a:gridCol>
                <a:gridCol w="663106">
                  <a:extLst>
                    <a:ext uri="{9D8B030D-6E8A-4147-A177-3AD203B41FA5}">
                      <a16:colId xmlns:a16="http://schemas.microsoft.com/office/drawing/2014/main" val="957635726"/>
                    </a:ext>
                  </a:extLst>
                </a:gridCol>
                <a:gridCol w="663106">
                  <a:extLst>
                    <a:ext uri="{9D8B030D-6E8A-4147-A177-3AD203B41FA5}">
                      <a16:colId xmlns:a16="http://schemas.microsoft.com/office/drawing/2014/main" val="949777368"/>
                    </a:ext>
                  </a:extLst>
                </a:gridCol>
                <a:gridCol w="663106">
                  <a:extLst>
                    <a:ext uri="{9D8B030D-6E8A-4147-A177-3AD203B41FA5}">
                      <a16:colId xmlns:a16="http://schemas.microsoft.com/office/drawing/2014/main" val="824277002"/>
                    </a:ext>
                  </a:extLst>
                </a:gridCol>
                <a:gridCol w="663106">
                  <a:extLst>
                    <a:ext uri="{9D8B030D-6E8A-4147-A177-3AD203B41FA5}">
                      <a16:colId xmlns:a16="http://schemas.microsoft.com/office/drawing/2014/main" val="1851157463"/>
                    </a:ext>
                  </a:extLst>
                </a:gridCol>
                <a:gridCol w="663106">
                  <a:extLst>
                    <a:ext uri="{9D8B030D-6E8A-4147-A177-3AD203B41FA5}">
                      <a16:colId xmlns:a16="http://schemas.microsoft.com/office/drawing/2014/main" val="1192488042"/>
                    </a:ext>
                  </a:extLst>
                </a:gridCol>
                <a:gridCol w="663106">
                  <a:extLst>
                    <a:ext uri="{9D8B030D-6E8A-4147-A177-3AD203B41FA5}">
                      <a16:colId xmlns:a16="http://schemas.microsoft.com/office/drawing/2014/main" val="2178965296"/>
                    </a:ext>
                  </a:extLst>
                </a:gridCol>
                <a:gridCol w="663106">
                  <a:extLst>
                    <a:ext uri="{9D8B030D-6E8A-4147-A177-3AD203B41FA5}">
                      <a16:colId xmlns:a16="http://schemas.microsoft.com/office/drawing/2014/main" val="4180613857"/>
                    </a:ext>
                  </a:extLst>
                </a:gridCol>
                <a:gridCol w="663106">
                  <a:extLst>
                    <a:ext uri="{9D8B030D-6E8A-4147-A177-3AD203B41FA5}">
                      <a16:colId xmlns:a16="http://schemas.microsoft.com/office/drawing/2014/main" val="3134286306"/>
                    </a:ext>
                  </a:extLst>
                </a:gridCol>
                <a:gridCol w="663106">
                  <a:extLst>
                    <a:ext uri="{9D8B030D-6E8A-4147-A177-3AD203B41FA5}">
                      <a16:colId xmlns:a16="http://schemas.microsoft.com/office/drawing/2014/main" val="2702368867"/>
                    </a:ext>
                  </a:extLst>
                </a:gridCol>
              </a:tblGrid>
              <a:tr h="94541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282422"/>
                  </a:ext>
                </a:extLst>
              </a:tr>
            </a:tbl>
          </a:graphicData>
        </a:graphic>
      </p:graphicFrame>
      <p:sp>
        <p:nvSpPr>
          <p:cNvPr id="3" name="Rectangle 2"/>
          <p:cNvSpPr/>
          <p:nvPr/>
        </p:nvSpPr>
        <p:spPr>
          <a:xfrm>
            <a:off x="7401392" y="2569945"/>
            <a:ext cx="1018227" cy="523220"/>
          </a:xfrm>
          <a:prstGeom prst="rect">
            <a:avLst/>
          </a:prstGeom>
        </p:spPr>
        <p:txBody>
          <a:bodyPr wrap="none">
            <a:spAutoFit/>
          </a:bodyPr>
          <a:lstStyle/>
          <a:p>
            <a:r>
              <a:rPr lang="en-GB" sz="2800" b="1" dirty="0">
                <a:solidFill>
                  <a:srgbClr val="689429"/>
                </a:solidFill>
              </a:rPr>
              <a:t>= 0.3</a:t>
            </a:r>
          </a:p>
        </p:txBody>
      </p:sp>
      <p:sp>
        <p:nvSpPr>
          <p:cNvPr id="4" name="Rectangle 3"/>
          <p:cNvSpPr/>
          <p:nvPr/>
        </p:nvSpPr>
        <p:spPr>
          <a:xfrm>
            <a:off x="1834497"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0.3</a:t>
            </a:r>
          </a:p>
        </p:txBody>
      </p:sp>
      <p:sp>
        <p:nvSpPr>
          <p:cNvPr id="13" name="Rectangle 12"/>
          <p:cNvSpPr/>
          <p:nvPr/>
        </p:nvSpPr>
        <p:spPr>
          <a:xfrm>
            <a:off x="3781514"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5728531"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0.8</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4"/>
                                        </p:tgtEl>
                                        <p:attrNameLst>
                                          <p:attrName>stroke.color</p:attrName>
                                        </p:attrNameLst>
                                      </p:cBhvr>
                                      <p:to>
                                        <a:srgbClr val="689429"/>
                                      </p:to>
                                    </p:animClr>
                                    <p:set>
                                      <p:cBhvr>
                                        <p:cTn id="7" dur="1000" fill="hold"/>
                                        <p:tgtEl>
                                          <p:spTgt spid="4"/>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4"/>
                                        </p:tgtEl>
                                        <p:attrNameLst>
                                          <p:attrName>fillcolor</p:attrName>
                                        </p:attrNameLst>
                                      </p:cBhvr>
                                      <p:to>
                                        <a:srgbClr val="C9E1B0"/>
                                      </p:to>
                                    </p:animClr>
                                    <p:set>
                                      <p:cBhvr>
                                        <p:cTn id="10" dur="1000" fill="hold"/>
                                        <p:tgtEl>
                                          <p:spTgt spid="4"/>
                                        </p:tgtEl>
                                        <p:attrNameLst>
                                          <p:attrName>fill.type</p:attrName>
                                        </p:attrNameLst>
                                      </p:cBhvr>
                                      <p:to>
                                        <p:strVal val="solid"/>
                                      </p:to>
                                    </p:set>
                                    <p:set>
                                      <p:cBhvr>
                                        <p:cTn id="11" dur="1000" fill="hold"/>
                                        <p:tgtEl>
                                          <p:spTgt spid="4"/>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What decimal fraction is shown?</a:t>
            </a:r>
          </a:p>
        </p:txBody>
      </p:sp>
      <p:graphicFrame>
        <p:nvGraphicFramePr>
          <p:cNvPr id="11" name="Table 10">
            <a:extLst>
              <a:ext uri="{FF2B5EF4-FFF2-40B4-BE49-F238E27FC236}">
                <a16:creationId xmlns:a16="http://schemas.microsoft.com/office/drawing/2014/main" id="{51C97761-1CCA-4DC1-9346-68537AB43494}"/>
              </a:ext>
            </a:extLst>
          </p:cNvPr>
          <p:cNvGraphicFramePr>
            <a:graphicFrameLocks noGrp="1"/>
          </p:cNvGraphicFramePr>
          <p:nvPr>
            <p:extLst>
              <p:ext uri="{D42A27DB-BD31-4B8C-83A1-F6EECF244321}">
                <p14:modId xmlns:p14="http://schemas.microsoft.com/office/powerpoint/2010/main" val="4225655970"/>
              </p:ext>
            </p:extLst>
          </p:nvPr>
        </p:nvGraphicFramePr>
        <p:xfrm>
          <a:off x="755650" y="2290589"/>
          <a:ext cx="6631060" cy="945415"/>
        </p:xfrm>
        <a:graphic>
          <a:graphicData uri="http://schemas.openxmlformats.org/drawingml/2006/table">
            <a:tbl>
              <a:tblPr firstRow="1" bandRow="1">
                <a:tableStyleId>{5C22544A-7EE6-4342-B048-85BDC9FD1C3A}</a:tableStyleId>
              </a:tblPr>
              <a:tblGrid>
                <a:gridCol w="663106">
                  <a:extLst>
                    <a:ext uri="{9D8B030D-6E8A-4147-A177-3AD203B41FA5}">
                      <a16:colId xmlns:a16="http://schemas.microsoft.com/office/drawing/2014/main" val="67656643"/>
                    </a:ext>
                  </a:extLst>
                </a:gridCol>
                <a:gridCol w="663106">
                  <a:extLst>
                    <a:ext uri="{9D8B030D-6E8A-4147-A177-3AD203B41FA5}">
                      <a16:colId xmlns:a16="http://schemas.microsoft.com/office/drawing/2014/main" val="957635726"/>
                    </a:ext>
                  </a:extLst>
                </a:gridCol>
                <a:gridCol w="663106">
                  <a:extLst>
                    <a:ext uri="{9D8B030D-6E8A-4147-A177-3AD203B41FA5}">
                      <a16:colId xmlns:a16="http://schemas.microsoft.com/office/drawing/2014/main" val="949777368"/>
                    </a:ext>
                  </a:extLst>
                </a:gridCol>
                <a:gridCol w="663106">
                  <a:extLst>
                    <a:ext uri="{9D8B030D-6E8A-4147-A177-3AD203B41FA5}">
                      <a16:colId xmlns:a16="http://schemas.microsoft.com/office/drawing/2014/main" val="824277002"/>
                    </a:ext>
                  </a:extLst>
                </a:gridCol>
                <a:gridCol w="663106">
                  <a:extLst>
                    <a:ext uri="{9D8B030D-6E8A-4147-A177-3AD203B41FA5}">
                      <a16:colId xmlns:a16="http://schemas.microsoft.com/office/drawing/2014/main" val="1851157463"/>
                    </a:ext>
                  </a:extLst>
                </a:gridCol>
                <a:gridCol w="663106">
                  <a:extLst>
                    <a:ext uri="{9D8B030D-6E8A-4147-A177-3AD203B41FA5}">
                      <a16:colId xmlns:a16="http://schemas.microsoft.com/office/drawing/2014/main" val="1192488042"/>
                    </a:ext>
                  </a:extLst>
                </a:gridCol>
                <a:gridCol w="663106">
                  <a:extLst>
                    <a:ext uri="{9D8B030D-6E8A-4147-A177-3AD203B41FA5}">
                      <a16:colId xmlns:a16="http://schemas.microsoft.com/office/drawing/2014/main" val="2178965296"/>
                    </a:ext>
                  </a:extLst>
                </a:gridCol>
                <a:gridCol w="663106">
                  <a:extLst>
                    <a:ext uri="{9D8B030D-6E8A-4147-A177-3AD203B41FA5}">
                      <a16:colId xmlns:a16="http://schemas.microsoft.com/office/drawing/2014/main" val="4180613857"/>
                    </a:ext>
                  </a:extLst>
                </a:gridCol>
                <a:gridCol w="663106">
                  <a:extLst>
                    <a:ext uri="{9D8B030D-6E8A-4147-A177-3AD203B41FA5}">
                      <a16:colId xmlns:a16="http://schemas.microsoft.com/office/drawing/2014/main" val="3134286306"/>
                    </a:ext>
                  </a:extLst>
                </a:gridCol>
                <a:gridCol w="663106">
                  <a:extLst>
                    <a:ext uri="{9D8B030D-6E8A-4147-A177-3AD203B41FA5}">
                      <a16:colId xmlns:a16="http://schemas.microsoft.com/office/drawing/2014/main" val="2702368867"/>
                    </a:ext>
                  </a:extLst>
                </a:gridCol>
              </a:tblGrid>
              <a:tr h="945415">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282422"/>
                  </a:ext>
                </a:extLst>
              </a:tr>
            </a:tbl>
          </a:graphicData>
        </a:graphic>
      </p:graphicFrame>
      <p:sp>
        <p:nvSpPr>
          <p:cNvPr id="3" name="Rectangle 2"/>
          <p:cNvSpPr/>
          <p:nvPr/>
        </p:nvSpPr>
        <p:spPr>
          <a:xfrm>
            <a:off x="7401392" y="2569945"/>
            <a:ext cx="1031051" cy="523220"/>
          </a:xfrm>
          <a:prstGeom prst="rect">
            <a:avLst/>
          </a:prstGeom>
        </p:spPr>
        <p:txBody>
          <a:bodyPr wrap="none">
            <a:spAutoFit/>
          </a:bodyPr>
          <a:lstStyle/>
          <a:p>
            <a:r>
              <a:rPr lang="en-GB" sz="2800" b="1" dirty="0">
                <a:solidFill>
                  <a:srgbClr val="689429"/>
                </a:solidFill>
              </a:rPr>
              <a:t>= 0.6</a:t>
            </a:r>
          </a:p>
        </p:txBody>
      </p:sp>
      <p:sp>
        <p:nvSpPr>
          <p:cNvPr id="4" name="Rectangle 3"/>
          <p:cNvSpPr/>
          <p:nvPr/>
        </p:nvSpPr>
        <p:spPr>
          <a:xfrm>
            <a:off x="1834497"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0.3</a:t>
            </a:r>
          </a:p>
        </p:txBody>
      </p:sp>
      <p:sp>
        <p:nvSpPr>
          <p:cNvPr id="13" name="Rectangle 12"/>
          <p:cNvSpPr/>
          <p:nvPr/>
        </p:nvSpPr>
        <p:spPr>
          <a:xfrm>
            <a:off x="3781514"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5728531"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0.8</a:t>
            </a:r>
          </a:p>
        </p:txBody>
      </p:sp>
    </p:spTree>
    <p:extLst>
      <p:ext uri="{BB962C8B-B14F-4D97-AF65-F5344CB8AC3E}">
        <p14:creationId xmlns:p14="http://schemas.microsoft.com/office/powerpoint/2010/main" val="9325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3"/>
                                        </p:tgtEl>
                                        <p:attrNameLst>
                                          <p:attrName>stroke.color</p:attrName>
                                        </p:attrNameLst>
                                      </p:cBhvr>
                                      <p:to>
                                        <a:srgbClr val="689429"/>
                                      </p:to>
                                    </p:animClr>
                                    <p:set>
                                      <p:cBhvr>
                                        <p:cTn id="7" dur="1000" fill="hold"/>
                                        <p:tgtEl>
                                          <p:spTgt spid="13"/>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3"/>
                                        </p:tgtEl>
                                        <p:attrNameLst>
                                          <p:attrName>fillcolor</p:attrName>
                                        </p:attrNameLst>
                                      </p:cBhvr>
                                      <p:to>
                                        <a:srgbClr val="C9E1B0"/>
                                      </p:to>
                                    </p:animClr>
                                    <p:set>
                                      <p:cBhvr>
                                        <p:cTn id="10" dur="1000" fill="hold"/>
                                        <p:tgtEl>
                                          <p:spTgt spid="13"/>
                                        </p:tgtEl>
                                        <p:attrNameLst>
                                          <p:attrName>fill.type</p:attrName>
                                        </p:attrNameLst>
                                      </p:cBhvr>
                                      <p:to>
                                        <p:strVal val="solid"/>
                                      </p:to>
                                    </p:set>
                                    <p:set>
                                      <p:cBhvr>
                                        <p:cTn id="11" dur="1000" fill="hold"/>
                                        <p:tgtEl>
                                          <p:spTgt spid="13"/>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650" y="2114026"/>
            <a:ext cx="7632700" cy="1602297"/>
          </a:xfrm>
          <a:prstGeom prst="rect">
            <a:avLst/>
          </a:prstGeom>
          <a:solidFill>
            <a:schemeClr val="bg1"/>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What decimal fraction is shown?</a:t>
            </a:r>
          </a:p>
        </p:txBody>
      </p:sp>
      <p:sp>
        <p:nvSpPr>
          <p:cNvPr id="4" name="Rectangle 3"/>
          <p:cNvSpPr/>
          <p:nvPr/>
        </p:nvSpPr>
        <p:spPr>
          <a:xfrm>
            <a:off x="1834497" y="4090615"/>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0.3</a:t>
            </a:r>
          </a:p>
        </p:txBody>
      </p:sp>
      <p:sp>
        <p:nvSpPr>
          <p:cNvPr id="13" name="Rectangle 12"/>
          <p:cNvSpPr/>
          <p:nvPr/>
        </p:nvSpPr>
        <p:spPr>
          <a:xfrm>
            <a:off x="3781514" y="4090615"/>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5728531" y="4090615"/>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0.7</a:t>
            </a:r>
          </a:p>
        </p:txBody>
      </p:sp>
      <p:sp>
        <p:nvSpPr>
          <p:cNvPr id="12" name="TextBox 11">
            <a:extLst>
              <a:ext uri="{FF2B5EF4-FFF2-40B4-BE49-F238E27FC236}">
                <a16:creationId xmlns:a16="http://schemas.microsoft.com/office/drawing/2014/main" id="{AD35944E-29D9-4F90-927E-D6EC018CF6D2}"/>
              </a:ext>
            </a:extLst>
          </p:cNvPr>
          <p:cNvSpPr txBox="1"/>
          <p:nvPr/>
        </p:nvSpPr>
        <p:spPr>
          <a:xfrm>
            <a:off x="1816281" y="3168787"/>
            <a:ext cx="534562" cy="365760"/>
          </a:xfrm>
          <a:prstGeom prst="rect">
            <a:avLst/>
          </a:prstGeom>
          <a:noFill/>
        </p:spPr>
        <p:txBody>
          <a:bodyPr wrap="square" rtlCol="0">
            <a:spAutoFit/>
          </a:bodyPr>
          <a:lstStyle/>
          <a:p>
            <a:pPr algn="ctr"/>
            <a:r>
              <a:rPr lang="en-GB" dirty="0"/>
              <a:t>0.1</a:t>
            </a:r>
          </a:p>
        </p:txBody>
      </p:sp>
      <p:sp>
        <p:nvSpPr>
          <p:cNvPr id="15" name="TextBox 14">
            <a:extLst>
              <a:ext uri="{FF2B5EF4-FFF2-40B4-BE49-F238E27FC236}">
                <a16:creationId xmlns:a16="http://schemas.microsoft.com/office/drawing/2014/main" id="{A026F534-1017-42B8-8963-E6317D9C5498}"/>
              </a:ext>
            </a:extLst>
          </p:cNvPr>
          <p:cNvSpPr txBox="1"/>
          <p:nvPr/>
        </p:nvSpPr>
        <p:spPr>
          <a:xfrm>
            <a:off x="2423251" y="3168787"/>
            <a:ext cx="534562" cy="365760"/>
          </a:xfrm>
          <a:prstGeom prst="rect">
            <a:avLst/>
          </a:prstGeom>
          <a:noFill/>
        </p:spPr>
        <p:txBody>
          <a:bodyPr wrap="square" rtlCol="0">
            <a:spAutoFit/>
          </a:bodyPr>
          <a:lstStyle/>
          <a:p>
            <a:pPr algn="ctr"/>
            <a:r>
              <a:rPr lang="en-GB" dirty="0"/>
              <a:t>0.2</a:t>
            </a:r>
          </a:p>
        </p:txBody>
      </p:sp>
      <p:sp>
        <p:nvSpPr>
          <p:cNvPr id="16" name="TextBox 15">
            <a:extLst>
              <a:ext uri="{FF2B5EF4-FFF2-40B4-BE49-F238E27FC236}">
                <a16:creationId xmlns:a16="http://schemas.microsoft.com/office/drawing/2014/main" id="{3E697ABA-8462-4C15-9294-E31B98DBB8E8}"/>
              </a:ext>
            </a:extLst>
          </p:cNvPr>
          <p:cNvSpPr txBox="1"/>
          <p:nvPr/>
        </p:nvSpPr>
        <p:spPr>
          <a:xfrm>
            <a:off x="2981843" y="3168787"/>
            <a:ext cx="534562" cy="365760"/>
          </a:xfrm>
          <a:prstGeom prst="rect">
            <a:avLst/>
          </a:prstGeom>
          <a:noFill/>
        </p:spPr>
        <p:txBody>
          <a:bodyPr wrap="square" rtlCol="0">
            <a:spAutoFit/>
          </a:bodyPr>
          <a:lstStyle/>
          <a:p>
            <a:pPr algn="ctr"/>
            <a:r>
              <a:rPr lang="en-GB" dirty="0"/>
              <a:t>0.3</a:t>
            </a:r>
          </a:p>
        </p:txBody>
      </p:sp>
      <p:sp>
        <p:nvSpPr>
          <p:cNvPr id="17" name="TextBox 16">
            <a:extLst>
              <a:ext uri="{FF2B5EF4-FFF2-40B4-BE49-F238E27FC236}">
                <a16:creationId xmlns:a16="http://schemas.microsoft.com/office/drawing/2014/main" id="{2C62A3C6-B47C-4476-8F1C-C775CC006CBA}"/>
              </a:ext>
            </a:extLst>
          </p:cNvPr>
          <p:cNvSpPr txBox="1"/>
          <p:nvPr/>
        </p:nvSpPr>
        <p:spPr>
          <a:xfrm>
            <a:off x="3556211" y="3168787"/>
            <a:ext cx="534562" cy="365760"/>
          </a:xfrm>
          <a:prstGeom prst="rect">
            <a:avLst/>
          </a:prstGeom>
          <a:noFill/>
        </p:spPr>
        <p:txBody>
          <a:bodyPr wrap="square" rtlCol="0">
            <a:spAutoFit/>
          </a:bodyPr>
          <a:lstStyle/>
          <a:p>
            <a:pPr algn="ctr"/>
            <a:r>
              <a:rPr lang="en-GB" dirty="0"/>
              <a:t>0.4</a:t>
            </a:r>
          </a:p>
        </p:txBody>
      </p:sp>
      <p:sp>
        <p:nvSpPr>
          <p:cNvPr id="18" name="TextBox 17">
            <a:extLst>
              <a:ext uri="{FF2B5EF4-FFF2-40B4-BE49-F238E27FC236}">
                <a16:creationId xmlns:a16="http://schemas.microsoft.com/office/drawing/2014/main" id="{060CEA87-7158-4B45-8672-6EDBBE00D39B}"/>
              </a:ext>
            </a:extLst>
          </p:cNvPr>
          <p:cNvSpPr txBox="1"/>
          <p:nvPr/>
        </p:nvSpPr>
        <p:spPr>
          <a:xfrm>
            <a:off x="4129442" y="3168787"/>
            <a:ext cx="534562" cy="365760"/>
          </a:xfrm>
          <a:prstGeom prst="rect">
            <a:avLst/>
          </a:prstGeom>
          <a:noFill/>
        </p:spPr>
        <p:txBody>
          <a:bodyPr wrap="square" rtlCol="0">
            <a:spAutoFit/>
          </a:bodyPr>
          <a:lstStyle/>
          <a:p>
            <a:pPr algn="ctr"/>
            <a:r>
              <a:rPr lang="en-GB" dirty="0"/>
              <a:t>0.5</a:t>
            </a:r>
          </a:p>
        </p:txBody>
      </p:sp>
      <p:sp>
        <p:nvSpPr>
          <p:cNvPr id="19" name="TextBox 18">
            <a:extLst>
              <a:ext uri="{FF2B5EF4-FFF2-40B4-BE49-F238E27FC236}">
                <a16:creationId xmlns:a16="http://schemas.microsoft.com/office/drawing/2014/main" id="{B0D72DA0-5407-4E08-B821-DE4985F93598}"/>
              </a:ext>
            </a:extLst>
          </p:cNvPr>
          <p:cNvSpPr txBox="1"/>
          <p:nvPr/>
        </p:nvSpPr>
        <p:spPr>
          <a:xfrm>
            <a:off x="4704947" y="3168787"/>
            <a:ext cx="534562" cy="365760"/>
          </a:xfrm>
          <a:prstGeom prst="rect">
            <a:avLst/>
          </a:prstGeom>
          <a:noFill/>
        </p:spPr>
        <p:txBody>
          <a:bodyPr wrap="square" rtlCol="0">
            <a:spAutoFit/>
          </a:bodyPr>
          <a:lstStyle/>
          <a:p>
            <a:pPr algn="ctr"/>
            <a:r>
              <a:rPr lang="en-GB" dirty="0"/>
              <a:t>0.6</a:t>
            </a:r>
          </a:p>
        </p:txBody>
      </p:sp>
      <p:sp>
        <p:nvSpPr>
          <p:cNvPr id="20" name="TextBox 19">
            <a:extLst>
              <a:ext uri="{FF2B5EF4-FFF2-40B4-BE49-F238E27FC236}">
                <a16:creationId xmlns:a16="http://schemas.microsoft.com/office/drawing/2014/main" id="{E536603A-BE33-407D-BF6E-91F0BAEAA071}"/>
              </a:ext>
            </a:extLst>
          </p:cNvPr>
          <p:cNvSpPr txBox="1"/>
          <p:nvPr/>
        </p:nvSpPr>
        <p:spPr>
          <a:xfrm>
            <a:off x="5263539" y="3168787"/>
            <a:ext cx="534562" cy="365760"/>
          </a:xfrm>
          <a:prstGeom prst="rect">
            <a:avLst/>
          </a:prstGeom>
          <a:noFill/>
        </p:spPr>
        <p:txBody>
          <a:bodyPr wrap="square" rtlCol="0">
            <a:spAutoFit/>
          </a:bodyPr>
          <a:lstStyle/>
          <a:p>
            <a:pPr algn="ctr"/>
            <a:r>
              <a:rPr lang="en-GB" dirty="0"/>
              <a:t>0.7</a:t>
            </a:r>
          </a:p>
        </p:txBody>
      </p:sp>
      <p:cxnSp>
        <p:nvCxnSpPr>
          <p:cNvPr id="6" name="Straight Connector 5"/>
          <p:cNvCxnSpPr/>
          <p:nvPr/>
        </p:nvCxnSpPr>
        <p:spPr>
          <a:xfrm>
            <a:off x="1526020" y="2927758"/>
            <a:ext cx="6233020"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6020"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00388"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74756"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49124"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23492"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97860"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72228"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46596"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20964"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5332"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69701"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536603A-BE33-407D-BF6E-91F0BAEAA071}"/>
              </a:ext>
            </a:extLst>
          </p:cNvPr>
          <p:cNvSpPr txBox="1"/>
          <p:nvPr/>
        </p:nvSpPr>
        <p:spPr>
          <a:xfrm>
            <a:off x="7002420" y="3150759"/>
            <a:ext cx="534562" cy="365760"/>
          </a:xfrm>
          <a:prstGeom prst="rect">
            <a:avLst/>
          </a:prstGeom>
          <a:noFill/>
        </p:spPr>
        <p:txBody>
          <a:bodyPr wrap="square" rtlCol="0">
            <a:spAutoFit/>
          </a:bodyPr>
          <a:lstStyle/>
          <a:p>
            <a:pPr algn="ctr"/>
            <a:r>
              <a:rPr lang="en-GB" dirty="0"/>
              <a:t>1</a:t>
            </a:r>
          </a:p>
        </p:txBody>
      </p:sp>
      <p:sp>
        <p:nvSpPr>
          <p:cNvPr id="34" name="TextBox 33">
            <a:extLst>
              <a:ext uri="{FF2B5EF4-FFF2-40B4-BE49-F238E27FC236}">
                <a16:creationId xmlns:a16="http://schemas.microsoft.com/office/drawing/2014/main" id="{E536603A-BE33-407D-BF6E-91F0BAEAA071}"/>
              </a:ext>
            </a:extLst>
          </p:cNvPr>
          <p:cNvSpPr txBox="1"/>
          <p:nvPr/>
        </p:nvSpPr>
        <p:spPr>
          <a:xfrm>
            <a:off x="1257689" y="3159985"/>
            <a:ext cx="534562" cy="365760"/>
          </a:xfrm>
          <a:prstGeom prst="rect">
            <a:avLst/>
          </a:prstGeom>
          <a:noFill/>
        </p:spPr>
        <p:txBody>
          <a:bodyPr wrap="square" rtlCol="0">
            <a:spAutoFit/>
          </a:bodyPr>
          <a:lstStyle/>
          <a:p>
            <a:pPr algn="ctr"/>
            <a:r>
              <a:rPr lang="en-GB" dirty="0"/>
              <a:t>0</a:t>
            </a:r>
          </a:p>
        </p:txBody>
      </p:sp>
      <p:sp>
        <p:nvSpPr>
          <p:cNvPr id="2" name="Down Arrow 1"/>
          <p:cNvSpPr/>
          <p:nvPr/>
        </p:nvSpPr>
        <p:spPr>
          <a:xfrm>
            <a:off x="5421721" y="2219887"/>
            <a:ext cx="249749" cy="43103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52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4"/>
                                        </p:tgtEl>
                                        <p:attrNameLst>
                                          <p:attrName>stroke.color</p:attrName>
                                        </p:attrNameLst>
                                      </p:cBhvr>
                                      <p:to>
                                        <a:srgbClr val="689429"/>
                                      </p:to>
                                    </p:animClr>
                                    <p:set>
                                      <p:cBhvr>
                                        <p:cTn id="7" dur="1000" fill="hold"/>
                                        <p:tgtEl>
                                          <p:spTgt spid="14"/>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4"/>
                                        </p:tgtEl>
                                        <p:attrNameLst>
                                          <p:attrName>fillcolor</p:attrName>
                                        </p:attrNameLst>
                                      </p:cBhvr>
                                      <p:to>
                                        <a:srgbClr val="C9E1B0"/>
                                      </p:to>
                                    </p:animClr>
                                    <p:set>
                                      <p:cBhvr>
                                        <p:cTn id="10" dur="1000" fill="hold"/>
                                        <p:tgtEl>
                                          <p:spTgt spid="14"/>
                                        </p:tgtEl>
                                        <p:attrNameLst>
                                          <p:attrName>fill.type</p:attrName>
                                        </p:attrNameLst>
                                      </p:cBhvr>
                                      <p:to>
                                        <p:strVal val="solid"/>
                                      </p:to>
                                    </p:set>
                                    <p:set>
                                      <p:cBhvr>
                                        <p:cTn id="11" dur="1000" fill="hold"/>
                                        <p:tgtEl>
                                          <p:spTgt spid="14"/>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Which fractions and decimals match the image?</a:t>
            </a:r>
          </a:p>
        </p:txBody>
      </p:sp>
      <p:sp>
        <p:nvSpPr>
          <p:cNvPr id="4" name="Rectangle 3"/>
          <p:cNvSpPr/>
          <p:nvPr/>
        </p:nvSpPr>
        <p:spPr>
          <a:xfrm>
            <a:off x="1082821"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4</a:t>
            </a:r>
            <a:br>
              <a:rPr lang="en-GB" sz="4400" dirty="0">
                <a:solidFill>
                  <a:schemeClr val="tx1"/>
                </a:solidFill>
              </a:rPr>
            </a:br>
            <a:r>
              <a:rPr lang="en-GB" sz="4400" dirty="0">
                <a:solidFill>
                  <a:schemeClr val="tx1"/>
                </a:solidFill>
              </a:rPr>
              <a:t>10</a:t>
            </a:r>
          </a:p>
        </p:txBody>
      </p:sp>
      <p:sp>
        <p:nvSpPr>
          <p:cNvPr id="13" name="Rectangle 12"/>
          <p:cNvSpPr/>
          <p:nvPr/>
        </p:nvSpPr>
        <p:spPr>
          <a:xfrm>
            <a:off x="2489609"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3910322"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7</a:t>
            </a:r>
            <a:br>
              <a:rPr lang="en-GB" sz="4400" dirty="0">
                <a:solidFill>
                  <a:schemeClr val="tx1"/>
                </a:solidFill>
              </a:rPr>
            </a:br>
            <a:r>
              <a:rPr lang="en-GB" sz="4400" dirty="0">
                <a:solidFill>
                  <a:schemeClr val="tx1"/>
                </a:solidFill>
              </a:rPr>
              <a:t>10</a:t>
            </a:r>
          </a:p>
        </p:txBody>
      </p:sp>
      <p:sp>
        <p:nvSpPr>
          <p:cNvPr id="35" name="Rectangle 34"/>
          <p:cNvSpPr/>
          <p:nvPr/>
        </p:nvSpPr>
        <p:spPr>
          <a:xfrm>
            <a:off x="5331035"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6</a:t>
            </a:r>
            <a:br>
              <a:rPr lang="en-GB" sz="4400" dirty="0">
                <a:solidFill>
                  <a:schemeClr val="tx1"/>
                </a:solidFill>
              </a:rPr>
            </a:br>
            <a:r>
              <a:rPr lang="en-GB" sz="4400" dirty="0">
                <a:solidFill>
                  <a:schemeClr val="tx1"/>
                </a:solidFill>
              </a:rPr>
              <a:t>10</a:t>
            </a:r>
          </a:p>
        </p:txBody>
      </p:sp>
      <p:sp>
        <p:nvSpPr>
          <p:cNvPr id="36" name="Rectangle 35"/>
          <p:cNvSpPr/>
          <p:nvPr/>
        </p:nvSpPr>
        <p:spPr>
          <a:xfrm>
            <a:off x="6751748"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0.5</a:t>
            </a:r>
          </a:p>
        </p:txBody>
      </p:sp>
      <p:cxnSp>
        <p:nvCxnSpPr>
          <p:cNvPr id="3" name="Straight Connector 2"/>
          <p:cNvCxnSpPr/>
          <p:nvPr/>
        </p:nvCxnSpPr>
        <p:spPr>
          <a:xfrm>
            <a:off x="1426129" y="5360565"/>
            <a:ext cx="5788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74191" y="5353574"/>
            <a:ext cx="5788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62569" y="5346583"/>
            <a:ext cx="5788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 name="Table 11">
            <a:extLst>
              <a:ext uri="{FF2B5EF4-FFF2-40B4-BE49-F238E27FC236}">
                <a16:creationId xmlns:a16="http://schemas.microsoft.com/office/drawing/2014/main" id="{3DC16C06-3A6E-4D4A-ABEB-ED418C0C72B5}"/>
              </a:ext>
            </a:extLst>
          </p:cNvPr>
          <p:cNvGraphicFramePr>
            <a:graphicFrameLocks noGrp="1"/>
          </p:cNvGraphicFramePr>
          <p:nvPr>
            <p:extLst>
              <p:ext uri="{D42A27DB-BD31-4B8C-83A1-F6EECF244321}">
                <p14:modId xmlns:p14="http://schemas.microsoft.com/office/powerpoint/2010/main" val="605905289"/>
              </p:ext>
            </p:extLst>
          </p:nvPr>
        </p:nvGraphicFramePr>
        <p:xfrm>
          <a:off x="860387" y="2119219"/>
          <a:ext cx="7423225" cy="2213232"/>
        </p:xfrm>
        <a:graphic>
          <a:graphicData uri="http://schemas.openxmlformats.org/drawingml/2006/table">
            <a:tbl>
              <a:tblPr firstRow="1" bandRow="1">
                <a:tableStyleId>{5C22544A-7EE6-4342-B048-85BDC9FD1C3A}</a:tableStyleId>
              </a:tblPr>
              <a:tblGrid>
                <a:gridCol w="1484645">
                  <a:extLst>
                    <a:ext uri="{9D8B030D-6E8A-4147-A177-3AD203B41FA5}">
                      <a16:colId xmlns:a16="http://schemas.microsoft.com/office/drawing/2014/main" val="3301041777"/>
                    </a:ext>
                  </a:extLst>
                </a:gridCol>
                <a:gridCol w="1484645">
                  <a:extLst>
                    <a:ext uri="{9D8B030D-6E8A-4147-A177-3AD203B41FA5}">
                      <a16:colId xmlns:a16="http://schemas.microsoft.com/office/drawing/2014/main" val="2928801608"/>
                    </a:ext>
                  </a:extLst>
                </a:gridCol>
                <a:gridCol w="1484645">
                  <a:extLst>
                    <a:ext uri="{9D8B030D-6E8A-4147-A177-3AD203B41FA5}">
                      <a16:colId xmlns:a16="http://schemas.microsoft.com/office/drawing/2014/main" val="870773207"/>
                    </a:ext>
                  </a:extLst>
                </a:gridCol>
                <a:gridCol w="1484645">
                  <a:extLst>
                    <a:ext uri="{9D8B030D-6E8A-4147-A177-3AD203B41FA5}">
                      <a16:colId xmlns:a16="http://schemas.microsoft.com/office/drawing/2014/main" val="928262623"/>
                    </a:ext>
                  </a:extLst>
                </a:gridCol>
                <a:gridCol w="1484645">
                  <a:extLst>
                    <a:ext uri="{9D8B030D-6E8A-4147-A177-3AD203B41FA5}">
                      <a16:colId xmlns:a16="http://schemas.microsoft.com/office/drawing/2014/main" val="3100547295"/>
                    </a:ext>
                  </a:extLst>
                </a:gridCol>
              </a:tblGrid>
              <a:tr h="110661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2893088"/>
                  </a:ext>
                </a:extLst>
              </a:tr>
              <a:tr h="1106616">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737896"/>
                  </a:ext>
                </a:extLst>
              </a:tr>
            </a:tbl>
          </a:graphicData>
        </a:graphic>
      </p:graphicFrame>
      <p:sp>
        <p:nvSpPr>
          <p:cNvPr id="40" name="Oval 39">
            <a:extLst>
              <a:ext uri="{FF2B5EF4-FFF2-40B4-BE49-F238E27FC236}">
                <a16:creationId xmlns:a16="http://schemas.microsoft.com/office/drawing/2014/main" id="{0B0C48A6-85A1-433E-AF7B-AD98822D169F}"/>
              </a:ext>
            </a:extLst>
          </p:cNvPr>
          <p:cNvSpPr/>
          <p:nvPr/>
        </p:nvSpPr>
        <p:spPr>
          <a:xfrm>
            <a:off x="1180360" y="2232821"/>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1" name="Oval 40">
            <a:extLst>
              <a:ext uri="{FF2B5EF4-FFF2-40B4-BE49-F238E27FC236}">
                <a16:creationId xmlns:a16="http://schemas.microsoft.com/office/drawing/2014/main" id="{CCAF7F18-F1E7-4ED6-B93E-B112F6F94365}"/>
              </a:ext>
            </a:extLst>
          </p:cNvPr>
          <p:cNvSpPr/>
          <p:nvPr/>
        </p:nvSpPr>
        <p:spPr>
          <a:xfrm>
            <a:off x="2662735" y="2232821"/>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2" name="Oval 41">
            <a:extLst>
              <a:ext uri="{FF2B5EF4-FFF2-40B4-BE49-F238E27FC236}">
                <a16:creationId xmlns:a16="http://schemas.microsoft.com/office/drawing/2014/main" id="{33ABC9B9-8A03-46B3-8128-CF348BAD0307}"/>
              </a:ext>
            </a:extLst>
          </p:cNvPr>
          <p:cNvSpPr/>
          <p:nvPr/>
        </p:nvSpPr>
        <p:spPr>
          <a:xfrm>
            <a:off x="4145110" y="2232821"/>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3" name="Oval 42">
            <a:extLst>
              <a:ext uri="{FF2B5EF4-FFF2-40B4-BE49-F238E27FC236}">
                <a16:creationId xmlns:a16="http://schemas.microsoft.com/office/drawing/2014/main" id="{2958FD12-8727-4E43-8DE2-2A9F86F1A207}"/>
              </a:ext>
            </a:extLst>
          </p:cNvPr>
          <p:cNvSpPr/>
          <p:nvPr/>
        </p:nvSpPr>
        <p:spPr>
          <a:xfrm>
            <a:off x="5662569" y="2232820"/>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4" name="Oval 43">
            <a:extLst>
              <a:ext uri="{FF2B5EF4-FFF2-40B4-BE49-F238E27FC236}">
                <a16:creationId xmlns:a16="http://schemas.microsoft.com/office/drawing/2014/main" id="{FDA8AD29-E300-4C03-81E8-2814AB657D15}"/>
              </a:ext>
            </a:extLst>
          </p:cNvPr>
          <p:cNvSpPr/>
          <p:nvPr/>
        </p:nvSpPr>
        <p:spPr>
          <a:xfrm>
            <a:off x="7144944" y="2232820"/>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5" name="Oval 44">
            <a:extLst>
              <a:ext uri="{FF2B5EF4-FFF2-40B4-BE49-F238E27FC236}">
                <a16:creationId xmlns:a16="http://schemas.microsoft.com/office/drawing/2014/main" id="{DFF9C5BD-AA11-4038-A013-B8A5CC5C13B5}"/>
              </a:ext>
            </a:extLst>
          </p:cNvPr>
          <p:cNvSpPr/>
          <p:nvPr/>
        </p:nvSpPr>
        <p:spPr>
          <a:xfrm>
            <a:off x="1201333" y="3354507"/>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Tree>
    <p:extLst>
      <p:ext uri="{BB962C8B-B14F-4D97-AF65-F5344CB8AC3E}">
        <p14:creationId xmlns:p14="http://schemas.microsoft.com/office/powerpoint/2010/main" val="11939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3"/>
                                        </p:tgtEl>
                                        <p:attrNameLst>
                                          <p:attrName>stroke.color</p:attrName>
                                        </p:attrNameLst>
                                      </p:cBhvr>
                                      <p:to>
                                        <a:srgbClr val="689429"/>
                                      </p:to>
                                    </p:animClr>
                                    <p:set>
                                      <p:cBhvr>
                                        <p:cTn id="7" dur="1000" fill="hold"/>
                                        <p:tgtEl>
                                          <p:spTgt spid="13"/>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3"/>
                                        </p:tgtEl>
                                        <p:attrNameLst>
                                          <p:attrName>fillcolor</p:attrName>
                                        </p:attrNameLst>
                                      </p:cBhvr>
                                      <p:to>
                                        <a:srgbClr val="C9E1B0"/>
                                      </p:to>
                                    </p:animClr>
                                    <p:set>
                                      <p:cBhvr>
                                        <p:cTn id="10" dur="1000" fill="hold"/>
                                        <p:tgtEl>
                                          <p:spTgt spid="13"/>
                                        </p:tgtEl>
                                        <p:attrNameLst>
                                          <p:attrName>fill.type</p:attrName>
                                        </p:attrNameLst>
                                      </p:cBhvr>
                                      <p:to>
                                        <p:strVal val="solid"/>
                                      </p:to>
                                    </p:set>
                                    <p:set>
                                      <p:cBhvr>
                                        <p:cTn id="11" dur="1000" fill="hold"/>
                                        <p:tgtEl>
                                          <p:spTgt spid="13"/>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7" presetClass="emph" presetSubtype="2" fill="hold" nodeType="clickEffect">
                                  <p:stCondLst>
                                    <p:cond delay="0"/>
                                  </p:stCondLst>
                                  <p:childTnLst>
                                    <p:animClr clrSpc="rgb" dir="cw">
                                      <p:cBhvr>
                                        <p:cTn id="15" dur="1000" fill="hold"/>
                                        <p:tgtEl>
                                          <p:spTgt spid="35"/>
                                        </p:tgtEl>
                                        <p:attrNameLst>
                                          <p:attrName>stroke.color</p:attrName>
                                        </p:attrNameLst>
                                      </p:cBhvr>
                                      <p:to>
                                        <a:srgbClr val="689429"/>
                                      </p:to>
                                    </p:animClr>
                                    <p:set>
                                      <p:cBhvr>
                                        <p:cTn id="16" dur="1000" fill="hold"/>
                                        <p:tgtEl>
                                          <p:spTgt spid="35"/>
                                        </p:tgtEl>
                                        <p:attrNameLst>
                                          <p:attrName>stroke.on</p:attrName>
                                        </p:attrNameLst>
                                      </p:cBhvr>
                                      <p:to>
                                        <p:strVal val="true"/>
                                      </p:to>
                                    </p:set>
                                  </p:childTnLst>
                                </p:cTn>
                              </p:par>
                              <p:par>
                                <p:cTn id="17" presetID="1" presetClass="emph" presetSubtype="2" fill="hold" nodeType="withEffect">
                                  <p:stCondLst>
                                    <p:cond delay="0"/>
                                  </p:stCondLst>
                                  <p:childTnLst>
                                    <p:animClr clrSpc="rgb" dir="cw">
                                      <p:cBhvr>
                                        <p:cTn id="18" dur="1000" fill="hold"/>
                                        <p:tgtEl>
                                          <p:spTgt spid="35"/>
                                        </p:tgtEl>
                                        <p:attrNameLst>
                                          <p:attrName>fillcolor</p:attrName>
                                        </p:attrNameLst>
                                      </p:cBhvr>
                                      <p:to>
                                        <a:srgbClr val="C9E1B0"/>
                                      </p:to>
                                    </p:animClr>
                                    <p:set>
                                      <p:cBhvr>
                                        <p:cTn id="19" dur="1000" fill="hold"/>
                                        <p:tgtEl>
                                          <p:spTgt spid="35"/>
                                        </p:tgtEl>
                                        <p:attrNameLst>
                                          <p:attrName>fill.type</p:attrName>
                                        </p:attrNameLst>
                                      </p:cBhvr>
                                      <p:to>
                                        <p:strVal val="solid"/>
                                      </p:to>
                                    </p:set>
                                    <p:set>
                                      <p:cBhvr>
                                        <p:cTn id="20" dur="1000" fill="hold"/>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0" y="3576768"/>
            <a:ext cx="7632700" cy="1204957"/>
          </a:xfrm>
          <a:prstGeom prst="rect">
            <a:avLst/>
          </a:prstGeom>
          <a:solidFill>
            <a:schemeClr val="bg1"/>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5" y="702863"/>
            <a:ext cx="21801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sp>
        <p:nvSpPr>
          <p:cNvPr id="10" name="Rectangle 9"/>
          <p:cNvSpPr/>
          <p:nvPr/>
        </p:nvSpPr>
        <p:spPr>
          <a:xfrm>
            <a:off x="262575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257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True or false?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409" b="73306"/>
          <a:stretch/>
        </p:blipFill>
        <p:spPr>
          <a:xfrm flipH="1">
            <a:off x="755650" y="1598312"/>
            <a:ext cx="1569707" cy="1830688"/>
          </a:xfrm>
          <a:prstGeom prst="rect">
            <a:avLst/>
          </a:prstGeom>
        </p:spPr>
      </p:pic>
      <p:sp>
        <p:nvSpPr>
          <p:cNvPr id="5" name="Rectangular Callout 4"/>
          <p:cNvSpPr/>
          <p:nvPr/>
        </p:nvSpPr>
        <p:spPr>
          <a:xfrm>
            <a:off x="2114026" y="2218043"/>
            <a:ext cx="5352176" cy="1065401"/>
          </a:xfrm>
          <a:prstGeom prst="wedgeRectCallout">
            <a:avLst>
              <a:gd name="adj1" fmla="val -56161"/>
              <a:gd name="adj2" fmla="val -1466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Each teddy bear represents a tenth. If I add another two teddy bears, 0.7 will be represented.</a:t>
            </a:r>
          </a:p>
        </p:txBody>
      </p:sp>
      <p:grpSp>
        <p:nvGrpSpPr>
          <p:cNvPr id="21" name="Group 20"/>
          <p:cNvGrpSpPr/>
          <p:nvPr/>
        </p:nvGrpSpPr>
        <p:grpSpPr>
          <a:xfrm>
            <a:off x="755650" y="4944059"/>
            <a:ext cx="7632700" cy="495108"/>
            <a:chOff x="755650" y="4944059"/>
            <a:chExt cx="7632700" cy="495108"/>
          </a:xfrm>
        </p:grpSpPr>
        <p:sp>
          <p:nvSpPr>
            <p:cNvPr id="17" name="TextBox 16"/>
            <p:cNvSpPr txBox="1"/>
            <p:nvPr/>
          </p:nvSpPr>
          <p:spPr>
            <a:xfrm>
              <a:off x="755650" y="4944059"/>
              <a:ext cx="763270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The answer is false. 0.6 or    will be represented.</a:t>
              </a:r>
            </a:p>
          </p:txBody>
        </p:sp>
        <p:grpSp>
          <p:nvGrpSpPr>
            <p:cNvPr id="20" name="Group 19"/>
            <p:cNvGrpSpPr/>
            <p:nvPr/>
          </p:nvGrpSpPr>
          <p:grpSpPr>
            <a:xfrm>
              <a:off x="4751565" y="4962527"/>
              <a:ext cx="340157" cy="461665"/>
              <a:chOff x="4751565" y="4962527"/>
              <a:chExt cx="340157" cy="461665"/>
            </a:xfrm>
          </p:grpSpPr>
          <p:sp>
            <p:nvSpPr>
              <p:cNvPr id="16" name="Rectangle 15"/>
              <p:cNvSpPr/>
              <p:nvPr/>
            </p:nvSpPr>
            <p:spPr>
              <a:xfrm>
                <a:off x="4751565" y="4962527"/>
                <a:ext cx="340157" cy="461665"/>
              </a:xfrm>
              <a:prstGeom prst="rect">
                <a:avLst/>
              </a:prstGeom>
            </p:spPr>
            <p:txBody>
              <a:bodyPr wrap="none">
                <a:spAutoFit/>
              </a:bodyPr>
              <a:lstStyle/>
              <a:p>
                <a:pPr algn="ctr"/>
                <a:r>
                  <a:rPr lang="en-GB" sz="1200" dirty="0"/>
                  <a:t>6</a:t>
                </a:r>
                <a:br>
                  <a:rPr lang="en-GB" sz="1200" dirty="0"/>
                </a:br>
                <a:r>
                  <a:rPr lang="en-GB" sz="1200" dirty="0"/>
                  <a:t>10</a:t>
                </a:r>
              </a:p>
            </p:txBody>
          </p:sp>
          <p:cxnSp>
            <p:nvCxnSpPr>
              <p:cNvPr id="19" name="Straight Connector 18"/>
              <p:cNvCxnSpPr/>
              <p:nvPr/>
            </p:nvCxnSpPr>
            <p:spPr>
              <a:xfrm flipV="1">
                <a:off x="4846325" y="5191613"/>
                <a:ext cx="150635" cy="1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146" y="3672486"/>
            <a:ext cx="929373" cy="100248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891" y="3672486"/>
            <a:ext cx="929373" cy="100248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636" y="3672486"/>
            <a:ext cx="929373" cy="1002484"/>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381" y="3672486"/>
            <a:ext cx="929373" cy="1002484"/>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5" y="702863"/>
            <a:ext cx="21801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sp>
        <p:nvSpPr>
          <p:cNvPr id="10" name="Rectangle 9"/>
          <p:cNvSpPr/>
          <p:nvPr/>
        </p:nvSpPr>
        <p:spPr>
          <a:xfrm>
            <a:off x="262575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257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87485"/>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True or false?</a:t>
            </a:r>
          </a:p>
        </p:txBody>
      </p:sp>
      <p:sp>
        <p:nvSpPr>
          <p:cNvPr id="17" name="TextBox 16"/>
          <p:cNvSpPr txBox="1"/>
          <p:nvPr/>
        </p:nvSpPr>
        <p:spPr>
          <a:xfrm>
            <a:off x="755650" y="5597717"/>
            <a:ext cx="763270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False. 0.7 is the largest decimal fraction when ordered.</a:t>
            </a:r>
          </a:p>
        </p:txBody>
      </p:sp>
      <p:cxnSp>
        <p:nvCxnSpPr>
          <p:cNvPr id="22" name="Straight Connector 21"/>
          <p:cNvCxnSpPr/>
          <p:nvPr/>
        </p:nvCxnSpPr>
        <p:spPr>
          <a:xfrm>
            <a:off x="1444953" y="4983061"/>
            <a:ext cx="6233020"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44953"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19321"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93689"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68057"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42425"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16793"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91161"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65529"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39897"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14265"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88634"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536603A-BE33-407D-BF6E-91F0BAEAA071}"/>
              </a:ext>
            </a:extLst>
          </p:cNvPr>
          <p:cNvSpPr txBox="1"/>
          <p:nvPr/>
        </p:nvSpPr>
        <p:spPr>
          <a:xfrm>
            <a:off x="7002420" y="5158392"/>
            <a:ext cx="534562" cy="365760"/>
          </a:xfrm>
          <a:prstGeom prst="rect">
            <a:avLst/>
          </a:prstGeom>
          <a:noFill/>
        </p:spPr>
        <p:txBody>
          <a:bodyPr wrap="square" rtlCol="0">
            <a:spAutoFit/>
          </a:bodyPr>
          <a:lstStyle/>
          <a:p>
            <a:pPr algn="ctr"/>
            <a:r>
              <a:rPr lang="en-GB" dirty="0"/>
              <a:t>1</a:t>
            </a:r>
          </a:p>
        </p:txBody>
      </p:sp>
      <p:sp>
        <p:nvSpPr>
          <p:cNvPr id="35" name="TextBox 34">
            <a:extLst>
              <a:ext uri="{FF2B5EF4-FFF2-40B4-BE49-F238E27FC236}">
                <a16:creationId xmlns:a16="http://schemas.microsoft.com/office/drawing/2014/main" id="{E536603A-BE33-407D-BF6E-91F0BAEAA071}"/>
              </a:ext>
            </a:extLst>
          </p:cNvPr>
          <p:cNvSpPr txBox="1"/>
          <p:nvPr/>
        </p:nvSpPr>
        <p:spPr>
          <a:xfrm>
            <a:off x="1186315" y="5167618"/>
            <a:ext cx="534562" cy="365760"/>
          </a:xfrm>
          <a:prstGeom prst="rect">
            <a:avLst/>
          </a:prstGeom>
          <a:noFill/>
        </p:spPr>
        <p:txBody>
          <a:bodyPr wrap="square" rtlCol="0">
            <a:spAutoFit/>
          </a:bodyPr>
          <a:lstStyle/>
          <a:p>
            <a:pPr algn="ctr"/>
            <a:r>
              <a:rPr lang="en-GB" dirty="0"/>
              <a:t>0</a:t>
            </a:r>
          </a:p>
        </p:txBody>
      </p:sp>
      <p:sp>
        <p:nvSpPr>
          <p:cNvPr id="36" name="Rectangle 35"/>
          <p:cNvSpPr/>
          <p:nvPr/>
        </p:nvSpPr>
        <p:spPr>
          <a:xfrm>
            <a:off x="4029206" y="2004085"/>
            <a:ext cx="857378" cy="986326"/>
          </a:xfrm>
          <a:prstGeom prst="rect">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0.3</a:t>
            </a:r>
          </a:p>
        </p:txBody>
      </p:sp>
      <p:sp>
        <p:nvSpPr>
          <p:cNvPr id="37" name="Rectangle 36"/>
          <p:cNvSpPr/>
          <p:nvPr/>
        </p:nvSpPr>
        <p:spPr>
          <a:xfrm>
            <a:off x="3071616" y="2004085"/>
            <a:ext cx="857378" cy="986326"/>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2</a:t>
            </a:r>
            <a:br>
              <a:rPr lang="en-GB" sz="3200" dirty="0">
                <a:solidFill>
                  <a:schemeClr val="tx1"/>
                </a:solidFill>
              </a:rPr>
            </a:br>
            <a:r>
              <a:rPr lang="en-GB" sz="3200" dirty="0">
                <a:solidFill>
                  <a:schemeClr val="tx1"/>
                </a:solidFill>
              </a:rPr>
              <a:t>10</a:t>
            </a:r>
          </a:p>
        </p:txBody>
      </p:sp>
      <p:cxnSp>
        <p:nvCxnSpPr>
          <p:cNvPr id="38" name="Straight Connector 37"/>
          <p:cNvCxnSpPr/>
          <p:nvPr/>
        </p:nvCxnSpPr>
        <p:spPr>
          <a:xfrm>
            <a:off x="3314460" y="2497039"/>
            <a:ext cx="386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14026" y="2000963"/>
            <a:ext cx="857378" cy="986326"/>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4</a:t>
            </a:r>
            <a:br>
              <a:rPr lang="en-GB" sz="3200" dirty="0">
                <a:solidFill>
                  <a:schemeClr val="tx1"/>
                </a:solidFill>
              </a:rPr>
            </a:br>
            <a:r>
              <a:rPr lang="en-GB" sz="3200" dirty="0">
                <a:solidFill>
                  <a:schemeClr val="tx1"/>
                </a:solidFill>
              </a:rPr>
              <a:t>10</a:t>
            </a:r>
          </a:p>
        </p:txBody>
      </p:sp>
      <p:cxnSp>
        <p:nvCxnSpPr>
          <p:cNvPr id="40" name="Straight Connector 39"/>
          <p:cNvCxnSpPr/>
          <p:nvPr/>
        </p:nvCxnSpPr>
        <p:spPr>
          <a:xfrm>
            <a:off x="2356870" y="2493917"/>
            <a:ext cx="386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999179" y="2000754"/>
            <a:ext cx="2114882" cy="986326"/>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five-tenths</a:t>
            </a:r>
          </a:p>
        </p:txBody>
      </p:sp>
      <p:sp>
        <p:nvSpPr>
          <p:cNvPr id="42" name="Rectangle 41"/>
          <p:cNvSpPr/>
          <p:nvPr/>
        </p:nvSpPr>
        <p:spPr>
          <a:xfrm>
            <a:off x="7226656" y="2000754"/>
            <a:ext cx="857378" cy="986326"/>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0.7</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1555"/>
          <a:stretch/>
        </p:blipFill>
        <p:spPr>
          <a:xfrm>
            <a:off x="755650" y="2644750"/>
            <a:ext cx="1832549" cy="1809269"/>
          </a:xfrm>
          <a:prstGeom prst="rect">
            <a:avLst/>
          </a:prstGeom>
        </p:spPr>
      </p:pic>
      <p:sp>
        <p:nvSpPr>
          <p:cNvPr id="5" name="Rectangular Callout 4"/>
          <p:cNvSpPr/>
          <p:nvPr/>
        </p:nvSpPr>
        <p:spPr>
          <a:xfrm>
            <a:off x="2114026" y="3243062"/>
            <a:ext cx="5108895" cy="1065401"/>
          </a:xfrm>
          <a:prstGeom prst="wedgeRectCallout">
            <a:avLst>
              <a:gd name="adj1" fmla="val -56654"/>
              <a:gd name="adj2" fmla="val -36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I order the fractions and decimals on a number line from smallest to largest, 0.7 will be the third largest.</a:t>
            </a:r>
          </a:p>
        </p:txBody>
      </p:sp>
    </p:spTree>
    <p:extLst>
      <p:ext uri="{BB962C8B-B14F-4D97-AF65-F5344CB8AC3E}">
        <p14:creationId xmlns:p14="http://schemas.microsoft.com/office/powerpoint/2010/main" val="16324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105</TotalTime>
  <Words>366</Words>
  <Application>Microsoft Office PowerPoint</Application>
  <PresentationFormat>On-screen Show (4:3)</PresentationFormat>
  <Paragraphs>99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Roboto</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Staff</cp:lastModifiedBy>
  <cp:revision>13</cp:revision>
  <dcterms:created xsi:type="dcterms:W3CDTF">2020-03-09T12:03:01Z</dcterms:created>
  <dcterms:modified xsi:type="dcterms:W3CDTF">2020-04-17T13:51:26Z</dcterms:modified>
</cp:coreProperties>
</file>