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8" r:id="rId2"/>
    <p:sldId id="264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92" r:id="rId14"/>
    <p:sldId id="291" r:id="rId15"/>
    <p:sldId id="293" r:id="rId16"/>
    <p:sldId id="299" r:id="rId17"/>
    <p:sldId id="300" r:id="rId18"/>
    <p:sldId id="301" r:id="rId19"/>
    <p:sldId id="302" r:id="rId20"/>
    <p:sldId id="304" r:id="rId21"/>
    <p:sldId id="303" r:id="rId22"/>
    <p:sldId id="305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267" r:id="rId31"/>
  </p:sldIdLst>
  <p:sldSz cx="9144000" cy="6858000" type="screen4x3"/>
  <p:notesSz cx="6858000" cy="9144000"/>
  <p:embeddedFontLst>
    <p:embeddedFont>
      <p:font typeface="Twinkl" panose="020B0604020202020204" charset="0"/>
      <p:regular r:id="rId34"/>
      <p:bold r:id="rId35"/>
    </p:embeddedFont>
    <p:embeddedFont>
      <p:font typeface="Twinkl SemiBold" charset="0"/>
      <p:bold r:id="rId36"/>
    </p:embeddedFont>
    <p:embeddedFont>
      <p:font typeface="Sassoon Infant Rg" panose="02000503030000020003" charset="0"/>
      <p:regular r:id="rId37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40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pos="476">
          <p15:clr>
            <a:srgbClr val="A4A3A4"/>
          </p15:clr>
        </p15:guide>
        <p15:guide id="5" orient="horz" pos="482">
          <p15:clr>
            <a:srgbClr val="A4A3A4"/>
          </p15:clr>
        </p15:guide>
        <p15:guide id="6" orient="horz" pos="3838">
          <p15:clr>
            <a:srgbClr val="A4A3A4"/>
          </p15:clr>
        </p15:guide>
        <p15:guide id="7" pos="5284">
          <p15:clr>
            <a:srgbClr val="A4A3A4"/>
          </p15:clr>
        </p15:guide>
        <p15:guide id="8" pos="54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00"/>
    <a:srgbClr val="DE1E5A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196" autoAdjust="0"/>
    <p:restoredTop sz="94660"/>
  </p:normalViewPr>
  <p:slideViewPr>
    <p:cSldViewPr snapToGrid="0">
      <p:cViewPr>
        <p:scale>
          <a:sx n="87" d="100"/>
          <a:sy n="87" d="100"/>
        </p:scale>
        <p:origin x="-1512" y="-174"/>
      </p:cViewPr>
      <p:guideLst>
        <p:guide orient="horz" pos="3974"/>
        <p:guide orient="horz" pos="346"/>
        <p:guide orient="horz" pos="482"/>
        <p:guide orient="horz" pos="3838"/>
        <p:guide pos="340"/>
        <p:guide pos="476"/>
        <p:guide pos="5284"/>
        <p:guide pos="54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5026C2-499B-4325-9233-EC5857B71B2B}" type="datetimeFigureOut">
              <a:rPr lang="en-GB"/>
              <a:pPr>
                <a:defRPr/>
              </a:pPr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B9A717-1233-4942-8390-918664BB77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472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11702D-35E7-4ED0-AEFE-DD38A152CAAB}" type="datetimeFigureOut">
              <a:rPr lang="en-GB"/>
              <a:pPr>
                <a:defRPr/>
              </a:pPr>
              <a:t>23/04/2020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8F179C-F779-4BC5-9278-84670FB703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029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617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62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876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7675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74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/>
          </p:cNvSpPr>
          <p:nvPr/>
        </p:nvSpPr>
        <p:spPr bwMode="auto">
          <a:xfrm>
            <a:off x="755650" y="555625"/>
            <a:ext cx="76327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tx1"/>
                </a:solidFill>
              </a:rPr>
              <a:t>Order Numbers up to 1000</a:t>
            </a:r>
          </a:p>
        </p:txBody>
      </p:sp>
      <p:sp>
        <p:nvSpPr>
          <p:cNvPr id="17411" name="Rectangle 6"/>
          <p:cNvSpPr>
            <a:spLocks/>
          </p:cNvSpPr>
          <p:nvPr/>
        </p:nvSpPr>
        <p:spPr bwMode="auto">
          <a:xfrm>
            <a:off x="755650" y="1193800"/>
            <a:ext cx="7632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Order these numbers from smallest to largest.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is the best way to start ordering numbers? 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73163" y="2392363"/>
            <a:ext cx="6797675" cy="2784475"/>
            <a:chOff x="1173664" y="2389199"/>
            <a:chExt cx="6796671" cy="2784518"/>
          </a:xfrm>
        </p:grpSpPr>
        <p:sp>
          <p:nvSpPr>
            <p:cNvPr id="8" name="Oval 7"/>
            <p:cNvSpPr/>
            <p:nvPr/>
          </p:nvSpPr>
          <p:spPr>
            <a:xfrm>
              <a:off x="1173664" y="2389199"/>
              <a:ext cx="1165053" cy="11652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 b="1" dirty="0"/>
                <a:t>654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425993" y="2389199"/>
              <a:ext cx="1165053" cy="116524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 b="1" dirty="0"/>
                <a:t>650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5678324" y="2389199"/>
              <a:ext cx="1165053" cy="116524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 b="1" dirty="0"/>
                <a:t>605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2300623" y="4008474"/>
              <a:ext cx="1165053" cy="11652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 b="1" dirty="0"/>
                <a:t>546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4552952" y="4008474"/>
              <a:ext cx="1165053" cy="1165243"/>
            </a:xfrm>
            <a:prstGeom prst="ellipse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 b="1" dirty="0"/>
                <a:t>506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6805282" y="4008474"/>
              <a:ext cx="1165053" cy="116524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 b="1" dirty="0"/>
                <a:t>641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55650" y="2974975"/>
            <a:ext cx="7632700" cy="1165225"/>
            <a:chOff x="755650" y="5111112"/>
            <a:chExt cx="7632700" cy="1164885"/>
          </a:xfrm>
        </p:grpSpPr>
        <p:sp>
          <p:nvSpPr>
            <p:cNvPr id="18" name="Oval 17"/>
            <p:cNvSpPr/>
            <p:nvPr/>
          </p:nvSpPr>
          <p:spPr>
            <a:xfrm>
              <a:off x="755650" y="5111112"/>
              <a:ext cx="1165225" cy="1164885"/>
            </a:xfrm>
            <a:prstGeom prst="ellipse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 b="1" dirty="0"/>
                <a:t>506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2049463" y="5111112"/>
              <a:ext cx="1165225" cy="116488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 b="1" dirty="0"/>
                <a:t>546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3343275" y="5111112"/>
              <a:ext cx="1163638" cy="116488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 b="1" dirty="0"/>
                <a:t>605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4637088" y="5111112"/>
              <a:ext cx="1163637" cy="116488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 b="1" dirty="0"/>
                <a:t>641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5929313" y="5111112"/>
              <a:ext cx="1165225" cy="11648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 b="1" dirty="0"/>
                <a:t>650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7223125" y="5111112"/>
              <a:ext cx="1165225" cy="11648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 b="1" dirty="0"/>
                <a:t>654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/>
          </p:cNvSpPr>
          <p:nvPr/>
        </p:nvSpPr>
        <p:spPr bwMode="auto">
          <a:xfrm>
            <a:off x="755650" y="555625"/>
            <a:ext cx="76327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tx1"/>
                </a:solidFill>
              </a:rPr>
              <a:t>Order Numbers up to 1000</a:t>
            </a:r>
          </a:p>
        </p:txBody>
      </p:sp>
      <p:sp>
        <p:nvSpPr>
          <p:cNvPr id="18435" name="Rectangle 6"/>
          <p:cNvSpPr>
            <a:spLocks/>
          </p:cNvSpPr>
          <p:nvPr/>
        </p:nvSpPr>
        <p:spPr bwMode="auto">
          <a:xfrm>
            <a:off x="755650" y="1184275"/>
            <a:ext cx="7632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Order these numbers from largest to smallest.</a:t>
            </a:r>
          </a:p>
        </p:txBody>
      </p: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1052513" y="2119313"/>
            <a:ext cx="7038975" cy="2325687"/>
            <a:chOff x="1051891" y="2118945"/>
            <a:chExt cx="7040218" cy="2326238"/>
          </a:xfrm>
        </p:grpSpPr>
        <p:sp>
          <p:nvSpPr>
            <p:cNvPr id="2" name="Rounded Rectangle 1"/>
            <p:cNvSpPr/>
            <p:nvPr/>
          </p:nvSpPr>
          <p:spPr>
            <a:xfrm>
              <a:off x="1051891" y="2118945"/>
              <a:ext cx="992362" cy="917792"/>
            </a:xfrm>
            <a:prstGeom prst="roundRect">
              <a:avLst>
                <a:gd name="adj" fmla="val 9790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 b="1" dirty="0"/>
                <a:t>809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068372" y="2118945"/>
              <a:ext cx="992362" cy="917792"/>
            </a:xfrm>
            <a:prstGeom prst="roundRect">
              <a:avLst>
                <a:gd name="adj" fmla="val 979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 b="1" dirty="0"/>
                <a:t>891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083265" y="2118945"/>
              <a:ext cx="992363" cy="917792"/>
            </a:xfrm>
            <a:prstGeom prst="roundRect">
              <a:avLst>
                <a:gd name="adj" fmla="val 979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 b="1" dirty="0"/>
                <a:t>919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060131" y="3527391"/>
              <a:ext cx="992363" cy="917792"/>
            </a:xfrm>
            <a:prstGeom prst="roundRect">
              <a:avLst>
                <a:gd name="adj" fmla="val 979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 b="1" dirty="0"/>
                <a:t>899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075025" y="3527391"/>
              <a:ext cx="993950" cy="917792"/>
            </a:xfrm>
            <a:prstGeom prst="roundRect">
              <a:avLst>
                <a:gd name="adj" fmla="val 979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 b="1" dirty="0"/>
                <a:t>819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091506" y="3527391"/>
              <a:ext cx="992362" cy="917792"/>
            </a:xfrm>
            <a:prstGeom prst="roundRect">
              <a:avLst>
                <a:gd name="adj" fmla="val 979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 b="1" dirty="0"/>
                <a:t>599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7099746" y="2118945"/>
              <a:ext cx="992363" cy="917792"/>
            </a:xfrm>
            <a:prstGeom prst="roundRect">
              <a:avLst>
                <a:gd name="adj" fmla="val 979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 b="1" dirty="0"/>
                <a:t>909</a:t>
              </a: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755650" y="3070225"/>
            <a:ext cx="7626350" cy="915988"/>
            <a:chOff x="755650" y="4850941"/>
            <a:chExt cx="7627022" cy="917028"/>
          </a:xfrm>
        </p:grpSpPr>
        <p:sp>
          <p:nvSpPr>
            <p:cNvPr id="39" name="Rounded Rectangle 38"/>
            <p:cNvSpPr/>
            <p:nvPr/>
          </p:nvSpPr>
          <p:spPr>
            <a:xfrm>
              <a:off x="755650" y="4850941"/>
              <a:ext cx="992275" cy="917028"/>
            </a:xfrm>
            <a:prstGeom prst="roundRect">
              <a:avLst>
                <a:gd name="adj" fmla="val 979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 b="1" dirty="0"/>
                <a:t>919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860647" y="4850941"/>
              <a:ext cx="993863" cy="917028"/>
            </a:xfrm>
            <a:prstGeom prst="roundRect">
              <a:avLst>
                <a:gd name="adj" fmla="val 979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 b="1" dirty="0"/>
                <a:t>909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2967233" y="4850941"/>
              <a:ext cx="992274" cy="917028"/>
            </a:xfrm>
            <a:prstGeom prst="roundRect">
              <a:avLst>
                <a:gd name="adj" fmla="val 979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 b="1" dirty="0"/>
                <a:t>899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072230" y="4850941"/>
              <a:ext cx="993863" cy="917028"/>
            </a:xfrm>
            <a:prstGeom prst="roundRect">
              <a:avLst>
                <a:gd name="adj" fmla="val 979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 b="1" dirty="0"/>
                <a:t>891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178815" y="4850941"/>
              <a:ext cx="992275" cy="917028"/>
            </a:xfrm>
            <a:prstGeom prst="roundRect">
              <a:avLst>
                <a:gd name="adj" fmla="val 979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 b="1" dirty="0"/>
                <a:t>819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283812" y="4850941"/>
              <a:ext cx="993863" cy="917028"/>
            </a:xfrm>
            <a:prstGeom prst="roundRect">
              <a:avLst>
                <a:gd name="adj" fmla="val 9790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 b="1" dirty="0"/>
                <a:t>809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7390398" y="4850941"/>
              <a:ext cx="992274" cy="917028"/>
            </a:xfrm>
            <a:prstGeom prst="roundRect">
              <a:avLst>
                <a:gd name="adj" fmla="val 979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 b="1" dirty="0"/>
                <a:t>599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/>
          </p:cNvSpPr>
          <p:nvPr/>
        </p:nvSpPr>
        <p:spPr bwMode="auto">
          <a:xfrm>
            <a:off x="755650" y="549275"/>
            <a:ext cx="76327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tx1"/>
                </a:solidFill>
              </a:rPr>
              <a:t>Order Numbers up to 1000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>
                <a:solidFill>
                  <a:schemeClr val="tx1"/>
                </a:solidFill>
                <a:latin typeface="Twinkl SemiBold" pitchFamily="2" charset="0"/>
              </a:rPr>
              <a:t>Reasoning Challenge</a:t>
            </a:r>
          </a:p>
        </p:txBody>
      </p:sp>
      <p:sp>
        <p:nvSpPr>
          <p:cNvPr id="19459" name="Rectangle 6"/>
          <p:cNvSpPr>
            <a:spLocks/>
          </p:cNvSpPr>
          <p:nvPr/>
        </p:nvSpPr>
        <p:spPr bwMode="auto">
          <a:xfrm>
            <a:off x="755650" y="1477963"/>
            <a:ext cx="7632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These numbers have been ordered from largest to smallest. Explain what is wrong and why, then correct the mistakes.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55650" y="2868613"/>
            <a:ext cx="7632700" cy="1090612"/>
            <a:chOff x="755650" y="2868602"/>
            <a:chExt cx="7632700" cy="1090386"/>
          </a:xfrm>
        </p:grpSpPr>
        <p:sp>
          <p:nvSpPr>
            <p:cNvPr id="5" name="Diamond 4"/>
            <p:cNvSpPr/>
            <p:nvPr/>
          </p:nvSpPr>
          <p:spPr>
            <a:xfrm>
              <a:off x="755650" y="2868602"/>
              <a:ext cx="1090613" cy="1090386"/>
            </a:xfrm>
            <a:prstGeom prst="diamond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/>
                <a:t>1000</a:t>
              </a:r>
            </a:p>
          </p:txBody>
        </p:sp>
        <p:sp>
          <p:nvSpPr>
            <p:cNvPr id="34" name="Diamond 33"/>
            <p:cNvSpPr/>
            <p:nvPr/>
          </p:nvSpPr>
          <p:spPr>
            <a:xfrm>
              <a:off x="1846263" y="2868602"/>
              <a:ext cx="1090612" cy="109038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/>
                <a:t>700</a:t>
              </a:r>
            </a:p>
          </p:txBody>
        </p:sp>
        <p:sp>
          <p:nvSpPr>
            <p:cNvPr id="35" name="Diamond 34"/>
            <p:cNvSpPr/>
            <p:nvPr/>
          </p:nvSpPr>
          <p:spPr>
            <a:xfrm>
              <a:off x="2936875" y="2868602"/>
              <a:ext cx="1090613" cy="1090386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/>
                <a:t>801</a:t>
              </a:r>
            </a:p>
          </p:txBody>
        </p:sp>
        <p:sp>
          <p:nvSpPr>
            <p:cNvPr id="36" name="Diamond 35"/>
            <p:cNvSpPr/>
            <p:nvPr/>
          </p:nvSpPr>
          <p:spPr>
            <a:xfrm>
              <a:off x="4027488" y="2868602"/>
              <a:ext cx="1089025" cy="1090386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/>
                <a:t>780</a:t>
              </a:r>
            </a:p>
          </p:txBody>
        </p:sp>
        <p:sp>
          <p:nvSpPr>
            <p:cNvPr id="37" name="Diamond 36"/>
            <p:cNvSpPr/>
            <p:nvPr/>
          </p:nvSpPr>
          <p:spPr>
            <a:xfrm>
              <a:off x="5116513" y="2868602"/>
              <a:ext cx="1090612" cy="1090386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/>
                <a:t>807</a:t>
              </a:r>
            </a:p>
          </p:txBody>
        </p:sp>
        <p:sp>
          <p:nvSpPr>
            <p:cNvPr id="38" name="Diamond 37"/>
            <p:cNvSpPr/>
            <p:nvPr/>
          </p:nvSpPr>
          <p:spPr>
            <a:xfrm>
              <a:off x="6207125" y="2868602"/>
              <a:ext cx="1090613" cy="109038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/>
                <a:t>999</a:t>
              </a:r>
            </a:p>
          </p:txBody>
        </p:sp>
        <p:sp>
          <p:nvSpPr>
            <p:cNvPr id="48" name="Diamond 47"/>
            <p:cNvSpPr/>
            <p:nvPr/>
          </p:nvSpPr>
          <p:spPr>
            <a:xfrm>
              <a:off x="7297738" y="2868602"/>
              <a:ext cx="1090612" cy="1090386"/>
            </a:xfrm>
            <a:prstGeom prst="diamond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/>
                <a:t>708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55650" y="2868613"/>
            <a:ext cx="7632700" cy="1090612"/>
            <a:chOff x="755650" y="4529237"/>
            <a:chExt cx="7632700" cy="1090386"/>
          </a:xfrm>
        </p:grpSpPr>
        <p:sp>
          <p:nvSpPr>
            <p:cNvPr id="52" name="Diamond 51"/>
            <p:cNvSpPr/>
            <p:nvPr/>
          </p:nvSpPr>
          <p:spPr>
            <a:xfrm>
              <a:off x="755650" y="4529237"/>
              <a:ext cx="1090613" cy="1090386"/>
            </a:xfrm>
            <a:prstGeom prst="diamond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/>
                <a:t>1000</a:t>
              </a:r>
            </a:p>
          </p:txBody>
        </p:sp>
        <p:sp>
          <p:nvSpPr>
            <p:cNvPr id="53" name="Diamond 52"/>
            <p:cNvSpPr/>
            <p:nvPr/>
          </p:nvSpPr>
          <p:spPr>
            <a:xfrm>
              <a:off x="7297738" y="4529237"/>
              <a:ext cx="1090612" cy="109038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/>
                <a:t>700</a:t>
              </a:r>
            </a:p>
          </p:txBody>
        </p:sp>
        <p:sp>
          <p:nvSpPr>
            <p:cNvPr id="54" name="Diamond 53"/>
            <p:cNvSpPr/>
            <p:nvPr/>
          </p:nvSpPr>
          <p:spPr>
            <a:xfrm>
              <a:off x="4027488" y="4529237"/>
              <a:ext cx="1089025" cy="1090386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/>
                <a:t>801</a:t>
              </a:r>
            </a:p>
          </p:txBody>
        </p:sp>
        <p:sp>
          <p:nvSpPr>
            <p:cNvPr id="55" name="Diamond 54"/>
            <p:cNvSpPr/>
            <p:nvPr/>
          </p:nvSpPr>
          <p:spPr>
            <a:xfrm>
              <a:off x="5116513" y="4529237"/>
              <a:ext cx="1090612" cy="1090386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/>
                <a:t>780</a:t>
              </a:r>
            </a:p>
          </p:txBody>
        </p:sp>
        <p:sp>
          <p:nvSpPr>
            <p:cNvPr id="56" name="Diamond 55"/>
            <p:cNvSpPr/>
            <p:nvPr/>
          </p:nvSpPr>
          <p:spPr>
            <a:xfrm>
              <a:off x="2936875" y="4529237"/>
              <a:ext cx="1090613" cy="1090386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/>
                <a:t>807</a:t>
              </a:r>
            </a:p>
          </p:txBody>
        </p:sp>
        <p:sp>
          <p:nvSpPr>
            <p:cNvPr id="57" name="Diamond 56"/>
            <p:cNvSpPr/>
            <p:nvPr/>
          </p:nvSpPr>
          <p:spPr>
            <a:xfrm>
              <a:off x="1846263" y="4529237"/>
              <a:ext cx="1090612" cy="109038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/>
                <a:t>999</a:t>
              </a:r>
            </a:p>
          </p:txBody>
        </p:sp>
        <p:sp>
          <p:nvSpPr>
            <p:cNvPr id="58" name="Diamond 57"/>
            <p:cNvSpPr/>
            <p:nvPr/>
          </p:nvSpPr>
          <p:spPr>
            <a:xfrm>
              <a:off x="6207125" y="4529237"/>
              <a:ext cx="1090613" cy="1090386"/>
            </a:xfrm>
            <a:prstGeom prst="diamond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/>
                <a:t>708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/>
          </p:cNvSpPr>
          <p:nvPr/>
        </p:nvSpPr>
        <p:spPr bwMode="auto">
          <a:xfrm>
            <a:off x="539750" y="520700"/>
            <a:ext cx="8064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tx1"/>
                </a:solidFill>
              </a:rPr>
              <a:t>Estimating: </a:t>
            </a:r>
            <a:r>
              <a:rPr lang="en-GB" altLang="en-US" sz="2800">
                <a:solidFill>
                  <a:schemeClr val="tx1"/>
                </a:solidFill>
              </a:rPr>
              <a:t>Measures</a:t>
            </a:r>
            <a:endParaRPr lang="en-GB" altLang="en-US" sz="220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32771" name="Rectangle 18"/>
          <p:cNvSpPr>
            <a:spLocks/>
          </p:cNvSpPr>
          <p:nvPr/>
        </p:nvSpPr>
        <p:spPr bwMode="auto">
          <a:xfrm>
            <a:off x="755650" y="1200150"/>
            <a:ext cx="7632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Estimate the </a:t>
            </a:r>
            <a:r>
              <a:rPr lang="en-GB" altLang="en-US" b="1">
                <a:solidFill>
                  <a:schemeClr val="tx1"/>
                </a:solidFill>
              </a:rPr>
              <a:t>height</a:t>
            </a:r>
            <a:r>
              <a:rPr lang="en-GB" altLang="en-US">
                <a:solidFill>
                  <a:schemeClr val="tx1"/>
                </a:solidFill>
              </a:rPr>
              <a:t> of this chair in centimetres.</a:t>
            </a:r>
          </a:p>
        </p:txBody>
      </p:sp>
      <p:pic>
        <p:nvPicPr>
          <p:cNvPr id="3277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3949700"/>
            <a:ext cx="8509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916363" y="2006600"/>
            <a:ext cx="4259262" cy="4856163"/>
            <a:chOff x="3568635" y="2006591"/>
            <a:chExt cx="4259335" cy="4856206"/>
          </a:xfrm>
        </p:grpSpPr>
        <p:sp>
          <p:nvSpPr>
            <p:cNvPr id="23" name="Rounded Rectangular Callout 22"/>
            <p:cNvSpPr/>
            <p:nvPr/>
          </p:nvSpPr>
          <p:spPr>
            <a:xfrm>
              <a:off x="3568635" y="2285993"/>
              <a:ext cx="1812956" cy="1739915"/>
            </a:xfrm>
            <a:prstGeom prst="wedgeRoundRectCallout">
              <a:avLst>
                <a:gd name="adj1" fmla="val 87287"/>
                <a:gd name="adj2" fmla="val -11156"/>
                <a:gd name="adj3" fmla="val 166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dirty="0"/>
                <a:t>A </a:t>
              </a:r>
              <a:r>
                <a:rPr lang="en-GB" sz="2000" b="1" dirty="0"/>
                <a:t>good </a:t>
              </a:r>
              <a:r>
                <a:rPr lang="en-GB" sz="2000" dirty="0"/>
                <a:t>estimate would be </a:t>
              </a:r>
              <a:r>
                <a:rPr lang="en-GB" sz="2000" b="1" dirty="0"/>
                <a:t>50cm</a:t>
              </a:r>
              <a:r>
                <a:rPr lang="en-GB" sz="2000" dirty="0"/>
                <a:t>.</a:t>
              </a:r>
            </a:p>
          </p:txBody>
        </p:sp>
        <p:pic>
          <p:nvPicPr>
            <p:cNvPr id="32779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189"/>
            <a:stretch>
              <a:fillRect/>
            </a:stretch>
          </p:blipFill>
          <p:spPr bwMode="auto">
            <a:xfrm>
              <a:off x="4940678" y="2006591"/>
              <a:ext cx="2887292" cy="4856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74" name="Group 6"/>
          <p:cNvGrpSpPr>
            <a:grpSpLocks/>
          </p:cNvGrpSpPr>
          <p:nvPr/>
        </p:nvGrpSpPr>
        <p:grpSpPr bwMode="auto">
          <a:xfrm>
            <a:off x="1579563" y="1916113"/>
            <a:ext cx="904875" cy="4067175"/>
            <a:chOff x="2420965" y="1895587"/>
            <a:chExt cx="905731" cy="4066654"/>
          </a:xfrm>
        </p:grpSpPr>
        <p:sp>
          <p:nvSpPr>
            <p:cNvPr id="5" name="Rectangle 4"/>
            <p:cNvSpPr/>
            <p:nvPr/>
          </p:nvSpPr>
          <p:spPr>
            <a:xfrm>
              <a:off x="2420965" y="1895587"/>
              <a:ext cx="905731" cy="40666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2776" name="Rectangle 14"/>
            <p:cNvSpPr>
              <a:spLocks/>
            </p:cNvSpPr>
            <p:nvPr/>
          </p:nvSpPr>
          <p:spPr bwMode="auto">
            <a:xfrm>
              <a:off x="2420966" y="1895587"/>
              <a:ext cx="905730" cy="302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100cm</a:t>
              </a:r>
            </a:p>
          </p:txBody>
        </p:sp>
        <p:sp>
          <p:nvSpPr>
            <p:cNvPr id="32777" name="Rectangle 11"/>
            <p:cNvSpPr>
              <a:spLocks/>
            </p:cNvSpPr>
            <p:nvPr/>
          </p:nvSpPr>
          <p:spPr bwMode="auto">
            <a:xfrm>
              <a:off x="2420966" y="5647173"/>
              <a:ext cx="905730" cy="302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0cm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/>
          </p:cNvSpPr>
          <p:nvPr/>
        </p:nvSpPr>
        <p:spPr bwMode="auto">
          <a:xfrm>
            <a:off x="539750" y="509588"/>
            <a:ext cx="8064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tx1"/>
                </a:solidFill>
              </a:rPr>
              <a:t>Estimating: </a:t>
            </a:r>
            <a:r>
              <a:rPr lang="en-GB" altLang="en-US" sz="2800">
                <a:solidFill>
                  <a:schemeClr val="tx1"/>
                </a:solidFill>
              </a:rPr>
              <a:t>Measures</a:t>
            </a:r>
            <a:endParaRPr lang="en-GB" altLang="en-US" sz="220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33795" name="Rectangle 18"/>
          <p:cNvSpPr>
            <a:spLocks/>
          </p:cNvSpPr>
          <p:nvPr/>
        </p:nvSpPr>
        <p:spPr bwMode="auto">
          <a:xfrm>
            <a:off x="755650" y="1112838"/>
            <a:ext cx="7632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Estimate the </a:t>
            </a:r>
            <a:r>
              <a:rPr lang="en-GB" altLang="en-US" b="1">
                <a:solidFill>
                  <a:schemeClr val="tx1"/>
                </a:solidFill>
              </a:rPr>
              <a:t>width</a:t>
            </a:r>
            <a:r>
              <a:rPr lang="en-GB" altLang="en-US">
                <a:solidFill>
                  <a:schemeClr val="tx1"/>
                </a:solidFill>
              </a:rPr>
              <a:t> of this table in centimetres.</a:t>
            </a:r>
          </a:p>
        </p:txBody>
      </p:sp>
      <p:pic>
        <p:nvPicPr>
          <p:cNvPr id="3379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2027238"/>
            <a:ext cx="52482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565400" y="3240088"/>
            <a:ext cx="4013200" cy="3617912"/>
            <a:chOff x="2623085" y="3240731"/>
            <a:chExt cx="4014677" cy="3617270"/>
          </a:xfrm>
        </p:grpSpPr>
        <p:sp>
          <p:nvSpPr>
            <p:cNvPr id="29" name="Rounded Rectangular Callout 28"/>
            <p:cNvSpPr/>
            <p:nvPr/>
          </p:nvSpPr>
          <p:spPr>
            <a:xfrm>
              <a:off x="4825758" y="3707373"/>
              <a:ext cx="1812004" cy="1741178"/>
            </a:xfrm>
            <a:prstGeom prst="wedgeRoundRectCallout">
              <a:avLst>
                <a:gd name="adj1" fmla="val -85975"/>
                <a:gd name="adj2" fmla="val -15154"/>
                <a:gd name="adj3" fmla="val 166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dirty="0"/>
                <a:t>A </a:t>
              </a:r>
              <a:r>
                <a:rPr lang="en-GB" sz="2000" b="1" dirty="0"/>
                <a:t>good </a:t>
              </a:r>
              <a:r>
                <a:rPr lang="en-GB" sz="2000" dirty="0"/>
                <a:t>estimate would be </a:t>
              </a:r>
              <a:r>
                <a:rPr lang="en-GB" sz="2000" b="1" dirty="0"/>
                <a:t>105cm</a:t>
              </a:r>
              <a:r>
                <a:rPr lang="en-GB" sz="2000" dirty="0"/>
                <a:t>.</a:t>
              </a:r>
            </a:p>
          </p:txBody>
        </p:sp>
        <p:pic>
          <p:nvPicPr>
            <p:cNvPr id="33803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49"/>
            <a:stretch>
              <a:fillRect/>
            </a:stretch>
          </p:blipFill>
          <p:spPr bwMode="auto">
            <a:xfrm>
              <a:off x="2623085" y="3240731"/>
              <a:ext cx="1948915" cy="3617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798" name="Group 8"/>
          <p:cNvGrpSpPr>
            <a:grpSpLocks/>
          </p:cNvGrpSpPr>
          <p:nvPr/>
        </p:nvGrpSpPr>
        <p:grpSpPr bwMode="auto">
          <a:xfrm>
            <a:off x="1917700" y="2571750"/>
            <a:ext cx="4987925" cy="361950"/>
            <a:chOff x="1917055" y="2879139"/>
            <a:chExt cx="4988429" cy="361593"/>
          </a:xfrm>
        </p:grpSpPr>
        <p:sp>
          <p:nvSpPr>
            <p:cNvPr id="33" name="Rectangle 32"/>
            <p:cNvSpPr/>
            <p:nvPr/>
          </p:nvSpPr>
          <p:spPr>
            <a:xfrm rot="5400000">
              <a:off x="4246350" y="581597"/>
              <a:ext cx="361593" cy="49566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3800" name="Rectangle 35"/>
            <p:cNvSpPr>
              <a:spLocks/>
            </p:cNvSpPr>
            <p:nvPr/>
          </p:nvSpPr>
          <p:spPr bwMode="auto">
            <a:xfrm>
              <a:off x="5972175" y="2909943"/>
              <a:ext cx="897408" cy="302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100cm</a:t>
              </a:r>
            </a:p>
          </p:txBody>
        </p:sp>
        <p:sp>
          <p:nvSpPr>
            <p:cNvPr id="33801" name="Rectangle 36"/>
            <p:cNvSpPr>
              <a:spLocks/>
            </p:cNvSpPr>
            <p:nvPr/>
          </p:nvSpPr>
          <p:spPr bwMode="auto">
            <a:xfrm>
              <a:off x="1917055" y="2909943"/>
              <a:ext cx="897408" cy="302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0cm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/>
          </p:cNvSpPr>
          <p:nvPr/>
        </p:nvSpPr>
        <p:spPr bwMode="auto">
          <a:xfrm>
            <a:off x="539750" y="509588"/>
            <a:ext cx="8064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tx1"/>
                </a:solidFill>
              </a:rPr>
              <a:t>Estimating: </a:t>
            </a:r>
            <a:r>
              <a:rPr lang="en-GB" altLang="en-US" sz="2800">
                <a:solidFill>
                  <a:schemeClr val="tx1"/>
                </a:solidFill>
              </a:rPr>
              <a:t>Measures</a:t>
            </a:r>
            <a:endParaRPr lang="en-GB" altLang="en-US" sz="220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34819" name="Rectangle 18"/>
          <p:cNvSpPr>
            <a:spLocks/>
          </p:cNvSpPr>
          <p:nvPr/>
        </p:nvSpPr>
        <p:spPr bwMode="auto">
          <a:xfrm>
            <a:off x="755650" y="1112838"/>
            <a:ext cx="7632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Estimate the </a:t>
            </a:r>
            <a:r>
              <a:rPr lang="en-GB" altLang="en-US" b="1">
                <a:solidFill>
                  <a:schemeClr val="tx1"/>
                </a:solidFill>
              </a:rPr>
              <a:t>width</a:t>
            </a:r>
            <a:r>
              <a:rPr lang="en-GB" altLang="en-US">
                <a:solidFill>
                  <a:schemeClr val="tx1"/>
                </a:solidFill>
              </a:rPr>
              <a:t> of this television in centimetres.</a:t>
            </a:r>
          </a:p>
        </p:txBody>
      </p:sp>
      <p:pic>
        <p:nvPicPr>
          <p:cNvPr id="3482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640013"/>
            <a:ext cx="3735388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040188" y="3090863"/>
            <a:ext cx="4176712" cy="3767137"/>
            <a:chOff x="3955727" y="2931456"/>
            <a:chExt cx="4176956" cy="3767251"/>
          </a:xfrm>
        </p:grpSpPr>
        <p:sp>
          <p:nvSpPr>
            <p:cNvPr id="13" name="Rounded Rectangular Callout 12"/>
            <p:cNvSpPr/>
            <p:nvPr/>
          </p:nvSpPr>
          <p:spPr>
            <a:xfrm>
              <a:off x="3955727" y="3098148"/>
              <a:ext cx="1813031" cy="1739953"/>
            </a:xfrm>
            <a:prstGeom prst="wedgeRoundRectCallout">
              <a:avLst>
                <a:gd name="adj1" fmla="val 81948"/>
                <a:gd name="adj2" fmla="val -13080"/>
                <a:gd name="adj3" fmla="val 166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dirty="0"/>
                <a:t>A </a:t>
              </a:r>
              <a:r>
                <a:rPr lang="en-GB" sz="2000" b="1" dirty="0"/>
                <a:t>good </a:t>
              </a:r>
              <a:r>
                <a:rPr lang="en-GB" sz="2000" dirty="0"/>
                <a:t>estimate would be </a:t>
              </a:r>
              <a:r>
                <a:rPr lang="en-GB" sz="2000" b="1" dirty="0"/>
                <a:t>75cm</a:t>
              </a:r>
              <a:r>
                <a:rPr lang="en-GB" sz="2000" dirty="0"/>
                <a:t>.</a:t>
              </a:r>
            </a:p>
          </p:txBody>
        </p:sp>
        <p:pic>
          <p:nvPicPr>
            <p:cNvPr id="34827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b="45067"/>
            <a:stretch>
              <a:fillRect/>
            </a:stretch>
          </p:blipFill>
          <p:spPr bwMode="auto">
            <a:xfrm>
              <a:off x="5245391" y="2931456"/>
              <a:ext cx="2887292" cy="3767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2" name="Group 20"/>
          <p:cNvGrpSpPr>
            <a:grpSpLocks/>
          </p:cNvGrpSpPr>
          <p:nvPr/>
        </p:nvGrpSpPr>
        <p:grpSpPr bwMode="auto">
          <a:xfrm>
            <a:off x="1878013" y="2116138"/>
            <a:ext cx="4987925" cy="360362"/>
            <a:chOff x="1917055" y="2879139"/>
            <a:chExt cx="4988429" cy="361593"/>
          </a:xfrm>
        </p:grpSpPr>
        <p:sp>
          <p:nvSpPr>
            <p:cNvPr id="22" name="Rectangle 21"/>
            <p:cNvSpPr/>
            <p:nvPr/>
          </p:nvSpPr>
          <p:spPr>
            <a:xfrm rot="5400000">
              <a:off x="4246350" y="581597"/>
              <a:ext cx="361593" cy="49566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4824" name="Rectangle 22"/>
            <p:cNvSpPr>
              <a:spLocks/>
            </p:cNvSpPr>
            <p:nvPr/>
          </p:nvSpPr>
          <p:spPr bwMode="auto">
            <a:xfrm>
              <a:off x="5972175" y="2909943"/>
              <a:ext cx="897408" cy="302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100cm</a:t>
              </a:r>
            </a:p>
          </p:txBody>
        </p:sp>
        <p:sp>
          <p:nvSpPr>
            <p:cNvPr id="34825" name="Rectangle 25"/>
            <p:cNvSpPr>
              <a:spLocks/>
            </p:cNvSpPr>
            <p:nvPr/>
          </p:nvSpPr>
          <p:spPr bwMode="auto">
            <a:xfrm>
              <a:off x="1917055" y="2909943"/>
              <a:ext cx="897408" cy="302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0cm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/>
          </p:cNvSpPr>
          <p:nvPr/>
        </p:nvSpPr>
        <p:spPr bwMode="auto">
          <a:xfrm>
            <a:off x="539750" y="525463"/>
            <a:ext cx="80645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tx1"/>
                </a:solidFill>
              </a:rPr>
              <a:t>Read Numbers up to 1000 in</a:t>
            </a:r>
            <a:br>
              <a:rPr lang="en-GB" altLang="en-US" sz="2800" b="1">
                <a:solidFill>
                  <a:schemeClr val="tx1"/>
                </a:solidFill>
              </a:rPr>
            </a:br>
            <a:r>
              <a:rPr lang="en-GB" altLang="en-US" sz="2800" b="1">
                <a:solidFill>
                  <a:schemeClr val="tx1"/>
                </a:solidFill>
              </a:rPr>
              <a:t>Numerals and Words</a:t>
            </a:r>
            <a:endParaRPr lang="en-GB" altLang="en-US" sz="220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40963" name="Rectangle 18"/>
          <p:cNvSpPr>
            <a:spLocks/>
          </p:cNvSpPr>
          <p:nvPr/>
        </p:nvSpPr>
        <p:spPr bwMode="auto">
          <a:xfrm>
            <a:off x="755650" y="1606550"/>
            <a:ext cx="7632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is the correct written form for these numerals?</a:t>
            </a:r>
          </a:p>
        </p:txBody>
      </p:sp>
      <p:sp>
        <p:nvSpPr>
          <p:cNvPr id="40964" name="Rectangle 20"/>
          <p:cNvSpPr>
            <a:spLocks/>
          </p:cNvSpPr>
          <p:nvPr/>
        </p:nvSpPr>
        <p:spPr bwMode="auto">
          <a:xfrm>
            <a:off x="3211513" y="2101850"/>
            <a:ext cx="272097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 b="1">
                <a:solidFill>
                  <a:srgbClr val="00B050"/>
                </a:solidFill>
              </a:rPr>
              <a:t>119</a:t>
            </a:r>
          </a:p>
        </p:txBody>
      </p:sp>
      <p:sp>
        <p:nvSpPr>
          <p:cNvPr id="5" name="Q1"/>
          <p:cNvSpPr/>
          <p:nvPr/>
        </p:nvSpPr>
        <p:spPr>
          <a:xfrm>
            <a:off x="892175" y="4446588"/>
            <a:ext cx="3400425" cy="601662"/>
          </a:xfrm>
          <a:prstGeom prst="roundRect">
            <a:avLst>
              <a:gd name="adj" fmla="val 12968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one hundred and ninety</a:t>
            </a:r>
          </a:p>
        </p:txBody>
      </p:sp>
      <p:sp>
        <p:nvSpPr>
          <p:cNvPr id="22" name="Q2"/>
          <p:cNvSpPr/>
          <p:nvPr/>
        </p:nvSpPr>
        <p:spPr>
          <a:xfrm>
            <a:off x="4862513" y="4446588"/>
            <a:ext cx="3400425" cy="601662"/>
          </a:xfrm>
          <a:prstGeom prst="roundRect">
            <a:avLst>
              <a:gd name="adj" fmla="val 12968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one hundred and nineteen</a:t>
            </a:r>
          </a:p>
        </p:txBody>
      </p:sp>
      <p:sp>
        <p:nvSpPr>
          <p:cNvPr id="26" name="Q3"/>
          <p:cNvSpPr/>
          <p:nvPr/>
        </p:nvSpPr>
        <p:spPr>
          <a:xfrm>
            <a:off x="892175" y="5305425"/>
            <a:ext cx="3400425" cy="601663"/>
          </a:xfrm>
          <a:prstGeom prst="roundRect">
            <a:avLst>
              <a:gd name="adj" fmla="val 12968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one hundred and nine</a:t>
            </a:r>
          </a:p>
        </p:txBody>
      </p:sp>
      <p:sp>
        <p:nvSpPr>
          <p:cNvPr id="27" name="Q4"/>
          <p:cNvSpPr/>
          <p:nvPr/>
        </p:nvSpPr>
        <p:spPr>
          <a:xfrm>
            <a:off x="4862513" y="5305425"/>
            <a:ext cx="3400425" cy="601663"/>
          </a:xfrm>
          <a:prstGeom prst="roundRect">
            <a:avLst>
              <a:gd name="adj" fmla="val 12968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one hundred and ninety-nine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/>
          </p:cNvSpPr>
          <p:nvPr/>
        </p:nvSpPr>
        <p:spPr bwMode="auto">
          <a:xfrm>
            <a:off x="539750" y="525463"/>
            <a:ext cx="80645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tx1"/>
                </a:solidFill>
              </a:rPr>
              <a:t>Read Numbers up to 1000 in</a:t>
            </a:r>
            <a:br>
              <a:rPr lang="en-GB" altLang="en-US" sz="2800" b="1">
                <a:solidFill>
                  <a:schemeClr val="tx1"/>
                </a:solidFill>
              </a:rPr>
            </a:br>
            <a:r>
              <a:rPr lang="en-GB" altLang="en-US" sz="2800" b="1">
                <a:solidFill>
                  <a:schemeClr val="tx1"/>
                </a:solidFill>
              </a:rPr>
              <a:t>Numerals and Words</a:t>
            </a:r>
            <a:endParaRPr lang="en-GB" altLang="en-US" sz="220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41987" name="Rectangle 18"/>
          <p:cNvSpPr>
            <a:spLocks/>
          </p:cNvSpPr>
          <p:nvPr/>
        </p:nvSpPr>
        <p:spPr bwMode="auto">
          <a:xfrm>
            <a:off x="755650" y="1606550"/>
            <a:ext cx="7632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is the correct written form for these numerals?</a:t>
            </a:r>
          </a:p>
        </p:txBody>
      </p:sp>
      <p:sp>
        <p:nvSpPr>
          <p:cNvPr id="41988" name="Rectangle 20"/>
          <p:cNvSpPr>
            <a:spLocks/>
          </p:cNvSpPr>
          <p:nvPr/>
        </p:nvSpPr>
        <p:spPr bwMode="auto">
          <a:xfrm>
            <a:off x="3211513" y="2101850"/>
            <a:ext cx="272097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 b="1">
                <a:solidFill>
                  <a:srgbClr val="00B050"/>
                </a:solidFill>
              </a:rPr>
              <a:t>567</a:t>
            </a:r>
          </a:p>
        </p:txBody>
      </p:sp>
      <p:sp>
        <p:nvSpPr>
          <p:cNvPr id="5" name="Q1"/>
          <p:cNvSpPr/>
          <p:nvPr/>
        </p:nvSpPr>
        <p:spPr>
          <a:xfrm>
            <a:off x="892175" y="4446588"/>
            <a:ext cx="3400425" cy="601662"/>
          </a:xfrm>
          <a:prstGeom prst="roundRect">
            <a:avLst>
              <a:gd name="adj" fmla="val 12968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five hundred and sixty-seven</a:t>
            </a:r>
          </a:p>
        </p:txBody>
      </p:sp>
      <p:sp>
        <p:nvSpPr>
          <p:cNvPr id="22" name="Q2"/>
          <p:cNvSpPr/>
          <p:nvPr/>
        </p:nvSpPr>
        <p:spPr>
          <a:xfrm>
            <a:off x="4862513" y="4446588"/>
            <a:ext cx="3400425" cy="601662"/>
          </a:xfrm>
          <a:prstGeom prst="roundRect">
            <a:avLst>
              <a:gd name="adj" fmla="val 12968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five hundred and seventy-six</a:t>
            </a:r>
          </a:p>
        </p:txBody>
      </p:sp>
      <p:sp>
        <p:nvSpPr>
          <p:cNvPr id="26" name="Q3"/>
          <p:cNvSpPr/>
          <p:nvPr/>
        </p:nvSpPr>
        <p:spPr>
          <a:xfrm>
            <a:off x="892175" y="5305425"/>
            <a:ext cx="3400425" cy="601663"/>
          </a:xfrm>
          <a:prstGeom prst="roundRect">
            <a:avLst>
              <a:gd name="adj" fmla="val 12968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five hundred and sixteen</a:t>
            </a:r>
          </a:p>
        </p:txBody>
      </p:sp>
      <p:sp>
        <p:nvSpPr>
          <p:cNvPr id="27" name="Q4"/>
          <p:cNvSpPr/>
          <p:nvPr/>
        </p:nvSpPr>
        <p:spPr>
          <a:xfrm>
            <a:off x="4862513" y="5305425"/>
            <a:ext cx="3400425" cy="601663"/>
          </a:xfrm>
          <a:prstGeom prst="roundRect">
            <a:avLst>
              <a:gd name="adj" fmla="val 12968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five hundred and seventeen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/>
          </p:cNvSpPr>
          <p:nvPr/>
        </p:nvSpPr>
        <p:spPr bwMode="auto">
          <a:xfrm>
            <a:off x="539750" y="525463"/>
            <a:ext cx="80645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tx1"/>
                </a:solidFill>
              </a:rPr>
              <a:t>Read Numbers up to 1000 in</a:t>
            </a:r>
            <a:br>
              <a:rPr lang="en-GB" altLang="en-US" sz="2800" b="1">
                <a:solidFill>
                  <a:schemeClr val="tx1"/>
                </a:solidFill>
              </a:rPr>
            </a:br>
            <a:r>
              <a:rPr lang="en-GB" altLang="en-US" sz="2800" b="1">
                <a:solidFill>
                  <a:schemeClr val="tx1"/>
                </a:solidFill>
              </a:rPr>
              <a:t>Numerals and Words</a:t>
            </a:r>
            <a:endParaRPr lang="en-GB" altLang="en-US" sz="220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43011" name="Rectangle 18"/>
          <p:cNvSpPr>
            <a:spLocks/>
          </p:cNvSpPr>
          <p:nvPr/>
        </p:nvSpPr>
        <p:spPr bwMode="auto">
          <a:xfrm>
            <a:off x="755650" y="1606550"/>
            <a:ext cx="7632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is the correct written form for these numerals?</a:t>
            </a:r>
          </a:p>
        </p:txBody>
      </p:sp>
      <p:sp>
        <p:nvSpPr>
          <p:cNvPr id="43012" name="Rectangle 20"/>
          <p:cNvSpPr>
            <a:spLocks/>
          </p:cNvSpPr>
          <p:nvPr/>
        </p:nvSpPr>
        <p:spPr bwMode="auto">
          <a:xfrm>
            <a:off x="3211513" y="2101850"/>
            <a:ext cx="272097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 b="1">
                <a:solidFill>
                  <a:srgbClr val="00B050"/>
                </a:solidFill>
              </a:rPr>
              <a:t>801</a:t>
            </a:r>
          </a:p>
        </p:txBody>
      </p:sp>
      <p:sp>
        <p:nvSpPr>
          <p:cNvPr id="5" name="Q1"/>
          <p:cNvSpPr/>
          <p:nvPr/>
        </p:nvSpPr>
        <p:spPr>
          <a:xfrm>
            <a:off x="892175" y="4446588"/>
            <a:ext cx="3400425" cy="601662"/>
          </a:xfrm>
          <a:prstGeom prst="roundRect">
            <a:avLst>
              <a:gd name="adj" fmla="val 12968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eight and one</a:t>
            </a:r>
          </a:p>
        </p:txBody>
      </p:sp>
      <p:sp>
        <p:nvSpPr>
          <p:cNvPr id="22" name="Q2"/>
          <p:cNvSpPr/>
          <p:nvPr/>
        </p:nvSpPr>
        <p:spPr>
          <a:xfrm>
            <a:off x="4862513" y="4446588"/>
            <a:ext cx="3400425" cy="601662"/>
          </a:xfrm>
          <a:prstGeom prst="roundRect">
            <a:avLst>
              <a:gd name="adj" fmla="val 12968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eight hundred and eleven</a:t>
            </a:r>
          </a:p>
        </p:txBody>
      </p:sp>
      <p:sp>
        <p:nvSpPr>
          <p:cNvPr id="26" name="Q3"/>
          <p:cNvSpPr/>
          <p:nvPr/>
        </p:nvSpPr>
        <p:spPr>
          <a:xfrm>
            <a:off x="892175" y="5305425"/>
            <a:ext cx="3400425" cy="601663"/>
          </a:xfrm>
          <a:prstGeom prst="roundRect">
            <a:avLst>
              <a:gd name="adj" fmla="val 12968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eight hundred and one</a:t>
            </a:r>
          </a:p>
        </p:txBody>
      </p:sp>
      <p:sp>
        <p:nvSpPr>
          <p:cNvPr id="27" name="Q4"/>
          <p:cNvSpPr/>
          <p:nvPr/>
        </p:nvSpPr>
        <p:spPr>
          <a:xfrm>
            <a:off x="4862513" y="5305425"/>
            <a:ext cx="3400425" cy="601663"/>
          </a:xfrm>
          <a:prstGeom prst="roundRect">
            <a:avLst>
              <a:gd name="adj" fmla="val 12968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eight hundred and 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/>
          </p:cNvSpPr>
          <p:nvPr/>
        </p:nvSpPr>
        <p:spPr bwMode="auto">
          <a:xfrm>
            <a:off x="539750" y="525463"/>
            <a:ext cx="80645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tx1"/>
                </a:solidFill>
              </a:rPr>
              <a:t>Read Numbers up to 1000 in</a:t>
            </a:r>
            <a:br>
              <a:rPr lang="en-GB" altLang="en-US" sz="2800" b="1">
                <a:solidFill>
                  <a:schemeClr val="tx1"/>
                </a:solidFill>
              </a:rPr>
            </a:br>
            <a:r>
              <a:rPr lang="en-GB" altLang="en-US" sz="2800" b="1">
                <a:solidFill>
                  <a:schemeClr val="tx1"/>
                </a:solidFill>
              </a:rPr>
              <a:t>Numerals and Words</a:t>
            </a:r>
            <a:endParaRPr lang="en-GB" altLang="en-US" sz="220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44035" name="Rectangle 18"/>
          <p:cNvSpPr>
            <a:spLocks/>
          </p:cNvSpPr>
          <p:nvPr/>
        </p:nvSpPr>
        <p:spPr bwMode="auto">
          <a:xfrm>
            <a:off x="755650" y="1606550"/>
            <a:ext cx="7632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are the correct numerals for this written form?</a:t>
            </a:r>
          </a:p>
        </p:txBody>
      </p:sp>
      <p:sp>
        <p:nvSpPr>
          <p:cNvPr id="44036" name="Rectangle 20"/>
          <p:cNvSpPr>
            <a:spLocks/>
          </p:cNvSpPr>
          <p:nvPr/>
        </p:nvSpPr>
        <p:spPr bwMode="auto">
          <a:xfrm>
            <a:off x="2020888" y="2370138"/>
            <a:ext cx="5102225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00B050"/>
                </a:solidFill>
              </a:rPr>
              <a:t>two hundred</a:t>
            </a:r>
            <a:br>
              <a:rPr lang="en-GB" altLang="en-US" sz="4000" b="1">
                <a:solidFill>
                  <a:srgbClr val="00B050"/>
                </a:solidFill>
              </a:rPr>
            </a:br>
            <a:r>
              <a:rPr lang="en-GB" altLang="en-US" sz="4000" b="1">
                <a:solidFill>
                  <a:srgbClr val="00B050"/>
                </a:solidFill>
              </a:rPr>
              <a:t>and eighty-nine</a:t>
            </a:r>
          </a:p>
        </p:txBody>
      </p:sp>
      <p:sp>
        <p:nvSpPr>
          <p:cNvPr id="5" name="Q1"/>
          <p:cNvSpPr/>
          <p:nvPr/>
        </p:nvSpPr>
        <p:spPr>
          <a:xfrm>
            <a:off x="892175" y="4446588"/>
            <a:ext cx="3400425" cy="601662"/>
          </a:xfrm>
          <a:prstGeom prst="roundRect">
            <a:avLst>
              <a:gd name="adj" fmla="val 12968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278</a:t>
            </a:r>
          </a:p>
        </p:txBody>
      </p:sp>
      <p:sp>
        <p:nvSpPr>
          <p:cNvPr id="22" name="Q2"/>
          <p:cNvSpPr/>
          <p:nvPr/>
        </p:nvSpPr>
        <p:spPr>
          <a:xfrm>
            <a:off x="4862513" y="4446588"/>
            <a:ext cx="3400425" cy="601662"/>
          </a:xfrm>
          <a:prstGeom prst="roundRect">
            <a:avLst>
              <a:gd name="adj" fmla="val 12968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289</a:t>
            </a:r>
          </a:p>
        </p:txBody>
      </p:sp>
      <p:sp>
        <p:nvSpPr>
          <p:cNvPr id="26" name="Q3"/>
          <p:cNvSpPr/>
          <p:nvPr/>
        </p:nvSpPr>
        <p:spPr>
          <a:xfrm>
            <a:off x="892175" y="5305425"/>
            <a:ext cx="3400425" cy="601663"/>
          </a:xfrm>
          <a:prstGeom prst="roundRect">
            <a:avLst>
              <a:gd name="adj" fmla="val 12968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298</a:t>
            </a:r>
          </a:p>
        </p:txBody>
      </p:sp>
      <p:sp>
        <p:nvSpPr>
          <p:cNvPr id="27" name="Q4"/>
          <p:cNvSpPr/>
          <p:nvPr/>
        </p:nvSpPr>
        <p:spPr>
          <a:xfrm>
            <a:off x="4862513" y="5305425"/>
            <a:ext cx="3400425" cy="601663"/>
          </a:xfrm>
          <a:prstGeom prst="roundRect">
            <a:avLst>
              <a:gd name="adj" fmla="val 12968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280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/>
          </p:cNvSpPr>
          <p:nvPr/>
        </p:nvSpPr>
        <p:spPr bwMode="auto">
          <a:xfrm>
            <a:off x="755650" y="558800"/>
            <a:ext cx="76327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tx1"/>
                </a:solidFill>
              </a:rPr>
              <a:t>Missing Number Sequences</a:t>
            </a:r>
          </a:p>
        </p:txBody>
      </p:sp>
      <p:sp>
        <p:nvSpPr>
          <p:cNvPr id="9219" name="Rectangle 6"/>
          <p:cNvSpPr>
            <a:spLocks/>
          </p:cNvSpPr>
          <p:nvPr/>
        </p:nvSpPr>
        <p:spPr bwMode="auto">
          <a:xfrm>
            <a:off x="755650" y="1163638"/>
            <a:ext cx="7632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could you work out the missing numbers?</a:t>
            </a:r>
          </a:p>
        </p:txBody>
      </p:sp>
      <p:sp>
        <p:nvSpPr>
          <p:cNvPr id="9220" name="Rectangle 7"/>
          <p:cNvSpPr>
            <a:spLocks/>
          </p:cNvSpPr>
          <p:nvPr/>
        </p:nvSpPr>
        <p:spPr bwMode="auto">
          <a:xfrm>
            <a:off x="755650" y="1703388"/>
            <a:ext cx="7632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Fill in the gaps.</a:t>
            </a:r>
          </a:p>
        </p:txBody>
      </p:sp>
      <p:sp>
        <p:nvSpPr>
          <p:cNvPr id="9221" name="Rectangle 8"/>
          <p:cNvSpPr>
            <a:spLocks/>
          </p:cNvSpPr>
          <p:nvPr/>
        </p:nvSpPr>
        <p:spPr bwMode="auto">
          <a:xfrm>
            <a:off x="2193925" y="2351088"/>
            <a:ext cx="5048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2901950" y="2351088"/>
            <a:ext cx="504825" cy="49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sp>
        <p:nvSpPr>
          <p:cNvPr id="9223" name="Rectangle 10"/>
          <p:cNvSpPr>
            <a:spLocks/>
          </p:cNvSpPr>
          <p:nvPr/>
        </p:nvSpPr>
        <p:spPr bwMode="auto">
          <a:xfrm>
            <a:off x="3611563" y="2351088"/>
            <a:ext cx="5048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9224" name="Rectangle 11"/>
          <p:cNvSpPr>
            <a:spLocks/>
          </p:cNvSpPr>
          <p:nvPr/>
        </p:nvSpPr>
        <p:spPr bwMode="auto">
          <a:xfrm>
            <a:off x="4319588" y="2351088"/>
            <a:ext cx="5048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5027613" y="2351088"/>
            <a:ext cx="504825" cy="49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5737225" y="2351088"/>
            <a:ext cx="504825" cy="49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sp>
        <p:nvSpPr>
          <p:cNvPr id="9227" name="Rectangle 14"/>
          <p:cNvSpPr>
            <a:spLocks/>
          </p:cNvSpPr>
          <p:nvPr/>
        </p:nvSpPr>
        <p:spPr bwMode="auto">
          <a:xfrm>
            <a:off x="6445250" y="2351088"/>
            <a:ext cx="5048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755650" y="3088929"/>
            <a:ext cx="7632700" cy="2165373"/>
            <a:chOff x="755650" y="3088929"/>
            <a:chExt cx="7632700" cy="2165373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9" name="Rectangle 48"/>
            <p:cNvSpPr/>
            <p:nvPr/>
          </p:nvSpPr>
          <p:spPr>
            <a:xfrm>
              <a:off x="755650" y="3088929"/>
              <a:ext cx="7632700" cy="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55650" y="4137074"/>
              <a:ext cx="7632700" cy="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55650" y="5185219"/>
              <a:ext cx="7632700" cy="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902722" y="2351844"/>
            <a:ext cx="3338555" cy="495108"/>
            <a:chOff x="2902722" y="2351844"/>
            <a:chExt cx="3338555" cy="495108"/>
          </a:xfrm>
          <a:solidFill>
            <a:schemeClr val="accent5">
              <a:lumMod val="75000"/>
            </a:schemeClr>
          </a:solidFill>
        </p:grpSpPr>
        <p:sp>
          <p:nvSpPr>
            <p:cNvPr id="56" name="Rectangle 55"/>
            <p:cNvSpPr>
              <a:spLocks/>
            </p:cNvSpPr>
            <p:nvPr/>
          </p:nvSpPr>
          <p:spPr>
            <a:xfrm>
              <a:off x="2902722" y="2351844"/>
              <a:ext cx="504739" cy="495108"/>
            </a:xfrm>
            <a:prstGeom prst="rect">
              <a:avLst/>
            </a:prstGeom>
            <a:grpFill/>
          </p:spPr>
          <p:txBody>
            <a:bodyPr lIns="108000" tIns="108000" rIns="108000" bIns="10800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/>
                  </a:solidFill>
                  <a:latin typeface="Twinkl" pitchFamily="50" charset="0"/>
                </a:rPr>
                <a:t>16</a:t>
              </a:r>
            </a:p>
          </p:txBody>
        </p:sp>
        <p:sp>
          <p:nvSpPr>
            <p:cNvPr id="57" name="Rectangle 56"/>
            <p:cNvSpPr>
              <a:spLocks/>
            </p:cNvSpPr>
            <p:nvPr/>
          </p:nvSpPr>
          <p:spPr>
            <a:xfrm>
              <a:off x="5028084" y="2351844"/>
              <a:ext cx="504739" cy="495108"/>
            </a:xfrm>
            <a:prstGeom prst="rect">
              <a:avLst/>
            </a:prstGeom>
            <a:grpFill/>
          </p:spPr>
          <p:txBody>
            <a:bodyPr lIns="108000" tIns="108000" rIns="108000" bIns="10800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/>
                  </a:solidFill>
                  <a:latin typeface="Twinkl" pitchFamily="50" charset="0"/>
                </a:rPr>
                <a:t>28</a:t>
              </a:r>
            </a:p>
          </p:txBody>
        </p:sp>
        <p:sp>
          <p:nvSpPr>
            <p:cNvPr id="58" name="Rectangle 57"/>
            <p:cNvSpPr>
              <a:spLocks/>
            </p:cNvSpPr>
            <p:nvPr/>
          </p:nvSpPr>
          <p:spPr>
            <a:xfrm>
              <a:off x="5736538" y="2351844"/>
              <a:ext cx="504739" cy="495108"/>
            </a:xfrm>
            <a:prstGeom prst="rect">
              <a:avLst/>
            </a:prstGeom>
            <a:grpFill/>
          </p:spPr>
          <p:txBody>
            <a:bodyPr lIns="108000" tIns="108000" rIns="108000" bIns="10800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/>
                  </a:solidFill>
                  <a:latin typeface="Twinkl" pitchFamily="50" charset="0"/>
                </a:rPr>
                <a:t>32</a:t>
              </a:r>
            </a:p>
          </p:txBody>
        </p:sp>
      </p:grpSp>
      <p:sp>
        <p:nvSpPr>
          <p:cNvPr id="26" name="Rectangle 25"/>
          <p:cNvSpPr>
            <a:spLocks/>
          </p:cNvSpPr>
          <p:nvPr/>
        </p:nvSpPr>
        <p:spPr>
          <a:xfrm>
            <a:off x="1839913" y="3400425"/>
            <a:ext cx="504825" cy="49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sp>
        <p:nvSpPr>
          <p:cNvPr id="9231" name="Rectangle 26"/>
          <p:cNvSpPr>
            <a:spLocks/>
          </p:cNvSpPr>
          <p:nvPr/>
        </p:nvSpPr>
        <p:spPr bwMode="auto">
          <a:xfrm>
            <a:off x="2547938" y="3400425"/>
            <a:ext cx="5048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3257550" y="3400425"/>
            <a:ext cx="504825" cy="49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sp>
        <p:nvSpPr>
          <p:cNvPr id="9233" name="Rectangle 28"/>
          <p:cNvSpPr>
            <a:spLocks/>
          </p:cNvSpPr>
          <p:nvPr/>
        </p:nvSpPr>
        <p:spPr bwMode="auto">
          <a:xfrm>
            <a:off x="3965575" y="3400425"/>
            <a:ext cx="5048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9234" name="Rectangle 29"/>
          <p:cNvSpPr>
            <a:spLocks/>
          </p:cNvSpPr>
          <p:nvPr/>
        </p:nvSpPr>
        <p:spPr bwMode="auto">
          <a:xfrm>
            <a:off x="4673600" y="3400425"/>
            <a:ext cx="5048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31" name="Rectangle 30"/>
          <p:cNvSpPr>
            <a:spLocks/>
          </p:cNvSpPr>
          <p:nvPr/>
        </p:nvSpPr>
        <p:spPr>
          <a:xfrm>
            <a:off x="5381625" y="3400425"/>
            <a:ext cx="504825" cy="49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sp>
        <p:nvSpPr>
          <p:cNvPr id="9236" name="Rectangle 31"/>
          <p:cNvSpPr>
            <a:spLocks/>
          </p:cNvSpPr>
          <p:nvPr/>
        </p:nvSpPr>
        <p:spPr bwMode="auto">
          <a:xfrm>
            <a:off x="6091238" y="3400425"/>
            <a:ext cx="5048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9237" name="Rectangle 64"/>
          <p:cNvSpPr>
            <a:spLocks/>
          </p:cNvSpPr>
          <p:nvPr/>
        </p:nvSpPr>
        <p:spPr bwMode="auto">
          <a:xfrm>
            <a:off x="6799263" y="3400425"/>
            <a:ext cx="5048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64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1840040" y="3398062"/>
            <a:ext cx="4047009" cy="495108"/>
            <a:chOff x="1992441" y="3552389"/>
            <a:chExt cx="4047009" cy="495108"/>
          </a:xfrm>
          <a:solidFill>
            <a:schemeClr val="accent5">
              <a:lumMod val="75000"/>
            </a:schemeClr>
          </a:solidFill>
        </p:grpSpPr>
        <p:sp>
          <p:nvSpPr>
            <p:cNvPr id="67" name="Rectangle 66"/>
            <p:cNvSpPr>
              <a:spLocks/>
            </p:cNvSpPr>
            <p:nvPr/>
          </p:nvSpPr>
          <p:spPr>
            <a:xfrm>
              <a:off x="1992441" y="3552389"/>
              <a:ext cx="504739" cy="495108"/>
            </a:xfrm>
            <a:prstGeom prst="rect">
              <a:avLst/>
            </a:prstGeom>
            <a:grpFill/>
          </p:spPr>
          <p:txBody>
            <a:bodyPr lIns="108000" tIns="108000" rIns="108000" bIns="10800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/>
                  </a:solidFill>
                  <a:latin typeface="Twinkl" pitchFamily="50" charset="0"/>
                </a:rPr>
                <a:t>8</a:t>
              </a:r>
            </a:p>
          </p:txBody>
        </p:sp>
        <p:sp>
          <p:nvSpPr>
            <p:cNvPr id="68" name="Rectangle 67"/>
            <p:cNvSpPr>
              <a:spLocks/>
            </p:cNvSpPr>
            <p:nvPr/>
          </p:nvSpPr>
          <p:spPr>
            <a:xfrm>
              <a:off x="3409349" y="3552389"/>
              <a:ext cx="504739" cy="495108"/>
            </a:xfrm>
            <a:prstGeom prst="rect">
              <a:avLst/>
            </a:prstGeom>
            <a:grpFill/>
          </p:spPr>
          <p:txBody>
            <a:bodyPr lIns="108000" tIns="108000" rIns="108000" bIns="10800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/>
                  </a:solidFill>
                  <a:latin typeface="Twinkl" pitchFamily="50" charset="0"/>
                </a:rPr>
                <a:t>24</a:t>
              </a:r>
            </a:p>
          </p:txBody>
        </p:sp>
        <p:sp>
          <p:nvSpPr>
            <p:cNvPr id="69" name="Rectangle 68"/>
            <p:cNvSpPr>
              <a:spLocks/>
            </p:cNvSpPr>
            <p:nvPr/>
          </p:nvSpPr>
          <p:spPr>
            <a:xfrm>
              <a:off x="5534711" y="3552389"/>
              <a:ext cx="504739" cy="495108"/>
            </a:xfrm>
            <a:prstGeom prst="rect">
              <a:avLst/>
            </a:prstGeom>
            <a:grpFill/>
          </p:spPr>
          <p:txBody>
            <a:bodyPr lIns="108000" tIns="108000" rIns="108000" bIns="10800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/>
                  </a:solidFill>
                  <a:latin typeface="Twinkl" pitchFamily="50" charset="0"/>
                </a:rPr>
                <a:t>48</a:t>
              </a:r>
            </a:p>
          </p:txBody>
        </p:sp>
      </p:grpSp>
      <p:sp>
        <p:nvSpPr>
          <p:cNvPr id="9239" name="Rectangle 33"/>
          <p:cNvSpPr>
            <a:spLocks/>
          </p:cNvSpPr>
          <p:nvPr/>
        </p:nvSpPr>
        <p:spPr bwMode="auto">
          <a:xfrm>
            <a:off x="1779588" y="4448175"/>
            <a:ext cx="779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600</a:t>
            </a: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2741613" y="4448175"/>
            <a:ext cx="779462" cy="49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sp>
        <p:nvSpPr>
          <p:cNvPr id="9241" name="Rectangle 74"/>
          <p:cNvSpPr>
            <a:spLocks/>
          </p:cNvSpPr>
          <p:nvPr/>
        </p:nvSpPr>
        <p:spPr bwMode="auto">
          <a:xfrm>
            <a:off x="3702050" y="4448175"/>
            <a:ext cx="7794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800</a:t>
            </a:r>
          </a:p>
        </p:txBody>
      </p:sp>
      <p:sp>
        <p:nvSpPr>
          <p:cNvPr id="9242" name="Rectangle 75"/>
          <p:cNvSpPr>
            <a:spLocks/>
          </p:cNvSpPr>
          <p:nvPr/>
        </p:nvSpPr>
        <p:spPr bwMode="auto">
          <a:xfrm>
            <a:off x="4662488" y="4448175"/>
            <a:ext cx="779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900</a:t>
            </a: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5622925" y="4448175"/>
            <a:ext cx="779463" cy="49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sp>
        <p:nvSpPr>
          <p:cNvPr id="78" name="Rectangle 77"/>
          <p:cNvSpPr>
            <a:spLocks/>
          </p:cNvSpPr>
          <p:nvPr/>
        </p:nvSpPr>
        <p:spPr>
          <a:xfrm>
            <a:off x="6584950" y="4448175"/>
            <a:ext cx="779463" cy="49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2748433" y="4448134"/>
            <a:ext cx="4622887" cy="495108"/>
            <a:chOff x="2893367" y="4600534"/>
            <a:chExt cx="4622887" cy="495108"/>
          </a:xfrm>
          <a:solidFill>
            <a:schemeClr val="accent5">
              <a:lumMod val="75000"/>
            </a:schemeClr>
          </a:solidFill>
        </p:grpSpPr>
        <p:sp>
          <p:nvSpPr>
            <p:cNvPr id="80" name="Rectangle 79"/>
            <p:cNvSpPr>
              <a:spLocks/>
            </p:cNvSpPr>
            <p:nvPr/>
          </p:nvSpPr>
          <p:spPr>
            <a:xfrm>
              <a:off x="2893367" y="4600534"/>
              <a:ext cx="779591" cy="495108"/>
            </a:xfrm>
            <a:prstGeom prst="rect">
              <a:avLst/>
            </a:prstGeom>
            <a:grpFill/>
          </p:spPr>
          <p:txBody>
            <a:bodyPr lIns="108000" tIns="108000" rIns="108000" bIns="10800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/>
                  </a:solidFill>
                  <a:latin typeface="Twinkl" pitchFamily="50" charset="0"/>
                </a:rPr>
                <a:t>700</a:t>
              </a:r>
            </a:p>
          </p:txBody>
        </p:sp>
        <p:sp>
          <p:nvSpPr>
            <p:cNvPr id="81" name="Rectangle 80"/>
            <p:cNvSpPr>
              <a:spLocks/>
            </p:cNvSpPr>
            <p:nvPr/>
          </p:nvSpPr>
          <p:spPr>
            <a:xfrm>
              <a:off x="5775839" y="4600534"/>
              <a:ext cx="779591" cy="495108"/>
            </a:xfrm>
            <a:prstGeom prst="rect">
              <a:avLst/>
            </a:prstGeom>
            <a:grpFill/>
          </p:spPr>
          <p:txBody>
            <a:bodyPr lIns="108000" tIns="108000" rIns="108000" bIns="10800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/>
                  </a:solidFill>
                  <a:latin typeface="Twinkl" pitchFamily="50" charset="0"/>
                </a:rPr>
                <a:t>1000</a:t>
              </a:r>
            </a:p>
          </p:txBody>
        </p:sp>
        <p:sp>
          <p:nvSpPr>
            <p:cNvPr id="82" name="Rectangle 81"/>
            <p:cNvSpPr>
              <a:spLocks/>
            </p:cNvSpPr>
            <p:nvPr/>
          </p:nvSpPr>
          <p:spPr>
            <a:xfrm>
              <a:off x="6736663" y="4600534"/>
              <a:ext cx="779591" cy="495108"/>
            </a:xfrm>
            <a:prstGeom prst="rect">
              <a:avLst/>
            </a:prstGeom>
            <a:grpFill/>
          </p:spPr>
          <p:txBody>
            <a:bodyPr lIns="108000" tIns="108000" rIns="108000" bIns="10800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/>
                  </a:solidFill>
                  <a:latin typeface="Twinkl" pitchFamily="50" charset="0"/>
                </a:rPr>
                <a:t>1100</a:t>
              </a:r>
            </a:p>
          </p:txBody>
        </p:sp>
      </p:grpSp>
      <p:sp>
        <p:nvSpPr>
          <p:cNvPr id="9246" name="Rectangle 41"/>
          <p:cNvSpPr>
            <a:spLocks/>
          </p:cNvSpPr>
          <p:nvPr/>
        </p:nvSpPr>
        <p:spPr bwMode="auto">
          <a:xfrm>
            <a:off x="1296988" y="5495925"/>
            <a:ext cx="7731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9247" name="Rectangle 83"/>
          <p:cNvSpPr>
            <a:spLocks/>
          </p:cNvSpPr>
          <p:nvPr/>
        </p:nvSpPr>
        <p:spPr bwMode="auto">
          <a:xfrm>
            <a:off x="2257425" y="5495925"/>
            <a:ext cx="774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350</a:t>
            </a:r>
          </a:p>
        </p:txBody>
      </p:sp>
      <p:sp>
        <p:nvSpPr>
          <p:cNvPr id="85" name="Rectangle 84"/>
          <p:cNvSpPr>
            <a:spLocks/>
          </p:cNvSpPr>
          <p:nvPr/>
        </p:nvSpPr>
        <p:spPr>
          <a:xfrm>
            <a:off x="3168650" y="5495925"/>
            <a:ext cx="774700" cy="49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sp>
        <p:nvSpPr>
          <p:cNvPr id="86" name="Rectangle 85"/>
          <p:cNvSpPr>
            <a:spLocks/>
          </p:cNvSpPr>
          <p:nvPr/>
        </p:nvSpPr>
        <p:spPr>
          <a:xfrm>
            <a:off x="4132263" y="5495925"/>
            <a:ext cx="774700" cy="49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sp>
        <p:nvSpPr>
          <p:cNvPr id="87" name="Rectangle 86"/>
          <p:cNvSpPr>
            <a:spLocks/>
          </p:cNvSpPr>
          <p:nvPr/>
        </p:nvSpPr>
        <p:spPr>
          <a:xfrm>
            <a:off x="5095875" y="5495925"/>
            <a:ext cx="774700" cy="49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sp>
        <p:nvSpPr>
          <p:cNvPr id="88" name="Rectangle 87"/>
          <p:cNvSpPr>
            <a:spLocks/>
          </p:cNvSpPr>
          <p:nvPr/>
        </p:nvSpPr>
        <p:spPr>
          <a:xfrm>
            <a:off x="6059488" y="5495925"/>
            <a:ext cx="774700" cy="49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sp>
        <p:nvSpPr>
          <p:cNvPr id="9252" name="Rectangle 88"/>
          <p:cNvSpPr>
            <a:spLocks/>
          </p:cNvSpPr>
          <p:nvPr/>
        </p:nvSpPr>
        <p:spPr bwMode="auto">
          <a:xfrm>
            <a:off x="7073900" y="5495925"/>
            <a:ext cx="7731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100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3169334" y="5496279"/>
            <a:ext cx="3665839" cy="495108"/>
            <a:chOff x="3169334" y="5496279"/>
            <a:chExt cx="3665839" cy="495108"/>
          </a:xfrm>
          <a:solidFill>
            <a:schemeClr val="accent5">
              <a:lumMod val="75000"/>
            </a:schemeClr>
          </a:solidFill>
        </p:grpSpPr>
        <p:sp>
          <p:nvSpPr>
            <p:cNvPr id="91" name="Rectangle 90"/>
            <p:cNvSpPr>
              <a:spLocks/>
            </p:cNvSpPr>
            <p:nvPr/>
          </p:nvSpPr>
          <p:spPr>
            <a:xfrm>
              <a:off x="3169334" y="5496279"/>
              <a:ext cx="774358" cy="495108"/>
            </a:xfrm>
            <a:prstGeom prst="rect">
              <a:avLst/>
            </a:prstGeom>
            <a:grpFill/>
          </p:spPr>
          <p:txBody>
            <a:bodyPr lIns="108000" tIns="108000" rIns="108000" bIns="10800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/>
                  </a:solidFill>
                  <a:latin typeface="Twinkl" pitchFamily="50" charset="0"/>
                </a:rPr>
                <a:t>300</a:t>
              </a:r>
            </a:p>
          </p:txBody>
        </p:sp>
        <p:sp>
          <p:nvSpPr>
            <p:cNvPr id="92" name="Rectangle 91"/>
            <p:cNvSpPr>
              <a:spLocks/>
            </p:cNvSpPr>
            <p:nvPr/>
          </p:nvSpPr>
          <p:spPr>
            <a:xfrm>
              <a:off x="4133161" y="5496279"/>
              <a:ext cx="774358" cy="495108"/>
            </a:xfrm>
            <a:prstGeom prst="rect">
              <a:avLst/>
            </a:prstGeom>
            <a:grpFill/>
          </p:spPr>
          <p:txBody>
            <a:bodyPr lIns="108000" tIns="108000" rIns="108000" bIns="10800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/>
                  </a:solidFill>
                  <a:latin typeface="Twinkl" pitchFamily="50" charset="0"/>
                </a:rPr>
                <a:t>250</a:t>
              </a:r>
            </a:p>
          </p:txBody>
        </p:sp>
        <p:sp>
          <p:nvSpPr>
            <p:cNvPr id="93" name="Rectangle 92"/>
            <p:cNvSpPr>
              <a:spLocks/>
            </p:cNvSpPr>
            <p:nvPr/>
          </p:nvSpPr>
          <p:spPr>
            <a:xfrm>
              <a:off x="5096988" y="5496279"/>
              <a:ext cx="774358" cy="495108"/>
            </a:xfrm>
            <a:prstGeom prst="rect">
              <a:avLst/>
            </a:prstGeom>
            <a:grpFill/>
          </p:spPr>
          <p:txBody>
            <a:bodyPr lIns="108000" tIns="108000" rIns="108000" bIns="10800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/>
                  </a:solidFill>
                  <a:latin typeface="Twinkl" pitchFamily="50" charset="0"/>
                </a:rPr>
                <a:t>200</a:t>
              </a:r>
            </a:p>
          </p:txBody>
        </p:sp>
        <p:sp>
          <p:nvSpPr>
            <p:cNvPr id="94" name="Rectangle 93"/>
            <p:cNvSpPr>
              <a:spLocks/>
            </p:cNvSpPr>
            <p:nvPr/>
          </p:nvSpPr>
          <p:spPr>
            <a:xfrm>
              <a:off x="6060815" y="5496279"/>
              <a:ext cx="774358" cy="495108"/>
            </a:xfrm>
            <a:prstGeom prst="rect">
              <a:avLst/>
            </a:prstGeom>
            <a:grpFill/>
          </p:spPr>
          <p:txBody>
            <a:bodyPr lIns="108000" tIns="108000" rIns="108000" bIns="10800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/>
                  </a:solidFill>
                  <a:latin typeface="Twinkl" pitchFamily="50" charset="0"/>
                </a:rPr>
                <a:t>150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/>
          </p:cNvSpPr>
          <p:nvPr/>
        </p:nvSpPr>
        <p:spPr bwMode="auto">
          <a:xfrm>
            <a:off x="539750" y="525463"/>
            <a:ext cx="80645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tx1"/>
                </a:solidFill>
              </a:rPr>
              <a:t>Read Numbers up to 1000 in</a:t>
            </a:r>
            <a:br>
              <a:rPr lang="en-GB" altLang="en-US" sz="2800" b="1">
                <a:solidFill>
                  <a:schemeClr val="tx1"/>
                </a:solidFill>
              </a:rPr>
            </a:br>
            <a:r>
              <a:rPr lang="en-GB" altLang="en-US" sz="2800" b="1">
                <a:solidFill>
                  <a:schemeClr val="tx1"/>
                </a:solidFill>
              </a:rPr>
              <a:t>Numerals and Words</a:t>
            </a:r>
            <a:endParaRPr lang="en-GB" altLang="en-US" sz="220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45059" name="Rectangle 18"/>
          <p:cNvSpPr>
            <a:spLocks/>
          </p:cNvSpPr>
          <p:nvPr/>
        </p:nvSpPr>
        <p:spPr bwMode="auto">
          <a:xfrm>
            <a:off x="755650" y="1606550"/>
            <a:ext cx="7632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are the correct numerals for this written form?</a:t>
            </a:r>
          </a:p>
        </p:txBody>
      </p:sp>
      <p:sp>
        <p:nvSpPr>
          <p:cNvPr id="45060" name="Rectangle 20"/>
          <p:cNvSpPr>
            <a:spLocks/>
          </p:cNvSpPr>
          <p:nvPr/>
        </p:nvSpPr>
        <p:spPr bwMode="auto">
          <a:xfrm>
            <a:off x="2020888" y="2370138"/>
            <a:ext cx="5102225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00B050"/>
                </a:solidFill>
              </a:rPr>
              <a:t>five hundred</a:t>
            </a:r>
            <a:br>
              <a:rPr lang="en-GB" altLang="en-US" sz="4000" b="1">
                <a:solidFill>
                  <a:srgbClr val="00B050"/>
                </a:solidFill>
              </a:rPr>
            </a:br>
            <a:r>
              <a:rPr lang="en-GB" altLang="en-US" sz="4000" b="1">
                <a:solidFill>
                  <a:srgbClr val="00B050"/>
                </a:solidFill>
              </a:rPr>
              <a:t>and seventy-three</a:t>
            </a:r>
          </a:p>
        </p:txBody>
      </p:sp>
      <p:sp>
        <p:nvSpPr>
          <p:cNvPr id="5" name="Q1"/>
          <p:cNvSpPr/>
          <p:nvPr/>
        </p:nvSpPr>
        <p:spPr>
          <a:xfrm>
            <a:off x="892175" y="4446588"/>
            <a:ext cx="3400425" cy="601662"/>
          </a:xfrm>
          <a:prstGeom prst="roundRect">
            <a:avLst>
              <a:gd name="adj" fmla="val 12968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570</a:t>
            </a:r>
          </a:p>
        </p:txBody>
      </p:sp>
      <p:sp>
        <p:nvSpPr>
          <p:cNvPr id="22" name="Q2"/>
          <p:cNvSpPr/>
          <p:nvPr/>
        </p:nvSpPr>
        <p:spPr>
          <a:xfrm>
            <a:off x="4862513" y="4446588"/>
            <a:ext cx="3400425" cy="601662"/>
          </a:xfrm>
          <a:prstGeom prst="roundRect">
            <a:avLst>
              <a:gd name="adj" fmla="val 12968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753</a:t>
            </a:r>
          </a:p>
        </p:txBody>
      </p:sp>
      <p:sp>
        <p:nvSpPr>
          <p:cNvPr id="26" name="Q3"/>
          <p:cNvSpPr/>
          <p:nvPr/>
        </p:nvSpPr>
        <p:spPr>
          <a:xfrm>
            <a:off x="892175" y="5305425"/>
            <a:ext cx="3400425" cy="601663"/>
          </a:xfrm>
          <a:prstGeom prst="roundRect">
            <a:avLst>
              <a:gd name="adj" fmla="val 12968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357</a:t>
            </a:r>
          </a:p>
        </p:txBody>
      </p:sp>
      <p:sp>
        <p:nvSpPr>
          <p:cNvPr id="27" name="Q4"/>
          <p:cNvSpPr/>
          <p:nvPr/>
        </p:nvSpPr>
        <p:spPr>
          <a:xfrm>
            <a:off x="4862513" y="5305425"/>
            <a:ext cx="3400425" cy="601663"/>
          </a:xfrm>
          <a:prstGeom prst="roundRect">
            <a:avLst>
              <a:gd name="adj" fmla="val 12968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573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/>
          </p:cNvSpPr>
          <p:nvPr/>
        </p:nvSpPr>
        <p:spPr bwMode="auto">
          <a:xfrm>
            <a:off x="539750" y="525463"/>
            <a:ext cx="80645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tx1"/>
                </a:solidFill>
              </a:rPr>
              <a:t>Read Numbers up to 1000 in</a:t>
            </a:r>
            <a:br>
              <a:rPr lang="en-GB" altLang="en-US" sz="2800" b="1">
                <a:solidFill>
                  <a:schemeClr val="tx1"/>
                </a:solidFill>
              </a:rPr>
            </a:br>
            <a:r>
              <a:rPr lang="en-GB" altLang="en-US" sz="2800" b="1">
                <a:solidFill>
                  <a:schemeClr val="tx1"/>
                </a:solidFill>
              </a:rPr>
              <a:t>Numerals and Words</a:t>
            </a:r>
            <a:endParaRPr lang="en-GB" altLang="en-US" sz="220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46083" name="Rectangle 18"/>
          <p:cNvSpPr>
            <a:spLocks/>
          </p:cNvSpPr>
          <p:nvPr/>
        </p:nvSpPr>
        <p:spPr bwMode="auto">
          <a:xfrm>
            <a:off x="755650" y="1606550"/>
            <a:ext cx="7632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are the correct numerals for this written form?</a:t>
            </a:r>
          </a:p>
        </p:txBody>
      </p:sp>
      <p:sp>
        <p:nvSpPr>
          <p:cNvPr id="46084" name="Rectangle 20"/>
          <p:cNvSpPr>
            <a:spLocks/>
          </p:cNvSpPr>
          <p:nvPr/>
        </p:nvSpPr>
        <p:spPr bwMode="auto">
          <a:xfrm>
            <a:off x="2020888" y="2370138"/>
            <a:ext cx="5102225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00B050"/>
                </a:solidFill>
              </a:rPr>
              <a:t>seven hundred</a:t>
            </a:r>
            <a:br>
              <a:rPr lang="en-GB" altLang="en-US" sz="4000" b="1">
                <a:solidFill>
                  <a:srgbClr val="00B050"/>
                </a:solidFill>
              </a:rPr>
            </a:br>
            <a:r>
              <a:rPr lang="en-GB" altLang="en-US" sz="4000" b="1">
                <a:solidFill>
                  <a:srgbClr val="00B050"/>
                </a:solidFill>
              </a:rPr>
              <a:t>and sixty-four</a:t>
            </a:r>
          </a:p>
        </p:txBody>
      </p:sp>
      <p:sp>
        <p:nvSpPr>
          <p:cNvPr id="5" name="Q1"/>
          <p:cNvSpPr/>
          <p:nvPr/>
        </p:nvSpPr>
        <p:spPr>
          <a:xfrm>
            <a:off x="892175" y="4446588"/>
            <a:ext cx="3400425" cy="601662"/>
          </a:xfrm>
          <a:prstGeom prst="roundRect">
            <a:avLst>
              <a:gd name="adj" fmla="val 12968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746</a:t>
            </a:r>
          </a:p>
        </p:txBody>
      </p:sp>
      <p:sp>
        <p:nvSpPr>
          <p:cNvPr id="22" name="Q2"/>
          <p:cNvSpPr/>
          <p:nvPr/>
        </p:nvSpPr>
        <p:spPr>
          <a:xfrm>
            <a:off x="4862513" y="4446588"/>
            <a:ext cx="3400425" cy="601662"/>
          </a:xfrm>
          <a:prstGeom prst="roundRect">
            <a:avLst>
              <a:gd name="adj" fmla="val 12968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764</a:t>
            </a:r>
          </a:p>
        </p:txBody>
      </p:sp>
      <p:sp>
        <p:nvSpPr>
          <p:cNvPr id="26" name="Q3"/>
          <p:cNvSpPr/>
          <p:nvPr/>
        </p:nvSpPr>
        <p:spPr>
          <a:xfrm>
            <a:off x="892175" y="5305425"/>
            <a:ext cx="3400425" cy="601663"/>
          </a:xfrm>
          <a:prstGeom prst="roundRect">
            <a:avLst>
              <a:gd name="adj" fmla="val 12968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744</a:t>
            </a:r>
          </a:p>
        </p:txBody>
      </p:sp>
      <p:sp>
        <p:nvSpPr>
          <p:cNvPr id="27" name="Q4"/>
          <p:cNvSpPr/>
          <p:nvPr/>
        </p:nvSpPr>
        <p:spPr>
          <a:xfrm>
            <a:off x="4862513" y="5305425"/>
            <a:ext cx="3400425" cy="601663"/>
          </a:xfrm>
          <a:prstGeom prst="roundRect">
            <a:avLst>
              <a:gd name="adj" fmla="val 12968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766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2416175" y="2541588"/>
            <a:ext cx="1731963" cy="2444750"/>
            <a:chOff x="2416163" y="2542006"/>
            <a:chExt cx="1731961" cy="2444859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416163" y="2554707"/>
              <a:ext cx="1731961" cy="90809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463788" y="3302452"/>
              <a:ext cx="1684336" cy="94778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2492363" y="2542006"/>
              <a:ext cx="1627186" cy="175109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18" idx="1"/>
            </p:cNvCxnSpPr>
            <p:nvPr/>
          </p:nvCxnSpPr>
          <p:spPr>
            <a:xfrm>
              <a:off x="2592376" y="4959876"/>
              <a:ext cx="1431923" cy="2698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107" name="Rectangle 5"/>
          <p:cNvSpPr>
            <a:spLocks/>
          </p:cNvSpPr>
          <p:nvPr/>
        </p:nvSpPr>
        <p:spPr bwMode="auto">
          <a:xfrm>
            <a:off x="539750" y="525463"/>
            <a:ext cx="80645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tx1"/>
                </a:solidFill>
              </a:rPr>
              <a:t>Read Numbers up to 1000 in</a:t>
            </a:r>
            <a:br>
              <a:rPr lang="en-GB" altLang="en-US" sz="2800" b="1">
                <a:solidFill>
                  <a:schemeClr val="tx1"/>
                </a:solidFill>
              </a:rPr>
            </a:br>
            <a:r>
              <a:rPr lang="en-GB" altLang="en-US" sz="2800" b="1">
                <a:solidFill>
                  <a:schemeClr val="tx1"/>
                </a:solidFill>
              </a:rPr>
              <a:t>Numerals and Words</a:t>
            </a:r>
            <a:endParaRPr lang="en-GB" altLang="en-US" sz="220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47108" name="Rectangle 18"/>
          <p:cNvSpPr>
            <a:spLocks/>
          </p:cNvSpPr>
          <p:nvPr/>
        </p:nvSpPr>
        <p:spPr bwMode="auto">
          <a:xfrm>
            <a:off x="755650" y="1541463"/>
            <a:ext cx="7632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Match the written words with the correct numerals.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233488" y="2360613"/>
            <a:ext cx="1358900" cy="514350"/>
          </a:xfrm>
          <a:prstGeom prst="roundRect">
            <a:avLst>
              <a:gd name="adj" fmla="val 5556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/>
              <a:t>897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233488" y="3151188"/>
            <a:ext cx="1358900" cy="514350"/>
          </a:xfrm>
          <a:prstGeom prst="roundRect">
            <a:avLst>
              <a:gd name="adj" fmla="val 5556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/>
              <a:t>789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233488" y="3940175"/>
            <a:ext cx="1358900" cy="514350"/>
          </a:xfrm>
          <a:prstGeom prst="roundRect">
            <a:avLst>
              <a:gd name="adj" fmla="val 5556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/>
              <a:t>978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233488" y="4729163"/>
            <a:ext cx="1358900" cy="514350"/>
          </a:xfrm>
          <a:prstGeom prst="roundRect">
            <a:avLst>
              <a:gd name="adj" fmla="val 5556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/>
              <a:t>987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024313" y="3144838"/>
            <a:ext cx="3886200" cy="514350"/>
          </a:xfrm>
          <a:prstGeom prst="roundRect">
            <a:avLst>
              <a:gd name="adj" fmla="val 555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 SemiBold" pitchFamily="2" charset="0"/>
              </a:rPr>
              <a:t>eight hundred and ninety-seven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024313" y="3937000"/>
            <a:ext cx="3886200" cy="514350"/>
          </a:xfrm>
          <a:prstGeom prst="roundRect">
            <a:avLst>
              <a:gd name="adj" fmla="val 555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 SemiBold" pitchFamily="2" charset="0"/>
              </a:rPr>
              <a:t>seven hundred and eighty-nine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024313" y="2360613"/>
            <a:ext cx="3886200" cy="514350"/>
          </a:xfrm>
          <a:prstGeom prst="roundRect">
            <a:avLst>
              <a:gd name="adj" fmla="val 555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 SemiBold" pitchFamily="2" charset="0"/>
              </a:rPr>
              <a:t>nine hundred and seventy-eight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024313" y="4729163"/>
            <a:ext cx="3886200" cy="514350"/>
          </a:xfrm>
          <a:prstGeom prst="roundRect">
            <a:avLst>
              <a:gd name="adj" fmla="val 555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 SemiBold" pitchFamily="2" charset="0"/>
              </a:rPr>
              <a:t>nine hundred and eighty-seven</a:t>
            </a:r>
          </a:p>
        </p:txBody>
      </p:sp>
      <p:sp>
        <p:nvSpPr>
          <p:cNvPr id="47117" name="Rectangle 23"/>
          <p:cNvSpPr>
            <a:spLocks/>
          </p:cNvSpPr>
          <p:nvPr/>
        </p:nvSpPr>
        <p:spPr bwMode="auto">
          <a:xfrm>
            <a:off x="755650" y="5599113"/>
            <a:ext cx="7632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Click for answers!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/>
          </p:cNvSpPr>
          <p:nvPr/>
        </p:nvSpPr>
        <p:spPr bwMode="auto">
          <a:xfrm>
            <a:off x="539750" y="582613"/>
            <a:ext cx="80645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tx1"/>
                </a:solidFill>
              </a:rPr>
              <a:t>Read Numbers up to 1000</a:t>
            </a:r>
            <a:endParaRPr lang="en-GB" altLang="en-US" sz="220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56323" name="Rectangle 18"/>
          <p:cNvSpPr>
            <a:spLocks/>
          </p:cNvSpPr>
          <p:nvPr/>
        </p:nvSpPr>
        <p:spPr bwMode="auto">
          <a:xfrm>
            <a:off x="755650" y="1128713"/>
            <a:ext cx="7632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read these numbers?</a:t>
            </a:r>
          </a:p>
        </p:txBody>
      </p:sp>
      <p:sp>
        <p:nvSpPr>
          <p:cNvPr id="56324" name="Rectangle 7"/>
          <p:cNvSpPr>
            <a:spLocks/>
          </p:cNvSpPr>
          <p:nvPr/>
        </p:nvSpPr>
        <p:spPr bwMode="auto">
          <a:xfrm>
            <a:off x="1776413" y="1766888"/>
            <a:ext cx="714375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123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234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345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456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567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678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898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987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101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202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303</a:t>
            </a:r>
          </a:p>
        </p:txBody>
      </p:sp>
      <p:sp>
        <p:nvSpPr>
          <p:cNvPr id="56325" name="Rectangle 8"/>
          <p:cNvSpPr>
            <a:spLocks/>
          </p:cNvSpPr>
          <p:nvPr/>
        </p:nvSpPr>
        <p:spPr bwMode="auto">
          <a:xfrm>
            <a:off x="4119563" y="1766888"/>
            <a:ext cx="904875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404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505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606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707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808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909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1000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111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212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313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414</a:t>
            </a:r>
          </a:p>
        </p:txBody>
      </p:sp>
      <p:sp>
        <p:nvSpPr>
          <p:cNvPr id="56326" name="Rectangle 9"/>
          <p:cNvSpPr>
            <a:spLocks/>
          </p:cNvSpPr>
          <p:nvPr/>
        </p:nvSpPr>
        <p:spPr bwMode="auto">
          <a:xfrm>
            <a:off x="6653213" y="1766888"/>
            <a:ext cx="714375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717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818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919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110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220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330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440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550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660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770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880</a:t>
            </a:r>
          </a:p>
        </p:txBody>
      </p:sp>
      <p:sp>
        <p:nvSpPr>
          <p:cNvPr id="56327" name="Rectangle 10"/>
          <p:cNvSpPr>
            <a:spLocks/>
          </p:cNvSpPr>
          <p:nvPr/>
        </p:nvSpPr>
        <p:spPr bwMode="auto">
          <a:xfrm>
            <a:off x="755650" y="5597525"/>
            <a:ext cx="7632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Choose one number from each column and write the number in words.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ranges answer"/>
          <p:cNvSpPr>
            <a:spLocks/>
          </p:cNvSpPr>
          <p:nvPr/>
        </p:nvSpPr>
        <p:spPr bwMode="auto">
          <a:xfrm>
            <a:off x="4638675" y="5194300"/>
            <a:ext cx="220345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Good estimation: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25 oranges</a:t>
            </a:r>
          </a:p>
        </p:txBody>
      </p:sp>
      <p:sp>
        <p:nvSpPr>
          <p:cNvPr id="60419" name="Rectangle 5"/>
          <p:cNvSpPr>
            <a:spLocks/>
          </p:cNvSpPr>
          <p:nvPr/>
        </p:nvSpPr>
        <p:spPr bwMode="auto">
          <a:xfrm>
            <a:off x="539750" y="530225"/>
            <a:ext cx="8064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tx1"/>
                </a:solidFill>
              </a:rPr>
              <a:t>Solve Number Problems and Practical</a:t>
            </a:r>
            <a:br>
              <a:rPr lang="en-GB" altLang="en-US" sz="2800" b="1">
                <a:solidFill>
                  <a:schemeClr val="tx1"/>
                </a:solidFill>
              </a:rPr>
            </a:br>
            <a:r>
              <a:rPr lang="en-GB" altLang="en-US" sz="2800" b="1">
                <a:solidFill>
                  <a:schemeClr val="tx1"/>
                </a:solidFill>
              </a:rPr>
              <a:t>Problems Involving These Ideas</a:t>
            </a:r>
            <a:endParaRPr lang="en-GB" altLang="en-US" sz="220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60420" name="Rectangle 18"/>
          <p:cNvSpPr>
            <a:spLocks/>
          </p:cNvSpPr>
          <p:nvPr/>
        </p:nvSpPr>
        <p:spPr bwMode="auto">
          <a:xfrm>
            <a:off x="755650" y="1611313"/>
            <a:ext cx="7632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Mrs Greggs sold 50 plums at the market. Estimate how many bananas were sold. Next, estimate how many oranges were sold. </a:t>
            </a:r>
          </a:p>
        </p:txBody>
      </p:sp>
      <p:grpSp>
        <p:nvGrpSpPr>
          <p:cNvPr id="60421" name="Group 28"/>
          <p:cNvGrpSpPr>
            <a:grpSpLocks/>
          </p:cNvGrpSpPr>
          <p:nvPr/>
        </p:nvGrpSpPr>
        <p:grpSpPr bwMode="auto">
          <a:xfrm>
            <a:off x="1666875" y="2544763"/>
            <a:ext cx="5383213" cy="2516187"/>
            <a:chOff x="2219621" y="2690759"/>
            <a:chExt cx="5383441" cy="2515358"/>
          </a:xfrm>
        </p:grpSpPr>
        <p:grpSp>
          <p:nvGrpSpPr>
            <p:cNvPr id="60425" name="Group 24"/>
            <p:cNvGrpSpPr>
              <a:grpSpLocks/>
            </p:cNvGrpSpPr>
            <p:nvPr/>
          </p:nvGrpSpPr>
          <p:grpSpPr bwMode="auto">
            <a:xfrm>
              <a:off x="2936596" y="2793126"/>
              <a:ext cx="4387149" cy="1947152"/>
              <a:chOff x="2936597" y="2793126"/>
              <a:chExt cx="2755388" cy="1947152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936977" y="4030167"/>
                <a:ext cx="688987" cy="70937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625964" y="3304918"/>
                <a:ext cx="688986" cy="143462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314950" y="4376128"/>
                <a:ext cx="687989" cy="3634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002939" y="2793912"/>
                <a:ext cx="688987" cy="194563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cxnSp>
          <p:nvCxnSpPr>
            <p:cNvPr id="3" name="Straight Connector 2"/>
            <p:cNvCxnSpPr/>
            <p:nvPr/>
          </p:nvCxnSpPr>
          <p:spPr>
            <a:xfrm>
              <a:off x="2934026" y="2690759"/>
              <a:ext cx="0" cy="20487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921326" y="4730024"/>
              <a:ext cx="447058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786383" y="4030168"/>
              <a:ext cx="147643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429" name="Rectangle 21"/>
            <p:cNvSpPr>
              <a:spLocks/>
            </p:cNvSpPr>
            <p:nvPr/>
          </p:nvSpPr>
          <p:spPr bwMode="auto">
            <a:xfrm>
              <a:off x="2219621" y="3782700"/>
              <a:ext cx="565100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60430" name="Rectangle 22"/>
            <p:cNvSpPr>
              <a:spLocks/>
            </p:cNvSpPr>
            <p:nvPr/>
          </p:nvSpPr>
          <p:spPr bwMode="auto">
            <a:xfrm>
              <a:off x="3051585" y="4741786"/>
              <a:ext cx="862276" cy="46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plums</a:t>
              </a:r>
            </a:p>
          </p:txBody>
        </p:sp>
        <p:sp>
          <p:nvSpPr>
            <p:cNvPr id="60431" name="Rectangle 25"/>
            <p:cNvSpPr>
              <a:spLocks/>
            </p:cNvSpPr>
            <p:nvPr/>
          </p:nvSpPr>
          <p:spPr bwMode="auto">
            <a:xfrm>
              <a:off x="3749532" y="4741786"/>
              <a:ext cx="1659956" cy="46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strawberries</a:t>
              </a:r>
            </a:p>
          </p:txBody>
        </p:sp>
        <p:sp>
          <p:nvSpPr>
            <p:cNvPr id="60432" name="Rectangle 26"/>
            <p:cNvSpPr>
              <a:spLocks/>
            </p:cNvSpPr>
            <p:nvPr/>
          </p:nvSpPr>
          <p:spPr bwMode="auto">
            <a:xfrm>
              <a:off x="4846319" y="4741786"/>
              <a:ext cx="1659956" cy="46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oranges</a:t>
              </a:r>
            </a:p>
          </p:txBody>
        </p:sp>
        <p:sp>
          <p:nvSpPr>
            <p:cNvPr id="60433" name="Rectangle 27"/>
            <p:cNvSpPr>
              <a:spLocks/>
            </p:cNvSpPr>
            <p:nvPr/>
          </p:nvSpPr>
          <p:spPr bwMode="auto">
            <a:xfrm>
              <a:off x="5943106" y="4741786"/>
              <a:ext cx="1659956" cy="46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bananas</a:t>
              </a:r>
            </a:p>
          </p:txBody>
        </p:sp>
      </p:grpSp>
      <p:sp>
        <p:nvSpPr>
          <p:cNvPr id="36" name="bananas answer"/>
          <p:cNvSpPr>
            <a:spLocks/>
          </p:cNvSpPr>
          <p:nvPr/>
        </p:nvSpPr>
        <p:spPr bwMode="auto">
          <a:xfrm>
            <a:off x="2301875" y="5207000"/>
            <a:ext cx="22034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Good estimation: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150 bananas</a:t>
            </a:r>
          </a:p>
        </p:txBody>
      </p:sp>
      <p:sp>
        <p:nvSpPr>
          <p:cNvPr id="30" name="How many bananas?"/>
          <p:cNvSpPr>
            <a:spLocks/>
          </p:cNvSpPr>
          <p:nvPr/>
        </p:nvSpPr>
        <p:spPr bwMode="auto">
          <a:xfrm>
            <a:off x="2714625" y="5207000"/>
            <a:ext cx="1377950" cy="7715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Twinkl SemiBold" pitchFamily="2" charset="0"/>
              </a:rPr>
              <a:t>How many bananas?</a:t>
            </a:r>
          </a:p>
        </p:txBody>
      </p:sp>
      <p:sp>
        <p:nvSpPr>
          <p:cNvPr id="32" name="How many oranges?"/>
          <p:cNvSpPr>
            <a:spLocks/>
          </p:cNvSpPr>
          <p:nvPr/>
        </p:nvSpPr>
        <p:spPr bwMode="auto">
          <a:xfrm>
            <a:off x="5051425" y="5207000"/>
            <a:ext cx="1377950" cy="7715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Twinkl SemiBold" pitchFamily="2" charset="0"/>
              </a:rPr>
              <a:t>How many oranges?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6" grpId="0"/>
      <p:bldP spid="30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/>
          </p:cNvSpPr>
          <p:nvPr/>
        </p:nvSpPr>
        <p:spPr bwMode="auto">
          <a:xfrm>
            <a:off x="539750" y="530225"/>
            <a:ext cx="8064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tx1"/>
                </a:solidFill>
              </a:rPr>
              <a:t>Solve Number Problems and Practical</a:t>
            </a:r>
            <a:br>
              <a:rPr lang="en-GB" altLang="en-US" sz="2800" b="1">
                <a:solidFill>
                  <a:schemeClr val="tx1"/>
                </a:solidFill>
              </a:rPr>
            </a:br>
            <a:r>
              <a:rPr lang="en-GB" altLang="en-US" sz="2800" b="1">
                <a:solidFill>
                  <a:schemeClr val="tx1"/>
                </a:solidFill>
              </a:rPr>
              <a:t>Problems Involving These Ideas</a:t>
            </a:r>
            <a:endParaRPr lang="en-GB" altLang="en-US" sz="220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61443" name="Rectangle 18"/>
          <p:cNvSpPr>
            <a:spLocks/>
          </p:cNvSpPr>
          <p:nvPr/>
        </p:nvSpPr>
        <p:spPr bwMode="auto">
          <a:xfrm>
            <a:off x="755650" y="1611313"/>
            <a:ext cx="7632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Samira worked eight hours a week for eight weeks.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many hours is that altogether?</a:t>
            </a:r>
          </a:p>
        </p:txBody>
      </p:sp>
      <p:sp>
        <p:nvSpPr>
          <p:cNvPr id="61444" name="Rectangle 23"/>
          <p:cNvSpPr>
            <a:spLocks/>
          </p:cNvSpPr>
          <p:nvPr/>
        </p:nvSpPr>
        <p:spPr bwMode="auto">
          <a:xfrm>
            <a:off x="755650" y="3413125"/>
            <a:ext cx="76327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On Monday, Jaden earned £196. On Tuesday, he earned £100 for clearing a garden. Altogether on Wednesday and Thursday, he earned £100 for cleaning cars. On Thursday, he spent £10 on equipment.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much does he have now? </a:t>
            </a:r>
          </a:p>
        </p:txBody>
      </p:sp>
      <p:sp>
        <p:nvSpPr>
          <p:cNvPr id="31" name="Rectangle 30"/>
          <p:cNvSpPr>
            <a:spLocks/>
          </p:cNvSpPr>
          <p:nvPr/>
        </p:nvSpPr>
        <p:spPr bwMode="auto">
          <a:xfrm>
            <a:off x="3511550" y="2443163"/>
            <a:ext cx="2120900" cy="4953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8 × 8 = </a:t>
            </a:r>
            <a:r>
              <a:rPr lang="en-GB" altLang="en-US" b="1">
                <a:solidFill>
                  <a:schemeClr val="bg1"/>
                </a:solidFill>
              </a:rPr>
              <a:t>64 hours</a:t>
            </a:r>
          </a:p>
        </p:txBody>
      </p:sp>
      <p:sp>
        <p:nvSpPr>
          <p:cNvPr id="33" name="Rectangle 32"/>
          <p:cNvSpPr>
            <a:spLocks/>
          </p:cNvSpPr>
          <p:nvPr/>
        </p:nvSpPr>
        <p:spPr bwMode="auto">
          <a:xfrm>
            <a:off x="2363788" y="4808538"/>
            <a:ext cx="4416425" cy="81121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£196 + £100 + £100 = £396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£396 - £10 = </a:t>
            </a:r>
            <a:r>
              <a:rPr lang="en-GB" altLang="en-US" b="1">
                <a:solidFill>
                  <a:schemeClr val="bg1"/>
                </a:solidFill>
              </a:rPr>
              <a:t>£386 left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/>
          </p:cNvSpPr>
          <p:nvPr/>
        </p:nvSpPr>
        <p:spPr bwMode="auto">
          <a:xfrm>
            <a:off x="539750" y="530225"/>
            <a:ext cx="8064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tx1"/>
                </a:solidFill>
              </a:rPr>
              <a:t>Solve Number Problems and Practical</a:t>
            </a:r>
            <a:br>
              <a:rPr lang="en-GB" altLang="en-US" sz="2800" b="1">
                <a:solidFill>
                  <a:schemeClr val="tx1"/>
                </a:solidFill>
              </a:rPr>
            </a:br>
            <a:r>
              <a:rPr lang="en-GB" altLang="en-US" sz="2800" b="1">
                <a:solidFill>
                  <a:schemeClr val="tx1"/>
                </a:solidFill>
              </a:rPr>
              <a:t>Problems Involving These Ideas</a:t>
            </a:r>
            <a:endParaRPr lang="en-GB" altLang="en-US" sz="220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62467" name="Rectangle 18"/>
          <p:cNvSpPr>
            <a:spLocks/>
          </p:cNvSpPr>
          <p:nvPr/>
        </p:nvSpPr>
        <p:spPr bwMode="auto">
          <a:xfrm>
            <a:off x="755650" y="1611313"/>
            <a:ext cx="7632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If Sara earns 50p pocket money every week for nine weeks,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much does she have altogether?</a:t>
            </a:r>
          </a:p>
        </p:txBody>
      </p:sp>
      <p:sp>
        <p:nvSpPr>
          <p:cNvPr id="62468" name="Rectangle 23"/>
          <p:cNvSpPr>
            <a:spLocks/>
          </p:cNvSpPr>
          <p:nvPr/>
        </p:nvSpPr>
        <p:spPr bwMode="auto">
          <a:xfrm>
            <a:off x="755650" y="3413125"/>
            <a:ext cx="76327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Tom had £286 in his savings account. His auntie sent £10 for his birthday, his friend gave him another £10 and his neighbour also gave him £10. He then spent £10 at the toy shop.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much does he have now?</a:t>
            </a:r>
          </a:p>
        </p:txBody>
      </p:sp>
      <p:sp>
        <p:nvSpPr>
          <p:cNvPr id="31" name="Rectangle 30"/>
          <p:cNvSpPr>
            <a:spLocks/>
          </p:cNvSpPr>
          <p:nvPr/>
        </p:nvSpPr>
        <p:spPr bwMode="auto">
          <a:xfrm>
            <a:off x="3511550" y="2443163"/>
            <a:ext cx="2120900" cy="4953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50p × 9 = </a:t>
            </a:r>
            <a:r>
              <a:rPr lang="en-GB" altLang="en-US" b="1">
                <a:solidFill>
                  <a:schemeClr val="bg1"/>
                </a:solidFill>
              </a:rPr>
              <a:t>£4.50</a:t>
            </a:r>
          </a:p>
        </p:txBody>
      </p:sp>
      <p:sp>
        <p:nvSpPr>
          <p:cNvPr id="33" name="Rectangle 32"/>
          <p:cNvSpPr>
            <a:spLocks/>
          </p:cNvSpPr>
          <p:nvPr/>
        </p:nvSpPr>
        <p:spPr bwMode="auto">
          <a:xfrm>
            <a:off x="2859088" y="4808538"/>
            <a:ext cx="3425825" cy="81121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286 + £10 + £10 + £10 = £316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£316 - £10 = </a:t>
            </a:r>
            <a:r>
              <a:rPr lang="en-GB" altLang="en-US" b="1">
                <a:solidFill>
                  <a:schemeClr val="bg1"/>
                </a:solidFill>
              </a:rPr>
              <a:t>£306 left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/>
          </p:cNvSpPr>
          <p:nvPr/>
        </p:nvSpPr>
        <p:spPr bwMode="auto">
          <a:xfrm>
            <a:off x="539750" y="530225"/>
            <a:ext cx="8064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tx1"/>
                </a:solidFill>
              </a:rPr>
              <a:t>Solve Number Problems and Practical</a:t>
            </a:r>
            <a:br>
              <a:rPr lang="en-GB" altLang="en-US" sz="2800" b="1">
                <a:solidFill>
                  <a:schemeClr val="tx1"/>
                </a:solidFill>
              </a:rPr>
            </a:br>
            <a:r>
              <a:rPr lang="en-GB" altLang="en-US" sz="2800" b="1">
                <a:solidFill>
                  <a:schemeClr val="tx1"/>
                </a:solidFill>
              </a:rPr>
              <a:t>Problems Involving These Ideas</a:t>
            </a:r>
            <a:endParaRPr lang="en-GB" altLang="en-US" sz="220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63491" name="Rectangle 18"/>
          <p:cNvSpPr>
            <a:spLocks/>
          </p:cNvSpPr>
          <p:nvPr/>
        </p:nvSpPr>
        <p:spPr bwMode="auto">
          <a:xfrm>
            <a:off x="755650" y="1611313"/>
            <a:ext cx="7632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Jamie wins a prize. He can choose prize box 1, 2 or 3.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Which should he choose?</a:t>
            </a:r>
          </a:p>
        </p:txBody>
      </p:sp>
      <p:pic>
        <p:nvPicPr>
          <p:cNvPr id="634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3097213"/>
            <a:ext cx="155416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3097213"/>
            <a:ext cx="14986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3097213"/>
            <a:ext cx="1897062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Rectangle 11"/>
          <p:cNvSpPr>
            <a:spLocks/>
          </p:cNvSpPr>
          <p:nvPr/>
        </p:nvSpPr>
        <p:spPr bwMode="auto">
          <a:xfrm>
            <a:off x="1176338" y="4784725"/>
            <a:ext cx="14430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£336.68</a:t>
            </a:r>
          </a:p>
        </p:txBody>
      </p:sp>
      <p:sp>
        <p:nvSpPr>
          <p:cNvPr id="63496" name="Rectangle 12"/>
          <p:cNvSpPr>
            <a:spLocks/>
          </p:cNvSpPr>
          <p:nvPr/>
        </p:nvSpPr>
        <p:spPr bwMode="auto">
          <a:xfrm>
            <a:off x="3851275" y="4784725"/>
            <a:ext cx="14414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£363.86</a:t>
            </a:r>
          </a:p>
        </p:txBody>
      </p:sp>
      <p:sp>
        <p:nvSpPr>
          <p:cNvPr id="63497" name="Rectangle 13"/>
          <p:cNvSpPr>
            <a:spLocks/>
          </p:cNvSpPr>
          <p:nvPr/>
        </p:nvSpPr>
        <p:spPr bwMode="auto">
          <a:xfrm>
            <a:off x="6524625" y="4784725"/>
            <a:ext cx="14430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£336.86</a:t>
            </a:r>
          </a:p>
        </p:txBody>
      </p:sp>
      <p:sp>
        <p:nvSpPr>
          <p:cNvPr id="5" name="Rectangle 4"/>
          <p:cNvSpPr/>
          <p:nvPr/>
        </p:nvSpPr>
        <p:spPr>
          <a:xfrm>
            <a:off x="1785938" y="5597525"/>
            <a:ext cx="5572125" cy="495300"/>
          </a:xfrm>
          <a:prstGeom prst="rect">
            <a:avLst/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Why is that one better than the other two boxes?</a:t>
            </a:r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1176338" y="2452688"/>
            <a:ext cx="14430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3500" name="Rectangle 11"/>
          <p:cNvSpPr>
            <a:spLocks/>
          </p:cNvSpPr>
          <p:nvPr/>
        </p:nvSpPr>
        <p:spPr bwMode="auto">
          <a:xfrm>
            <a:off x="3822700" y="2452688"/>
            <a:ext cx="14430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3501" name="Rectangle 12"/>
          <p:cNvSpPr>
            <a:spLocks/>
          </p:cNvSpPr>
          <p:nvPr/>
        </p:nvSpPr>
        <p:spPr bwMode="auto">
          <a:xfrm>
            <a:off x="6524625" y="2452688"/>
            <a:ext cx="14430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/>
          </p:cNvSpPr>
          <p:nvPr/>
        </p:nvSpPr>
        <p:spPr bwMode="auto">
          <a:xfrm>
            <a:off x="539750" y="530225"/>
            <a:ext cx="8064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tx1"/>
                </a:solidFill>
              </a:rPr>
              <a:t>Solve Number Problems and Practical</a:t>
            </a:r>
            <a:br>
              <a:rPr lang="en-GB" altLang="en-US" sz="2800" b="1">
                <a:solidFill>
                  <a:schemeClr val="tx1"/>
                </a:solidFill>
              </a:rPr>
            </a:br>
            <a:r>
              <a:rPr lang="en-GB" altLang="en-US" sz="2800" b="1">
                <a:solidFill>
                  <a:schemeClr val="tx1"/>
                </a:solidFill>
              </a:rPr>
              <a:t>Problems Involving These Ideas</a:t>
            </a:r>
            <a:endParaRPr lang="en-GB" altLang="en-US" sz="220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64515" name="Rectangle 18"/>
          <p:cNvSpPr>
            <a:spLocks/>
          </p:cNvSpPr>
          <p:nvPr/>
        </p:nvSpPr>
        <p:spPr bwMode="auto">
          <a:xfrm>
            <a:off x="755650" y="1524000"/>
            <a:ext cx="76327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Zain needs to cut a 44cm piece from this 2m length of wood, but he’s lost his tape measure to measure it out accurately.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Estimate where he will need to saw the wood. </a:t>
            </a:r>
          </a:p>
        </p:txBody>
      </p:sp>
      <p:pic>
        <p:nvPicPr>
          <p:cNvPr id="6451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61" r="11276"/>
          <a:stretch>
            <a:fillRect/>
          </a:stretch>
        </p:blipFill>
        <p:spPr bwMode="auto">
          <a:xfrm>
            <a:off x="1530350" y="3565525"/>
            <a:ext cx="60833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2789238" y="2940050"/>
            <a:ext cx="0" cy="60642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/>
          </p:cNvSpPr>
          <p:nvPr/>
        </p:nvSpPr>
        <p:spPr bwMode="auto">
          <a:xfrm>
            <a:off x="539750" y="530225"/>
            <a:ext cx="8064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tx1"/>
                </a:solidFill>
              </a:rPr>
              <a:t>Solve Number Problems and Practical</a:t>
            </a:r>
            <a:br>
              <a:rPr lang="en-GB" altLang="en-US" sz="2800" b="1">
                <a:solidFill>
                  <a:schemeClr val="tx1"/>
                </a:solidFill>
              </a:rPr>
            </a:br>
            <a:r>
              <a:rPr lang="en-GB" altLang="en-US" sz="2800" b="1">
                <a:solidFill>
                  <a:schemeClr val="tx1"/>
                </a:solidFill>
              </a:rPr>
              <a:t>Problems Involving These Ideas</a:t>
            </a:r>
            <a:endParaRPr lang="en-GB" altLang="en-US" sz="220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65539" name="Rectangle 18"/>
          <p:cNvSpPr>
            <a:spLocks/>
          </p:cNvSpPr>
          <p:nvPr/>
        </p:nvSpPr>
        <p:spPr bwMode="auto">
          <a:xfrm>
            <a:off x="755650" y="1589088"/>
            <a:ext cx="7632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Estimate Cody’s height in metres and centimetres. </a:t>
            </a:r>
          </a:p>
        </p:txBody>
      </p:sp>
      <p:grpSp>
        <p:nvGrpSpPr>
          <p:cNvPr id="65540" name="Group 2"/>
          <p:cNvGrpSpPr>
            <a:grpSpLocks/>
          </p:cNvGrpSpPr>
          <p:nvPr/>
        </p:nvGrpSpPr>
        <p:grpSpPr bwMode="auto">
          <a:xfrm>
            <a:off x="3360738" y="2187575"/>
            <a:ext cx="1549400" cy="3910013"/>
            <a:chOff x="1320996" y="2187723"/>
            <a:chExt cx="1549449" cy="3909216"/>
          </a:xfrm>
        </p:grpSpPr>
        <p:grpSp>
          <p:nvGrpSpPr>
            <p:cNvPr id="65542" name="Group 7"/>
            <p:cNvGrpSpPr>
              <a:grpSpLocks/>
            </p:cNvGrpSpPr>
            <p:nvPr/>
          </p:nvGrpSpPr>
          <p:grpSpPr bwMode="auto">
            <a:xfrm>
              <a:off x="1320996" y="2187723"/>
              <a:ext cx="738540" cy="3905102"/>
              <a:chOff x="2420965" y="2057139"/>
              <a:chExt cx="905731" cy="390510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420965" y="2057139"/>
                <a:ext cx="905326" cy="390445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65545" name="Rectangle 9"/>
              <p:cNvSpPr>
                <a:spLocks/>
              </p:cNvSpPr>
              <p:nvPr/>
            </p:nvSpPr>
            <p:spPr bwMode="auto">
              <a:xfrm>
                <a:off x="2420966" y="2074231"/>
                <a:ext cx="905730" cy="302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tIns="108000" rIns="108000" bIns="108000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tx1"/>
                    </a:solidFill>
                  </a:rPr>
                  <a:t>2m</a:t>
                </a:r>
              </a:p>
            </p:txBody>
          </p:sp>
          <p:sp>
            <p:nvSpPr>
              <p:cNvPr id="65546" name="Rectangle 10"/>
              <p:cNvSpPr>
                <a:spLocks/>
              </p:cNvSpPr>
              <p:nvPr/>
            </p:nvSpPr>
            <p:spPr bwMode="auto">
              <a:xfrm>
                <a:off x="2420966" y="5647173"/>
                <a:ext cx="905730" cy="302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tIns="108000" rIns="108000" bIns="108000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tx1"/>
                    </a:solidFill>
                  </a:rPr>
                  <a:t>0m</a:t>
                </a:r>
              </a:p>
            </p:txBody>
          </p:sp>
        </p:grpSp>
        <p:pic>
          <p:nvPicPr>
            <p:cNvPr id="65543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269" y="3948128"/>
              <a:ext cx="674176" cy="2148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>
            <a:spLocks/>
          </p:cNvSpPr>
          <p:nvPr/>
        </p:nvSpPr>
        <p:spPr bwMode="auto">
          <a:xfrm>
            <a:off x="5357813" y="2824163"/>
            <a:ext cx="1965325" cy="7715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Good Estimate: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1m 10cm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/>
          </p:cNvSpPr>
          <p:nvPr/>
        </p:nvSpPr>
        <p:spPr bwMode="auto">
          <a:xfrm>
            <a:off x="755650" y="588963"/>
            <a:ext cx="76327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</a:rPr>
              <a:t>Finding 10 or 100 More or Less Than a Given Number</a:t>
            </a:r>
          </a:p>
        </p:txBody>
      </p:sp>
      <p:sp>
        <p:nvSpPr>
          <p:cNvPr id="10243" name="Rectangle 54"/>
          <p:cNvSpPr>
            <a:spLocks/>
          </p:cNvSpPr>
          <p:nvPr/>
        </p:nvSpPr>
        <p:spPr bwMode="auto">
          <a:xfrm>
            <a:off x="1249363" y="1668463"/>
            <a:ext cx="22415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37 is 10 more than</a:t>
            </a: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3394075" y="1668463"/>
            <a:ext cx="504825" cy="49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sp>
        <p:nvSpPr>
          <p:cNvPr id="61" name="Rectangle 60"/>
          <p:cNvSpPr>
            <a:spLocks/>
          </p:cNvSpPr>
          <p:nvPr/>
        </p:nvSpPr>
        <p:spPr>
          <a:xfrm>
            <a:off x="3394075" y="1668463"/>
            <a:ext cx="504825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latin typeface="Twinkl" pitchFamily="50" charset="0"/>
              </a:rPr>
              <a:t>27</a:t>
            </a:r>
          </a:p>
        </p:txBody>
      </p:sp>
      <p:sp>
        <p:nvSpPr>
          <p:cNvPr id="10246" name="Rectangle 115"/>
          <p:cNvSpPr>
            <a:spLocks/>
          </p:cNvSpPr>
          <p:nvPr/>
        </p:nvSpPr>
        <p:spPr bwMode="auto">
          <a:xfrm>
            <a:off x="1173163" y="4137025"/>
            <a:ext cx="22399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199 is 10 less than</a:t>
            </a:r>
          </a:p>
        </p:txBody>
      </p:sp>
      <p:sp>
        <p:nvSpPr>
          <p:cNvPr id="117" name="Rectangle 116"/>
          <p:cNvSpPr>
            <a:spLocks/>
          </p:cNvSpPr>
          <p:nvPr/>
        </p:nvSpPr>
        <p:spPr>
          <a:xfrm>
            <a:off x="3333750" y="4137025"/>
            <a:ext cx="642938" cy="49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sp>
        <p:nvSpPr>
          <p:cNvPr id="118" name="Rectangle 117"/>
          <p:cNvSpPr>
            <a:spLocks/>
          </p:cNvSpPr>
          <p:nvPr/>
        </p:nvSpPr>
        <p:spPr>
          <a:xfrm>
            <a:off x="3333750" y="4137025"/>
            <a:ext cx="642938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latin typeface="Twinkl" pitchFamily="50" charset="0"/>
              </a:rPr>
              <a:t>209</a:t>
            </a:r>
          </a:p>
        </p:txBody>
      </p:sp>
      <p:sp>
        <p:nvSpPr>
          <p:cNvPr id="10249" name="Rectangle 140"/>
          <p:cNvSpPr>
            <a:spLocks/>
          </p:cNvSpPr>
          <p:nvPr/>
        </p:nvSpPr>
        <p:spPr bwMode="auto">
          <a:xfrm>
            <a:off x="1092200" y="2892425"/>
            <a:ext cx="23447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371 is 100 more than</a:t>
            </a:r>
          </a:p>
        </p:txBody>
      </p:sp>
      <p:sp>
        <p:nvSpPr>
          <p:cNvPr id="163" name="Rectangle 162"/>
          <p:cNvSpPr>
            <a:spLocks/>
          </p:cNvSpPr>
          <p:nvPr/>
        </p:nvSpPr>
        <p:spPr>
          <a:xfrm>
            <a:off x="3414713" y="2914650"/>
            <a:ext cx="642937" cy="49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sp>
        <p:nvSpPr>
          <p:cNvPr id="164" name="Rectangle 163"/>
          <p:cNvSpPr>
            <a:spLocks/>
          </p:cNvSpPr>
          <p:nvPr/>
        </p:nvSpPr>
        <p:spPr>
          <a:xfrm>
            <a:off x="3414713" y="2914650"/>
            <a:ext cx="642937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latin typeface="Twinkl" pitchFamily="50" charset="0"/>
              </a:rPr>
              <a:t>271</a:t>
            </a:r>
          </a:p>
        </p:txBody>
      </p:sp>
      <p:sp>
        <p:nvSpPr>
          <p:cNvPr id="10252" name="Rectangle 164"/>
          <p:cNvSpPr>
            <a:spLocks/>
          </p:cNvSpPr>
          <p:nvPr/>
        </p:nvSpPr>
        <p:spPr bwMode="auto">
          <a:xfrm>
            <a:off x="1103313" y="5359400"/>
            <a:ext cx="23463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508 is 100 less than</a:t>
            </a:r>
          </a:p>
        </p:txBody>
      </p:sp>
      <p:sp>
        <p:nvSpPr>
          <p:cNvPr id="166" name="Rectangle 165"/>
          <p:cNvSpPr>
            <a:spLocks/>
          </p:cNvSpPr>
          <p:nvPr/>
        </p:nvSpPr>
        <p:spPr>
          <a:xfrm>
            <a:off x="3402013" y="5359400"/>
            <a:ext cx="642937" cy="49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sp>
        <p:nvSpPr>
          <p:cNvPr id="167" name="Rectangle 166"/>
          <p:cNvSpPr>
            <a:spLocks/>
          </p:cNvSpPr>
          <p:nvPr/>
        </p:nvSpPr>
        <p:spPr>
          <a:xfrm>
            <a:off x="3402013" y="5359400"/>
            <a:ext cx="642937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latin typeface="Twinkl" pitchFamily="50" charset="0"/>
              </a:rPr>
              <a:t>608</a:t>
            </a:r>
          </a:p>
        </p:txBody>
      </p:sp>
      <p:sp>
        <p:nvSpPr>
          <p:cNvPr id="10255" name="Rectangle 184"/>
          <p:cNvSpPr>
            <a:spLocks/>
          </p:cNvSpPr>
          <p:nvPr/>
        </p:nvSpPr>
        <p:spPr bwMode="auto">
          <a:xfrm>
            <a:off x="5707063" y="1657350"/>
            <a:ext cx="23447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is 10 more than 615</a:t>
            </a:r>
          </a:p>
        </p:txBody>
      </p:sp>
      <p:sp>
        <p:nvSpPr>
          <p:cNvPr id="186" name="Rectangle 185"/>
          <p:cNvSpPr>
            <a:spLocks/>
          </p:cNvSpPr>
          <p:nvPr/>
        </p:nvSpPr>
        <p:spPr>
          <a:xfrm>
            <a:off x="5065713" y="1679575"/>
            <a:ext cx="641350" cy="49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sp>
        <p:nvSpPr>
          <p:cNvPr id="187" name="Rectangle 186"/>
          <p:cNvSpPr>
            <a:spLocks/>
          </p:cNvSpPr>
          <p:nvPr/>
        </p:nvSpPr>
        <p:spPr>
          <a:xfrm>
            <a:off x="5065713" y="1679575"/>
            <a:ext cx="641350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latin typeface="Twinkl" pitchFamily="50" charset="0"/>
              </a:rPr>
              <a:t>625</a:t>
            </a:r>
          </a:p>
        </p:txBody>
      </p:sp>
      <p:sp>
        <p:nvSpPr>
          <p:cNvPr id="10258" name="Rectangle 188"/>
          <p:cNvSpPr>
            <a:spLocks/>
          </p:cNvSpPr>
          <p:nvPr/>
        </p:nvSpPr>
        <p:spPr bwMode="auto">
          <a:xfrm>
            <a:off x="5707063" y="2892425"/>
            <a:ext cx="23447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is 100 less than 898</a:t>
            </a:r>
          </a:p>
        </p:txBody>
      </p:sp>
      <p:sp>
        <p:nvSpPr>
          <p:cNvPr id="190" name="Rectangle 189"/>
          <p:cNvSpPr>
            <a:spLocks/>
          </p:cNvSpPr>
          <p:nvPr/>
        </p:nvSpPr>
        <p:spPr>
          <a:xfrm>
            <a:off x="5065713" y="2914650"/>
            <a:ext cx="641350" cy="49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sp>
        <p:nvSpPr>
          <p:cNvPr id="191" name="Rectangle 190"/>
          <p:cNvSpPr>
            <a:spLocks/>
          </p:cNvSpPr>
          <p:nvPr/>
        </p:nvSpPr>
        <p:spPr>
          <a:xfrm>
            <a:off x="5065713" y="2914650"/>
            <a:ext cx="641350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latin typeface="Twinkl" pitchFamily="50" charset="0"/>
              </a:rPr>
              <a:t>798</a:t>
            </a:r>
          </a:p>
        </p:txBody>
      </p:sp>
      <p:sp>
        <p:nvSpPr>
          <p:cNvPr id="10261" name="Rectangle 192"/>
          <p:cNvSpPr>
            <a:spLocks/>
          </p:cNvSpPr>
          <p:nvPr/>
        </p:nvSpPr>
        <p:spPr bwMode="auto">
          <a:xfrm>
            <a:off x="5830888" y="4114800"/>
            <a:ext cx="23447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is 10 less than 940</a:t>
            </a:r>
          </a:p>
        </p:txBody>
      </p:sp>
      <p:sp>
        <p:nvSpPr>
          <p:cNvPr id="194" name="Rectangle 193"/>
          <p:cNvSpPr>
            <a:spLocks/>
          </p:cNvSpPr>
          <p:nvPr/>
        </p:nvSpPr>
        <p:spPr>
          <a:xfrm>
            <a:off x="5187950" y="4137025"/>
            <a:ext cx="642938" cy="49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sp>
        <p:nvSpPr>
          <p:cNvPr id="195" name="Rectangle 194"/>
          <p:cNvSpPr>
            <a:spLocks/>
          </p:cNvSpPr>
          <p:nvPr/>
        </p:nvSpPr>
        <p:spPr>
          <a:xfrm>
            <a:off x="5187950" y="4137025"/>
            <a:ext cx="642938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latin typeface="Twinkl" pitchFamily="50" charset="0"/>
              </a:rPr>
              <a:t>930</a:t>
            </a:r>
          </a:p>
        </p:txBody>
      </p:sp>
      <p:sp>
        <p:nvSpPr>
          <p:cNvPr id="10264" name="Rectangle 196"/>
          <p:cNvSpPr>
            <a:spLocks/>
          </p:cNvSpPr>
          <p:nvPr/>
        </p:nvSpPr>
        <p:spPr bwMode="auto">
          <a:xfrm>
            <a:off x="5830888" y="5337175"/>
            <a:ext cx="24320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is 100 more than 899</a:t>
            </a:r>
          </a:p>
        </p:txBody>
      </p:sp>
      <p:sp>
        <p:nvSpPr>
          <p:cNvPr id="198" name="Rectangle 197"/>
          <p:cNvSpPr>
            <a:spLocks/>
          </p:cNvSpPr>
          <p:nvPr/>
        </p:nvSpPr>
        <p:spPr>
          <a:xfrm>
            <a:off x="5187950" y="5359400"/>
            <a:ext cx="642938" cy="49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sp>
        <p:nvSpPr>
          <p:cNvPr id="199" name="Rectangle 198"/>
          <p:cNvSpPr>
            <a:spLocks/>
          </p:cNvSpPr>
          <p:nvPr/>
        </p:nvSpPr>
        <p:spPr>
          <a:xfrm>
            <a:off x="5187950" y="5359400"/>
            <a:ext cx="642938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latin typeface="Twinkl" pitchFamily="50" charset="0"/>
              </a:rPr>
              <a:t>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18" grpId="0" animBg="1"/>
      <p:bldP spid="164" grpId="0" animBg="1"/>
      <p:bldP spid="167" grpId="0" animBg="1"/>
      <p:bldP spid="187" grpId="0" animBg="1"/>
      <p:bldP spid="191" grpId="0" animBg="1"/>
      <p:bldP spid="195" grpId="0" animBg="1"/>
      <p:bldP spid="19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/>
          </p:cNvSpPr>
          <p:nvPr/>
        </p:nvSpPr>
        <p:spPr bwMode="auto">
          <a:xfrm>
            <a:off x="755650" y="404813"/>
            <a:ext cx="763270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</a:rPr>
              <a:t>Recognise the Place Value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</a:rPr>
              <a:t>of Each Digit in a Three-Digit Number</a:t>
            </a:r>
          </a:p>
        </p:txBody>
      </p:sp>
      <p:sp>
        <p:nvSpPr>
          <p:cNvPr id="11267" name="Rectangle 26"/>
          <p:cNvSpPr>
            <a:spLocks/>
          </p:cNvSpPr>
          <p:nvPr/>
        </p:nvSpPr>
        <p:spPr bwMode="auto">
          <a:xfrm>
            <a:off x="755650" y="1362075"/>
            <a:ext cx="7632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Write down the value of the </a:t>
            </a:r>
            <a:r>
              <a:rPr lang="en-GB" altLang="en-US" b="1">
                <a:solidFill>
                  <a:srgbClr val="FF0000"/>
                </a:solidFill>
              </a:rPr>
              <a:t>red</a:t>
            </a:r>
            <a:r>
              <a:rPr lang="en-GB" altLang="en-US">
                <a:solidFill>
                  <a:schemeClr val="tx1"/>
                </a:solidFill>
              </a:rPr>
              <a:t> digit within each number.</a:t>
            </a:r>
          </a:p>
        </p:txBody>
      </p:sp>
      <p:sp>
        <p:nvSpPr>
          <p:cNvPr id="2" name="Oval 1"/>
          <p:cNvSpPr/>
          <p:nvPr/>
        </p:nvSpPr>
        <p:spPr>
          <a:xfrm>
            <a:off x="2239963" y="2005013"/>
            <a:ext cx="1138237" cy="1136650"/>
          </a:xfrm>
          <a:prstGeom prst="ellipse">
            <a:avLst/>
          </a:prstGeom>
          <a:solidFill>
            <a:schemeClr val="bg1"/>
          </a:solidFill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0000"/>
                </a:solidFill>
              </a:rPr>
              <a:t>7</a:t>
            </a:r>
            <a:r>
              <a:rPr lang="en-GB" sz="2800" b="1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54" name="Oval 53"/>
          <p:cNvSpPr/>
          <p:nvPr/>
        </p:nvSpPr>
        <p:spPr>
          <a:xfrm>
            <a:off x="4003675" y="2005013"/>
            <a:ext cx="1136650" cy="1136650"/>
          </a:xfrm>
          <a:prstGeom prst="ellipse">
            <a:avLst/>
          </a:prstGeom>
          <a:solidFill>
            <a:schemeClr val="bg1"/>
          </a:solidFill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ysClr val="windowText" lastClr="000000"/>
                </a:solidFill>
              </a:rPr>
              <a:t>1</a:t>
            </a:r>
            <a:r>
              <a:rPr lang="en-GB" sz="2800" b="1" dirty="0">
                <a:solidFill>
                  <a:srgbClr val="FF0000"/>
                </a:solidFill>
              </a:rPr>
              <a:t>0</a:t>
            </a:r>
            <a:r>
              <a:rPr lang="en-GB" sz="2800" b="1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70" name="Oval 69"/>
          <p:cNvSpPr/>
          <p:nvPr/>
        </p:nvSpPr>
        <p:spPr>
          <a:xfrm>
            <a:off x="5765800" y="2005013"/>
            <a:ext cx="1138238" cy="1136650"/>
          </a:xfrm>
          <a:prstGeom prst="ellipse">
            <a:avLst/>
          </a:prstGeom>
          <a:solidFill>
            <a:schemeClr val="bg1"/>
          </a:solidFill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ysClr val="windowText" lastClr="000000"/>
                </a:solidFill>
              </a:rPr>
              <a:t>20</a:t>
            </a:r>
            <a:r>
              <a:rPr lang="en-GB" sz="28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4" name="Oval 73"/>
          <p:cNvSpPr/>
          <p:nvPr/>
        </p:nvSpPr>
        <p:spPr>
          <a:xfrm>
            <a:off x="2239963" y="3429000"/>
            <a:ext cx="1138237" cy="1136650"/>
          </a:xfrm>
          <a:prstGeom prst="ellipse">
            <a:avLst/>
          </a:prstGeom>
          <a:solidFill>
            <a:schemeClr val="bg1"/>
          </a:solidFill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0000"/>
                </a:solidFill>
              </a:rPr>
              <a:t>3</a:t>
            </a:r>
            <a:r>
              <a:rPr lang="en-GB" sz="2800" b="1" dirty="0">
                <a:solidFill>
                  <a:sysClr val="windowText" lastClr="000000"/>
                </a:solidFill>
              </a:rPr>
              <a:t>80</a:t>
            </a:r>
          </a:p>
        </p:txBody>
      </p:sp>
      <p:sp>
        <p:nvSpPr>
          <p:cNvPr id="75" name="Oval 74"/>
          <p:cNvSpPr/>
          <p:nvPr/>
        </p:nvSpPr>
        <p:spPr>
          <a:xfrm>
            <a:off x="4003675" y="3429000"/>
            <a:ext cx="1136650" cy="1136650"/>
          </a:xfrm>
          <a:prstGeom prst="ellipse">
            <a:avLst/>
          </a:prstGeom>
          <a:solidFill>
            <a:schemeClr val="bg1"/>
          </a:solidFill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ysClr val="windowText" lastClr="000000"/>
                </a:solidFill>
              </a:rPr>
              <a:t>59</a:t>
            </a:r>
            <a:r>
              <a:rPr lang="en-GB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6" name="Oval 75"/>
          <p:cNvSpPr/>
          <p:nvPr/>
        </p:nvSpPr>
        <p:spPr>
          <a:xfrm>
            <a:off x="5765800" y="3429000"/>
            <a:ext cx="1138238" cy="1136650"/>
          </a:xfrm>
          <a:prstGeom prst="ellipse">
            <a:avLst/>
          </a:prstGeom>
          <a:solidFill>
            <a:schemeClr val="bg1"/>
          </a:solidFill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ysClr val="windowText" lastClr="000000"/>
                </a:solidFill>
              </a:rPr>
              <a:t>7</a:t>
            </a:r>
            <a:r>
              <a:rPr lang="en-GB" sz="2800" b="1" dirty="0">
                <a:solidFill>
                  <a:srgbClr val="FF0000"/>
                </a:solidFill>
              </a:rPr>
              <a:t>3</a:t>
            </a:r>
            <a:r>
              <a:rPr lang="en-GB" sz="2800" b="1" dirty="0">
                <a:solidFill>
                  <a:sysClr val="windowText" lastClr="000000"/>
                </a:solidFill>
              </a:rPr>
              <a:t>2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2239963" y="4852988"/>
            <a:ext cx="1138237" cy="1136650"/>
          </a:xfrm>
          <a:prstGeom prst="ellipse">
            <a:avLst/>
          </a:prstGeom>
          <a:solidFill>
            <a:schemeClr val="bg1"/>
          </a:solidFill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1</a:t>
            </a:r>
            <a:r>
              <a:rPr lang="en-GB" sz="2800" b="1" dirty="0">
                <a:solidFill>
                  <a:srgbClr val="FF0000"/>
                </a:solidFill>
              </a:rPr>
              <a:t>1</a:t>
            </a:r>
            <a:r>
              <a:rPr lang="en-GB" sz="2800" b="1" dirty="0">
                <a:solidFill>
                  <a:schemeClr val="tx1"/>
                </a:solidFill>
              </a:rPr>
              <a:t>1</a:t>
            </a:r>
            <a:endParaRPr lang="en-GB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4003675" y="4852988"/>
            <a:ext cx="1136650" cy="1136650"/>
          </a:xfrm>
          <a:prstGeom prst="ellipse">
            <a:avLst/>
          </a:prstGeom>
          <a:solidFill>
            <a:schemeClr val="bg1"/>
          </a:solidFill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ysClr val="windowText" lastClr="000000"/>
                </a:solidFill>
              </a:rPr>
              <a:t>90</a:t>
            </a:r>
            <a:r>
              <a:rPr lang="en-GB" sz="2800" b="1" dirty="0">
                <a:solidFill>
                  <a:srgbClr val="FF0000"/>
                </a:solidFill>
              </a:rPr>
              <a:t>2</a:t>
            </a:r>
            <a:endParaRPr lang="en-GB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5765800" y="4852988"/>
            <a:ext cx="1138238" cy="1136650"/>
          </a:xfrm>
          <a:prstGeom prst="ellipse">
            <a:avLst/>
          </a:prstGeom>
          <a:solidFill>
            <a:schemeClr val="bg1"/>
          </a:solidFill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55</a:t>
            </a:r>
            <a:r>
              <a:rPr lang="en-GB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3" name="Oval 82"/>
          <p:cNvSpPr/>
          <p:nvPr/>
        </p:nvSpPr>
        <p:spPr>
          <a:xfrm>
            <a:off x="2239963" y="2005013"/>
            <a:ext cx="1138237" cy="1136650"/>
          </a:xfrm>
          <a:prstGeom prst="ellipse">
            <a:avLst/>
          </a:prstGeom>
          <a:solidFill>
            <a:schemeClr val="bg1"/>
          </a:solidFill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FF0000"/>
                </a:solidFill>
                <a:latin typeface="Twinkl SemiBold" pitchFamily="2" charset="0"/>
              </a:rPr>
              <a:t>70</a:t>
            </a:r>
            <a:endParaRPr lang="en-GB" sz="2800" dirty="0">
              <a:solidFill>
                <a:sysClr val="windowText" lastClr="000000"/>
              </a:solidFill>
              <a:latin typeface="Twinkl SemiBold" pitchFamily="2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4003675" y="2005013"/>
            <a:ext cx="1136650" cy="1136650"/>
          </a:xfrm>
          <a:prstGeom prst="ellipse">
            <a:avLst/>
          </a:prstGeom>
          <a:solidFill>
            <a:schemeClr val="bg1"/>
          </a:solidFill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FF0000"/>
                </a:solidFill>
                <a:latin typeface="Twinkl SemiBold" pitchFamily="2" charset="0"/>
              </a:rPr>
              <a:t>0 </a:t>
            </a:r>
            <a:r>
              <a:rPr lang="en-GB" dirty="0">
                <a:solidFill>
                  <a:srgbClr val="FF0000"/>
                </a:solidFill>
                <a:latin typeface="Twinkl SemiBold" pitchFamily="2" charset="0"/>
              </a:rPr>
              <a:t>(tens)</a:t>
            </a:r>
            <a:endParaRPr lang="en-GB" dirty="0">
              <a:solidFill>
                <a:sysClr val="windowText" lastClr="000000"/>
              </a:solidFill>
              <a:latin typeface="Twinkl SemiBold" pitchFamily="2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5765800" y="2005013"/>
            <a:ext cx="1138238" cy="1136650"/>
          </a:xfrm>
          <a:prstGeom prst="ellipse">
            <a:avLst/>
          </a:prstGeom>
          <a:solidFill>
            <a:schemeClr val="bg1"/>
          </a:solidFill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FF0000"/>
                </a:solidFill>
                <a:latin typeface="Twinkl SemiBold" pitchFamily="2" charset="0"/>
              </a:rPr>
              <a:t>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  <a:latin typeface="Twinkl SemiBold" pitchFamily="2" charset="0"/>
              </a:rPr>
              <a:t>(ones)</a:t>
            </a:r>
            <a:endParaRPr lang="en-GB" dirty="0">
              <a:solidFill>
                <a:sysClr val="windowText" lastClr="000000"/>
              </a:solidFill>
              <a:latin typeface="Twinkl SemiBold" pitchFamily="2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2239963" y="3429000"/>
            <a:ext cx="1138237" cy="1136650"/>
          </a:xfrm>
          <a:prstGeom prst="ellipse">
            <a:avLst/>
          </a:prstGeom>
          <a:solidFill>
            <a:schemeClr val="bg1"/>
          </a:solidFill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FF0000"/>
                </a:solidFill>
                <a:latin typeface="Twinkl SemiBold" pitchFamily="2" charset="0"/>
              </a:rPr>
              <a:t>300</a:t>
            </a:r>
            <a:endParaRPr lang="en-GB" sz="2800" dirty="0">
              <a:solidFill>
                <a:sysClr val="windowText" lastClr="000000"/>
              </a:solidFill>
              <a:latin typeface="Twinkl SemiBold" pitchFamily="2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4003675" y="3429000"/>
            <a:ext cx="1136650" cy="1136650"/>
          </a:xfrm>
          <a:prstGeom prst="ellipse">
            <a:avLst/>
          </a:prstGeom>
          <a:solidFill>
            <a:schemeClr val="bg1"/>
          </a:solidFill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FF0000"/>
                </a:solidFill>
                <a:latin typeface="Twinkl SemiBold" pitchFamily="2" charset="0"/>
              </a:rPr>
              <a:t>1</a:t>
            </a:r>
            <a:endParaRPr lang="en-GB" sz="2800" dirty="0">
              <a:solidFill>
                <a:sysClr val="windowText" lastClr="000000"/>
              </a:solidFill>
              <a:latin typeface="Twinkl SemiBold" pitchFamily="2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5765800" y="3429000"/>
            <a:ext cx="1138238" cy="1136650"/>
          </a:xfrm>
          <a:prstGeom prst="ellipse">
            <a:avLst/>
          </a:prstGeom>
          <a:solidFill>
            <a:schemeClr val="bg1"/>
          </a:solidFill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FF0000"/>
                </a:solidFill>
                <a:latin typeface="Twinkl SemiBold" pitchFamily="2" charset="0"/>
              </a:rPr>
              <a:t>30</a:t>
            </a:r>
            <a:endParaRPr lang="en-GB" sz="2800" dirty="0">
              <a:solidFill>
                <a:sysClr val="windowText" lastClr="000000"/>
              </a:solidFill>
              <a:latin typeface="Twinkl SemiBold" pitchFamily="2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2239963" y="4852988"/>
            <a:ext cx="1138237" cy="1136650"/>
          </a:xfrm>
          <a:prstGeom prst="ellipse">
            <a:avLst/>
          </a:prstGeom>
          <a:solidFill>
            <a:schemeClr val="bg1"/>
          </a:solidFill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FF0000"/>
                </a:solidFill>
                <a:latin typeface="Twinkl SemiBold" pitchFamily="2" charset="0"/>
              </a:rPr>
              <a:t>10</a:t>
            </a:r>
            <a:endParaRPr lang="en-GB" sz="2800" dirty="0">
              <a:solidFill>
                <a:sysClr val="windowText" lastClr="000000"/>
              </a:solidFill>
              <a:latin typeface="Twinkl SemiBold" pitchFamily="2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4003675" y="4852988"/>
            <a:ext cx="1136650" cy="1136650"/>
          </a:xfrm>
          <a:prstGeom prst="ellipse">
            <a:avLst/>
          </a:prstGeom>
          <a:solidFill>
            <a:schemeClr val="bg1"/>
          </a:solidFill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FF0000"/>
                </a:solidFill>
                <a:latin typeface="Twinkl SemiBold" pitchFamily="2" charset="0"/>
              </a:rPr>
              <a:t>2</a:t>
            </a:r>
            <a:endParaRPr lang="en-GB" sz="2800" dirty="0">
              <a:solidFill>
                <a:sysClr val="windowText" lastClr="000000"/>
              </a:solidFill>
              <a:latin typeface="Twinkl SemiBold" pitchFamily="2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5765800" y="4852988"/>
            <a:ext cx="1138238" cy="1136650"/>
          </a:xfrm>
          <a:prstGeom prst="ellipse">
            <a:avLst/>
          </a:prstGeom>
          <a:solidFill>
            <a:schemeClr val="bg1"/>
          </a:solidFill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700" b="1" dirty="0">
                <a:solidFill>
                  <a:srgbClr val="FF0000"/>
                </a:solidFill>
              </a:rPr>
              <a:t>6</a:t>
            </a:r>
            <a:r>
              <a:rPr lang="en-GB" sz="2700" b="1" dirty="0">
                <a:solidFill>
                  <a:sysClr val="windowText" lastClr="000000"/>
                </a:solidFill>
              </a:rPr>
              <a:t>40</a:t>
            </a:r>
          </a:p>
        </p:txBody>
      </p:sp>
      <p:sp>
        <p:nvSpPr>
          <p:cNvPr id="93" name="Oval 92"/>
          <p:cNvSpPr/>
          <p:nvPr/>
        </p:nvSpPr>
        <p:spPr>
          <a:xfrm>
            <a:off x="5765800" y="4852988"/>
            <a:ext cx="1138238" cy="1136650"/>
          </a:xfrm>
          <a:prstGeom prst="ellipse">
            <a:avLst/>
          </a:prstGeom>
          <a:solidFill>
            <a:schemeClr val="bg1"/>
          </a:solidFill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FF0000"/>
                </a:solidFill>
                <a:latin typeface="Twinkl SemiBold" pitchFamily="2" charset="0"/>
              </a:rPr>
              <a:t>600</a:t>
            </a:r>
            <a:endParaRPr lang="en-GB" sz="2800" dirty="0">
              <a:solidFill>
                <a:sysClr val="windowText" lastClr="000000"/>
              </a:solidFill>
              <a:latin typeface="Twinkl SemiBo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  <p:bldP spid="88" grpId="0" animBg="1"/>
      <p:bldP spid="89" grpId="0" animBg="1"/>
      <p:bldP spid="90" grpId="0" animBg="1"/>
      <p:bldP spid="91" grpId="0" animBg="1"/>
      <p:bldP spid="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/>
          </p:cNvSpPr>
          <p:nvPr/>
        </p:nvSpPr>
        <p:spPr bwMode="auto">
          <a:xfrm>
            <a:off x="755650" y="549275"/>
            <a:ext cx="76327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</a:rPr>
              <a:t>Recognise the Place Value of Each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</a:rPr>
              <a:t>Digit in a Three-Digit Number Reasoning Challenge</a:t>
            </a:r>
          </a:p>
        </p:txBody>
      </p:sp>
      <p:pic>
        <p:nvPicPr>
          <p:cNvPr id="1229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89"/>
          <a:stretch>
            <a:fillRect/>
          </a:stretch>
        </p:blipFill>
        <p:spPr bwMode="auto">
          <a:xfrm>
            <a:off x="4940300" y="2001838"/>
            <a:ext cx="2887663" cy="4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489075" y="2062163"/>
            <a:ext cx="2908300" cy="1868487"/>
          </a:xfrm>
          <a:prstGeom prst="wedgeRoundRectCallout">
            <a:avLst>
              <a:gd name="adj1" fmla="val 86190"/>
              <a:gd name="adj2" fmla="val -1458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/>
              <a:t>Which is greater - </a:t>
            </a:r>
            <a:r>
              <a:rPr lang="en-GB" sz="2000" b="1" dirty="0"/>
              <a:t>908</a:t>
            </a:r>
            <a:r>
              <a:rPr lang="en-GB" sz="2000" dirty="0"/>
              <a:t> or </a:t>
            </a:r>
            <a:r>
              <a:rPr lang="en-GB" sz="2000" b="1" dirty="0"/>
              <a:t>809</a:t>
            </a:r>
            <a:r>
              <a:rPr lang="en-GB" sz="2000" dirty="0"/>
              <a:t>?</a:t>
            </a:r>
          </a:p>
        </p:txBody>
      </p:sp>
      <p:sp>
        <p:nvSpPr>
          <p:cNvPr id="60" name="Rounded Rectangular Callout 59"/>
          <p:cNvSpPr/>
          <p:nvPr/>
        </p:nvSpPr>
        <p:spPr>
          <a:xfrm>
            <a:off x="2198688" y="4205288"/>
            <a:ext cx="2295525" cy="1290637"/>
          </a:xfrm>
          <a:prstGeom prst="wedgeRoundRectCallout">
            <a:avLst>
              <a:gd name="adj1" fmla="val 71140"/>
              <a:gd name="adj2" fmla="val -56250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/>
              <a:t>Convince me that your answer is correct.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/>
          </p:cNvSpPr>
          <p:nvPr/>
        </p:nvSpPr>
        <p:spPr bwMode="auto">
          <a:xfrm>
            <a:off x="755650" y="549275"/>
            <a:ext cx="76327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</a:rPr>
              <a:t>Recognise the Place Value of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</a:rPr>
              <a:t>Each Digit in a Three-Digit Number</a:t>
            </a:r>
          </a:p>
        </p:txBody>
      </p:sp>
      <p:sp>
        <p:nvSpPr>
          <p:cNvPr id="13315" name="Rectangle 6"/>
          <p:cNvSpPr>
            <a:spLocks/>
          </p:cNvSpPr>
          <p:nvPr/>
        </p:nvSpPr>
        <p:spPr bwMode="auto">
          <a:xfrm>
            <a:off x="755650" y="1506538"/>
            <a:ext cx="7632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chemeClr val="tx1"/>
                </a:solidFill>
              </a:rPr>
              <a:t>Partition </a:t>
            </a:r>
            <a:r>
              <a:rPr lang="en-GB" altLang="en-US" dirty="0">
                <a:solidFill>
                  <a:schemeClr val="tx1"/>
                </a:solidFill>
              </a:rPr>
              <a:t>these numbers into hundreds, tens and ones.</a:t>
            </a:r>
          </a:p>
        </p:txBody>
      </p:sp>
      <p:sp>
        <p:nvSpPr>
          <p:cNvPr id="4" name="Oval 3"/>
          <p:cNvSpPr/>
          <p:nvPr/>
        </p:nvSpPr>
        <p:spPr>
          <a:xfrm>
            <a:off x="1401763" y="2209800"/>
            <a:ext cx="1165225" cy="11652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/>
              <a:t>208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84375" y="3495675"/>
            <a:ext cx="0" cy="701675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17775" y="3325813"/>
            <a:ext cx="330200" cy="62230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120775" y="3325813"/>
            <a:ext cx="331788" cy="62230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/>
          </p:cNvSpPr>
          <p:nvPr/>
        </p:nvSpPr>
        <p:spPr>
          <a:xfrm>
            <a:off x="755650" y="4108450"/>
            <a:ext cx="646113" cy="49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755650" y="4108450"/>
            <a:ext cx="646113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latin typeface="Twinkl" pitchFamily="50" charset="0"/>
              </a:rPr>
              <a:t>200</a:t>
            </a:r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1660525" y="4356100"/>
            <a:ext cx="647700" cy="49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1660525" y="4356100"/>
            <a:ext cx="647700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latin typeface="Twinkl" pitchFamily="50" charset="0"/>
              </a:rPr>
              <a:t>0</a:t>
            </a: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2570163" y="4108450"/>
            <a:ext cx="647700" cy="49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sp>
        <p:nvSpPr>
          <p:cNvPr id="27" name="Rectangle 26"/>
          <p:cNvSpPr>
            <a:spLocks/>
          </p:cNvSpPr>
          <p:nvPr/>
        </p:nvSpPr>
        <p:spPr>
          <a:xfrm>
            <a:off x="2570163" y="4108450"/>
            <a:ext cx="647700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latin typeface="Twinkl" pitchFamily="50" charset="0"/>
              </a:rPr>
              <a:t>8</a:t>
            </a:r>
          </a:p>
        </p:txBody>
      </p:sp>
      <p:sp>
        <p:nvSpPr>
          <p:cNvPr id="39" name="Oval 38"/>
          <p:cNvSpPr/>
          <p:nvPr/>
        </p:nvSpPr>
        <p:spPr>
          <a:xfrm>
            <a:off x="3989388" y="3190875"/>
            <a:ext cx="1165225" cy="11652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/>
              <a:t>319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572000" y="4478338"/>
            <a:ext cx="0" cy="700087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103813" y="4306888"/>
            <a:ext cx="331787" cy="62230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3708400" y="4306888"/>
            <a:ext cx="331788" cy="62230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>
            <a:spLocks/>
          </p:cNvSpPr>
          <p:nvPr/>
        </p:nvSpPr>
        <p:spPr>
          <a:xfrm>
            <a:off x="3343275" y="5089525"/>
            <a:ext cx="646113" cy="49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3343275" y="5089525"/>
            <a:ext cx="646113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latin typeface="Twinkl" pitchFamily="50" charset="0"/>
              </a:rPr>
              <a:t>300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4248150" y="5337175"/>
            <a:ext cx="647700" cy="49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sp>
        <p:nvSpPr>
          <p:cNvPr id="46" name="Rectangle 45"/>
          <p:cNvSpPr>
            <a:spLocks/>
          </p:cNvSpPr>
          <p:nvPr/>
        </p:nvSpPr>
        <p:spPr>
          <a:xfrm>
            <a:off x="4248150" y="5337175"/>
            <a:ext cx="647700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latin typeface="Twinkl" pitchFamily="50" charset="0"/>
              </a:rPr>
              <a:t>10</a:t>
            </a:r>
          </a:p>
        </p:txBody>
      </p:sp>
      <p:sp>
        <p:nvSpPr>
          <p:cNvPr id="47" name="Rectangle 46"/>
          <p:cNvSpPr>
            <a:spLocks/>
          </p:cNvSpPr>
          <p:nvPr/>
        </p:nvSpPr>
        <p:spPr>
          <a:xfrm>
            <a:off x="5157788" y="5089525"/>
            <a:ext cx="647700" cy="49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sp>
        <p:nvSpPr>
          <p:cNvPr id="48" name="Rectangle 47"/>
          <p:cNvSpPr>
            <a:spLocks/>
          </p:cNvSpPr>
          <p:nvPr/>
        </p:nvSpPr>
        <p:spPr>
          <a:xfrm>
            <a:off x="5157788" y="5089525"/>
            <a:ext cx="647700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latin typeface="Twinkl" pitchFamily="50" charset="0"/>
              </a:rPr>
              <a:t>9</a:t>
            </a:r>
          </a:p>
        </p:txBody>
      </p:sp>
      <p:sp>
        <p:nvSpPr>
          <p:cNvPr id="59" name="Oval 58"/>
          <p:cNvSpPr/>
          <p:nvPr/>
        </p:nvSpPr>
        <p:spPr>
          <a:xfrm>
            <a:off x="6577013" y="2209800"/>
            <a:ext cx="1165225" cy="11652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/>
              <a:t>567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7159625" y="3495675"/>
            <a:ext cx="0" cy="701675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7691438" y="3325813"/>
            <a:ext cx="331787" cy="62230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6296025" y="3325813"/>
            <a:ext cx="330200" cy="62230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>
            <a:spLocks/>
          </p:cNvSpPr>
          <p:nvPr/>
        </p:nvSpPr>
        <p:spPr>
          <a:xfrm>
            <a:off x="5930900" y="4108450"/>
            <a:ext cx="646113" cy="49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sp>
        <p:nvSpPr>
          <p:cNvPr id="65" name="Rectangle 64"/>
          <p:cNvSpPr>
            <a:spLocks/>
          </p:cNvSpPr>
          <p:nvPr/>
        </p:nvSpPr>
        <p:spPr>
          <a:xfrm>
            <a:off x="5930900" y="4108450"/>
            <a:ext cx="646113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latin typeface="Twinkl" pitchFamily="50" charset="0"/>
              </a:rPr>
              <a:t>500</a:t>
            </a:r>
          </a:p>
        </p:txBody>
      </p:sp>
      <p:sp>
        <p:nvSpPr>
          <p:cNvPr id="66" name="Rectangle 65"/>
          <p:cNvSpPr>
            <a:spLocks/>
          </p:cNvSpPr>
          <p:nvPr/>
        </p:nvSpPr>
        <p:spPr>
          <a:xfrm>
            <a:off x="6835775" y="4356100"/>
            <a:ext cx="647700" cy="49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sp>
        <p:nvSpPr>
          <p:cNvPr id="67" name="Rectangle 66"/>
          <p:cNvSpPr>
            <a:spLocks/>
          </p:cNvSpPr>
          <p:nvPr/>
        </p:nvSpPr>
        <p:spPr>
          <a:xfrm>
            <a:off x="6835775" y="4356100"/>
            <a:ext cx="647700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latin typeface="Twinkl" pitchFamily="50" charset="0"/>
              </a:rPr>
              <a:t>60</a:t>
            </a:r>
          </a:p>
        </p:txBody>
      </p:sp>
      <p:sp>
        <p:nvSpPr>
          <p:cNvPr id="68" name="Rectangle 67"/>
          <p:cNvSpPr>
            <a:spLocks/>
          </p:cNvSpPr>
          <p:nvPr/>
        </p:nvSpPr>
        <p:spPr>
          <a:xfrm>
            <a:off x="7745413" y="4108450"/>
            <a:ext cx="647700" cy="49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sp>
        <p:nvSpPr>
          <p:cNvPr id="69" name="Rectangle 68"/>
          <p:cNvSpPr>
            <a:spLocks/>
          </p:cNvSpPr>
          <p:nvPr/>
        </p:nvSpPr>
        <p:spPr>
          <a:xfrm>
            <a:off x="7745413" y="4108450"/>
            <a:ext cx="647700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latin typeface="Twinkl" pitchFamily="50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  <p:bldP spid="44" grpId="0" animBg="1"/>
      <p:bldP spid="46" grpId="0" animBg="1"/>
      <p:bldP spid="48" grpId="0" animBg="1"/>
      <p:bldP spid="65" grpId="0" animBg="1"/>
      <p:bldP spid="67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/>
          </p:cNvSpPr>
          <p:nvPr/>
        </p:nvSpPr>
        <p:spPr bwMode="auto">
          <a:xfrm>
            <a:off x="755650" y="549275"/>
            <a:ext cx="76327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</a:rPr>
              <a:t>Recognise the Place Value of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</a:rPr>
              <a:t>Each Digit in a Three-Digit Number</a:t>
            </a:r>
          </a:p>
        </p:txBody>
      </p:sp>
      <p:sp>
        <p:nvSpPr>
          <p:cNvPr id="14339" name="Rectangle 6"/>
          <p:cNvSpPr>
            <a:spLocks/>
          </p:cNvSpPr>
          <p:nvPr/>
        </p:nvSpPr>
        <p:spPr bwMode="auto">
          <a:xfrm>
            <a:off x="755650" y="1506538"/>
            <a:ext cx="7632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mtClean="0">
                <a:solidFill>
                  <a:schemeClr val="tx1"/>
                </a:solidFill>
              </a:rPr>
              <a:t>Partition </a:t>
            </a:r>
            <a:r>
              <a:rPr lang="en-GB" altLang="en-US" dirty="0">
                <a:solidFill>
                  <a:schemeClr val="tx1"/>
                </a:solidFill>
              </a:rPr>
              <a:t>these numbers into hundreds, tens and ones.</a:t>
            </a:r>
          </a:p>
        </p:txBody>
      </p:sp>
      <p:sp>
        <p:nvSpPr>
          <p:cNvPr id="4" name="Oval 3"/>
          <p:cNvSpPr/>
          <p:nvPr/>
        </p:nvSpPr>
        <p:spPr>
          <a:xfrm>
            <a:off x="1401763" y="2209800"/>
            <a:ext cx="1165225" cy="11652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/>
              <a:t>782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84375" y="3495675"/>
            <a:ext cx="0" cy="701675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17775" y="3325813"/>
            <a:ext cx="330200" cy="62230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120775" y="3325813"/>
            <a:ext cx="331788" cy="62230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/>
          </p:cNvSpPr>
          <p:nvPr/>
        </p:nvSpPr>
        <p:spPr>
          <a:xfrm>
            <a:off x="755650" y="4108450"/>
            <a:ext cx="646113" cy="495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sp>
        <p:nvSpPr>
          <p:cNvPr id="23" name="Rectangle 22"/>
          <p:cNvSpPr>
            <a:spLocks/>
          </p:cNvSpPr>
          <p:nvPr/>
        </p:nvSpPr>
        <p:spPr bwMode="auto">
          <a:xfrm>
            <a:off x="755650" y="4108450"/>
            <a:ext cx="646113" cy="4953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700</a:t>
            </a:r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1660525" y="4356100"/>
            <a:ext cx="647700" cy="495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sp>
        <p:nvSpPr>
          <p:cNvPr id="25" name="Rectangle 24"/>
          <p:cNvSpPr>
            <a:spLocks/>
          </p:cNvSpPr>
          <p:nvPr/>
        </p:nvSpPr>
        <p:spPr bwMode="auto">
          <a:xfrm>
            <a:off x="1660525" y="4356100"/>
            <a:ext cx="647700" cy="4953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80</a:t>
            </a: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2570163" y="4108450"/>
            <a:ext cx="647700" cy="495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sp>
        <p:nvSpPr>
          <p:cNvPr id="27" name="Rectangle 26"/>
          <p:cNvSpPr>
            <a:spLocks/>
          </p:cNvSpPr>
          <p:nvPr/>
        </p:nvSpPr>
        <p:spPr bwMode="auto">
          <a:xfrm>
            <a:off x="2570163" y="4108450"/>
            <a:ext cx="647700" cy="4953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9" name="Oval 38"/>
          <p:cNvSpPr/>
          <p:nvPr/>
        </p:nvSpPr>
        <p:spPr>
          <a:xfrm>
            <a:off x="3989388" y="3190875"/>
            <a:ext cx="1165225" cy="11652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/>
              <a:t>814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572000" y="4478338"/>
            <a:ext cx="0" cy="700087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103813" y="4306888"/>
            <a:ext cx="331787" cy="62230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3708400" y="4306888"/>
            <a:ext cx="331788" cy="62230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>
            <a:spLocks/>
          </p:cNvSpPr>
          <p:nvPr/>
        </p:nvSpPr>
        <p:spPr>
          <a:xfrm>
            <a:off x="3343275" y="5089525"/>
            <a:ext cx="646113" cy="495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sp>
        <p:nvSpPr>
          <p:cNvPr id="44" name="Rectangle 43"/>
          <p:cNvSpPr>
            <a:spLocks/>
          </p:cNvSpPr>
          <p:nvPr/>
        </p:nvSpPr>
        <p:spPr bwMode="auto">
          <a:xfrm>
            <a:off x="3343275" y="5089525"/>
            <a:ext cx="646113" cy="4953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800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4248150" y="5337175"/>
            <a:ext cx="647700" cy="495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sp>
        <p:nvSpPr>
          <p:cNvPr id="46" name="Rectangle 45"/>
          <p:cNvSpPr>
            <a:spLocks/>
          </p:cNvSpPr>
          <p:nvPr/>
        </p:nvSpPr>
        <p:spPr bwMode="auto">
          <a:xfrm>
            <a:off x="4248150" y="5337175"/>
            <a:ext cx="647700" cy="4953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7" name="Rectangle 46"/>
          <p:cNvSpPr>
            <a:spLocks/>
          </p:cNvSpPr>
          <p:nvPr/>
        </p:nvSpPr>
        <p:spPr>
          <a:xfrm>
            <a:off x="5157788" y="5089525"/>
            <a:ext cx="647700" cy="495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sp>
        <p:nvSpPr>
          <p:cNvPr id="48" name="Rectangle 47"/>
          <p:cNvSpPr>
            <a:spLocks/>
          </p:cNvSpPr>
          <p:nvPr/>
        </p:nvSpPr>
        <p:spPr bwMode="auto">
          <a:xfrm>
            <a:off x="5157788" y="5089525"/>
            <a:ext cx="647700" cy="4953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9" name="Oval 58"/>
          <p:cNvSpPr/>
          <p:nvPr/>
        </p:nvSpPr>
        <p:spPr>
          <a:xfrm>
            <a:off x="6577013" y="2209800"/>
            <a:ext cx="1165225" cy="11652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/>
              <a:t>999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7159625" y="3495675"/>
            <a:ext cx="0" cy="701675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7691438" y="3325813"/>
            <a:ext cx="331787" cy="62230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6296025" y="3325813"/>
            <a:ext cx="330200" cy="62230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>
            <a:spLocks/>
          </p:cNvSpPr>
          <p:nvPr/>
        </p:nvSpPr>
        <p:spPr>
          <a:xfrm>
            <a:off x="5930900" y="4108450"/>
            <a:ext cx="646113" cy="495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sp>
        <p:nvSpPr>
          <p:cNvPr id="65" name="Rectangle 64"/>
          <p:cNvSpPr>
            <a:spLocks/>
          </p:cNvSpPr>
          <p:nvPr/>
        </p:nvSpPr>
        <p:spPr bwMode="auto">
          <a:xfrm>
            <a:off x="5930900" y="4108450"/>
            <a:ext cx="646113" cy="4953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900</a:t>
            </a:r>
          </a:p>
        </p:txBody>
      </p:sp>
      <p:sp>
        <p:nvSpPr>
          <p:cNvPr id="66" name="Rectangle 65"/>
          <p:cNvSpPr>
            <a:spLocks/>
          </p:cNvSpPr>
          <p:nvPr/>
        </p:nvSpPr>
        <p:spPr>
          <a:xfrm>
            <a:off x="6835775" y="4356100"/>
            <a:ext cx="647700" cy="495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sp>
        <p:nvSpPr>
          <p:cNvPr id="67" name="Rectangle 66"/>
          <p:cNvSpPr>
            <a:spLocks/>
          </p:cNvSpPr>
          <p:nvPr/>
        </p:nvSpPr>
        <p:spPr bwMode="auto">
          <a:xfrm>
            <a:off x="6835775" y="4356100"/>
            <a:ext cx="647700" cy="4953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90</a:t>
            </a:r>
          </a:p>
        </p:txBody>
      </p:sp>
      <p:sp>
        <p:nvSpPr>
          <p:cNvPr id="68" name="Rectangle 67"/>
          <p:cNvSpPr>
            <a:spLocks/>
          </p:cNvSpPr>
          <p:nvPr/>
        </p:nvSpPr>
        <p:spPr>
          <a:xfrm>
            <a:off x="7745413" y="4108450"/>
            <a:ext cx="647700" cy="495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?</a:t>
            </a:r>
          </a:p>
        </p:txBody>
      </p:sp>
      <p:sp>
        <p:nvSpPr>
          <p:cNvPr id="69" name="Rectangle 68"/>
          <p:cNvSpPr>
            <a:spLocks/>
          </p:cNvSpPr>
          <p:nvPr/>
        </p:nvSpPr>
        <p:spPr bwMode="auto">
          <a:xfrm>
            <a:off x="7745413" y="4108450"/>
            <a:ext cx="647700" cy="4953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  <p:bldP spid="44" grpId="0" animBg="1"/>
      <p:bldP spid="46" grpId="0" animBg="1"/>
      <p:bldP spid="48" grpId="0" animBg="1"/>
      <p:bldP spid="65" grpId="0" animBg="1"/>
      <p:bldP spid="67" grpId="0" animBg="1"/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/>
          </p:cNvSpPr>
          <p:nvPr/>
        </p:nvSpPr>
        <p:spPr bwMode="auto">
          <a:xfrm>
            <a:off x="755650" y="703263"/>
            <a:ext cx="7632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tx1"/>
                </a:solidFill>
              </a:rPr>
              <a:t>Compare Numbers up to 1000</a:t>
            </a:r>
          </a:p>
        </p:txBody>
      </p:sp>
      <p:sp>
        <p:nvSpPr>
          <p:cNvPr id="15363" name="Rectangle 6"/>
          <p:cNvSpPr>
            <a:spLocks/>
          </p:cNvSpPr>
          <p:nvPr/>
        </p:nvSpPr>
        <p:spPr bwMode="auto">
          <a:xfrm>
            <a:off x="755650" y="1352550"/>
            <a:ext cx="7632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Look at this example. The symbol tells us that 77 is greater than 70.</a:t>
            </a:r>
          </a:p>
        </p:txBody>
      </p:sp>
      <p:sp>
        <p:nvSpPr>
          <p:cNvPr id="15364" name="Rectangle 33"/>
          <p:cNvSpPr>
            <a:spLocks/>
          </p:cNvSpPr>
          <p:nvPr/>
        </p:nvSpPr>
        <p:spPr bwMode="auto">
          <a:xfrm>
            <a:off x="3617913" y="2001838"/>
            <a:ext cx="6762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77</a:t>
            </a:r>
          </a:p>
        </p:txBody>
      </p:sp>
      <p:sp>
        <p:nvSpPr>
          <p:cNvPr id="15365" name="Rectangle 36"/>
          <p:cNvSpPr>
            <a:spLocks/>
          </p:cNvSpPr>
          <p:nvPr/>
        </p:nvSpPr>
        <p:spPr bwMode="auto">
          <a:xfrm>
            <a:off x="4324350" y="2001838"/>
            <a:ext cx="504825" cy="49371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&gt;</a:t>
            </a:r>
          </a:p>
        </p:txBody>
      </p:sp>
      <p:sp>
        <p:nvSpPr>
          <p:cNvPr id="15366" name="Rectangle 37"/>
          <p:cNvSpPr>
            <a:spLocks/>
          </p:cNvSpPr>
          <p:nvPr/>
        </p:nvSpPr>
        <p:spPr bwMode="auto">
          <a:xfrm>
            <a:off x="4859338" y="2001838"/>
            <a:ext cx="6762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70</a:t>
            </a:r>
          </a:p>
        </p:txBody>
      </p:sp>
      <p:sp>
        <p:nvSpPr>
          <p:cNvPr id="15367" name="Rectangle 48"/>
          <p:cNvSpPr>
            <a:spLocks/>
          </p:cNvSpPr>
          <p:nvPr/>
        </p:nvSpPr>
        <p:spPr bwMode="auto">
          <a:xfrm>
            <a:off x="755650" y="2649538"/>
            <a:ext cx="7632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Now write the correct sign (&lt;  &gt;) to compare each set of numbers.</a:t>
            </a:r>
          </a:p>
        </p:txBody>
      </p:sp>
      <p:grpSp>
        <p:nvGrpSpPr>
          <p:cNvPr id="15368" name="Group 2"/>
          <p:cNvGrpSpPr>
            <a:grpSpLocks/>
          </p:cNvGrpSpPr>
          <p:nvPr/>
        </p:nvGrpSpPr>
        <p:grpSpPr bwMode="auto">
          <a:xfrm>
            <a:off x="2012950" y="3525838"/>
            <a:ext cx="1917700" cy="495300"/>
            <a:chOff x="1459149" y="3700594"/>
            <a:chExt cx="1916349" cy="495108"/>
          </a:xfrm>
        </p:grpSpPr>
        <p:sp>
          <p:nvSpPr>
            <p:cNvPr id="15395" name="Rectangle 49"/>
            <p:cNvSpPr>
              <a:spLocks/>
            </p:cNvSpPr>
            <p:nvPr/>
          </p:nvSpPr>
          <p:spPr bwMode="auto">
            <a:xfrm>
              <a:off x="1459149" y="3700594"/>
              <a:ext cx="676073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330</a:t>
              </a:r>
            </a:p>
          </p:txBody>
        </p:sp>
        <p:sp>
          <p:nvSpPr>
            <p:cNvPr id="51" name="Rectangle 50"/>
            <p:cNvSpPr>
              <a:spLocks/>
            </p:cNvSpPr>
            <p:nvPr/>
          </p:nvSpPr>
          <p:spPr>
            <a:xfrm>
              <a:off x="2165089" y="3700594"/>
              <a:ext cx="504469" cy="49510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lIns="108000" tIns="108000" rIns="108000" bIns="10800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Twinkl" pitchFamily="50" charset="0"/>
                </a:rPr>
                <a:t>?</a:t>
              </a:r>
            </a:p>
          </p:txBody>
        </p:sp>
        <p:sp>
          <p:nvSpPr>
            <p:cNvPr id="15397" name="Rectangle 51"/>
            <p:cNvSpPr>
              <a:spLocks/>
            </p:cNvSpPr>
            <p:nvPr/>
          </p:nvSpPr>
          <p:spPr bwMode="auto">
            <a:xfrm>
              <a:off x="2699425" y="3700594"/>
              <a:ext cx="676073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303</a:t>
              </a:r>
            </a:p>
          </p:txBody>
        </p:sp>
      </p:grpSp>
      <p:grpSp>
        <p:nvGrpSpPr>
          <p:cNvPr id="15369" name="Group 52"/>
          <p:cNvGrpSpPr>
            <a:grpSpLocks/>
          </p:cNvGrpSpPr>
          <p:nvPr/>
        </p:nvGrpSpPr>
        <p:grpSpPr bwMode="auto">
          <a:xfrm>
            <a:off x="2012950" y="4405313"/>
            <a:ext cx="1917700" cy="495300"/>
            <a:chOff x="1459149" y="3700594"/>
            <a:chExt cx="1916349" cy="495108"/>
          </a:xfrm>
        </p:grpSpPr>
        <p:sp>
          <p:nvSpPr>
            <p:cNvPr id="15392" name="Rectangle 53"/>
            <p:cNvSpPr>
              <a:spLocks/>
            </p:cNvSpPr>
            <p:nvPr/>
          </p:nvSpPr>
          <p:spPr bwMode="auto">
            <a:xfrm>
              <a:off x="1459149" y="3700594"/>
              <a:ext cx="676073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99</a:t>
              </a:r>
            </a:p>
          </p:txBody>
        </p:sp>
        <p:sp>
          <p:nvSpPr>
            <p:cNvPr id="55" name="Rectangle 54"/>
            <p:cNvSpPr>
              <a:spLocks/>
            </p:cNvSpPr>
            <p:nvPr/>
          </p:nvSpPr>
          <p:spPr>
            <a:xfrm>
              <a:off x="2165089" y="3700594"/>
              <a:ext cx="504469" cy="49510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lIns="108000" tIns="108000" rIns="108000" bIns="10800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Twinkl" pitchFamily="50" charset="0"/>
                </a:rPr>
                <a:t>?</a:t>
              </a:r>
            </a:p>
          </p:txBody>
        </p:sp>
        <p:sp>
          <p:nvSpPr>
            <p:cNvPr id="15394" name="Rectangle 55"/>
            <p:cNvSpPr>
              <a:spLocks/>
            </p:cNvSpPr>
            <p:nvPr/>
          </p:nvSpPr>
          <p:spPr bwMode="auto">
            <a:xfrm>
              <a:off x="2699425" y="3700594"/>
              <a:ext cx="676073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199</a:t>
              </a:r>
            </a:p>
          </p:txBody>
        </p:sp>
      </p:grpSp>
      <p:grpSp>
        <p:nvGrpSpPr>
          <p:cNvPr id="15370" name="Group 56"/>
          <p:cNvGrpSpPr>
            <a:grpSpLocks/>
          </p:cNvGrpSpPr>
          <p:nvPr/>
        </p:nvGrpSpPr>
        <p:grpSpPr bwMode="auto">
          <a:xfrm>
            <a:off x="2012950" y="5286375"/>
            <a:ext cx="1917700" cy="495300"/>
            <a:chOff x="1459149" y="3700594"/>
            <a:chExt cx="1916349" cy="495108"/>
          </a:xfrm>
        </p:grpSpPr>
        <p:sp>
          <p:nvSpPr>
            <p:cNvPr id="15389" name="Rectangle 57"/>
            <p:cNvSpPr>
              <a:spLocks/>
            </p:cNvSpPr>
            <p:nvPr/>
          </p:nvSpPr>
          <p:spPr bwMode="auto">
            <a:xfrm>
              <a:off x="1459149" y="3700594"/>
              <a:ext cx="676073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431</a:t>
              </a:r>
            </a:p>
          </p:txBody>
        </p:sp>
        <p:sp>
          <p:nvSpPr>
            <p:cNvPr id="60" name="Rectangle 59"/>
            <p:cNvSpPr>
              <a:spLocks/>
            </p:cNvSpPr>
            <p:nvPr/>
          </p:nvSpPr>
          <p:spPr>
            <a:xfrm>
              <a:off x="2165089" y="3700594"/>
              <a:ext cx="504469" cy="49510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lIns="108000" tIns="108000" rIns="108000" bIns="10800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Twinkl" pitchFamily="50" charset="0"/>
                </a:rPr>
                <a:t>?</a:t>
              </a:r>
            </a:p>
          </p:txBody>
        </p:sp>
        <p:sp>
          <p:nvSpPr>
            <p:cNvPr id="15391" name="Rectangle 69"/>
            <p:cNvSpPr>
              <a:spLocks/>
            </p:cNvSpPr>
            <p:nvPr/>
          </p:nvSpPr>
          <p:spPr bwMode="auto">
            <a:xfrm>
              <a:off x="2699425" y="3700594"/>
              <a:ext cx="676073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341</a:t>
              </a:r>
            </a:p>
          </p:txBody>
        </p:sp>
      </p:grpSp>
      <p:grpSp>
        <p:nvGrpSpPr>
          <p:cNvPr id="15371" name="Group 70"/>
          <p:cNvGrpSpPr>
            <a:grpSpLocks/>
          </p:cNvGrpSpPr>
          <p:nvPr/>
        </p:nvGrpSpPr>
        <p:grpSpPr bwMode="auto">
          <a:xfrm>
            <a:off x="5213350" y="3525838"/>
            <a:ext cx="1917700" cy="495300"/>
            <a:chOff x="1459149" y="3700594"/>
            <a:chExt cx="1916349" cy="495108"/>
          </a:xfrm>
        </p:grpSpPr>
        <p:sp>
          <p:nvSpPr>
            <p:cNvPr id="15386" name="Rectangle 71"/>
            <p:cNvSpPr>
              <a:spLocks/>
            </p:cNvSpPr>
            <p:nvPr/>
          </p:nvSpPr>
          <p:spPr bwMode="auto">
            <a:xfrm>
              <a:off x="1459149" y="3700594"/>
              <a:ext cx="676073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717</a:t>
              </a:r>
            </a:p>
          </p:txBody>
        </p:sp>
        <p:sp>
          <p:nvSpPr>
            <p:cNvPr id="73" name="Rectangle 72"/>
            <p:cNvSpPr>
              <a:spLocks/>
            </p:cNvSpPr>
            <p:nvPr/>
          </p:nvSpPr>
          <p:spPr>
            <a:xfrm>
              <a:off x="2165089" y="3700594"/>
              <a:ext cx="504469" cy="49510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lIns="108000" tIns="108000" rIns="108000" bIns="10800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Twinkl" pitchFamily="50" charset="0"/>
                </a:rPr>
                <a:t>?</a:t>
              </a:r>
            </a:p>
          </p:txBody>
        </p:sp>
        <p:sp>
          <p:nvSpPr>
            <p:cNvPr id="15388" name="Rectangle 73"/>
            <p:cNvSpPr>
              <a:spLocks/>
            </p:cNvSpPr>
            <p:nvPr/>
          </p:nvSpPr>
          <p:spPr bwMode="auto">
            <a:xfrm>
              <a:off x="2699425" y="3700594"/>
              <a:ext cx="676073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771</a:t>
              </a:r>
            </a:p>
          </p:txBody>
        </p:sp>
      </p:grpSp>
      <p:grpSp>
        <p:nvGrpSpPr>
          <p:cNvPr id="15372" name="Group 74"/>
          <p:cNvGrpSpPr>
            <a:grpSpLocks/>
          </p:cNvGrpSpPr>
          <p:nvPr/>
        </p:nvGrpSpPr>
        <p:grpSpPr bwMode="auto">
          <a:xfrm>
            <a:off x="5213350" y="4405313"/>
            <a:ext cx="1917700" cy="495300"/>
            <a:chOff x="1459149" y="3700594"/>
            <a:chExt cx="1916349" cy="495108"/>
          </a:xfrm>
        </p:grpSpPr>
        <p:sp>
          <p:nvSpPr>
            <p:cNvPr id="15383" name="Rectangle 75"/>
            <p:cNvSpPr>
              <a:spLocks/>
            </p:cNvSpPr>
            <p:nvPr/>
          </p:nvSpPr>
          <p:spPr bwMode="auto">
            <a:xfrm>
              <a:off x="1459149" y="3700594"/>
              <a:ext cx="676073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809</a:t>
              </a:r>
            </a:p>
          </p:txBody>
        </p:sp>
        <p:sp>
          <p:nvSpPr>
            <p:cNvPr id="77" name="Rectangle 76"/>
            <p:cNvSpPr>
              <a:spLocks/>
            </p:cNvSpPr>
            <p:nvPr/>
          </p:nvSpPr>
          <p:spPr>
            <a:xfrm>
              <a:off x="2165089" y="3700594"/>
              <a:ext cx="504469" cy="49510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lIns="108000" tIns="108000" rIns="108000" bIns="10800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Twinkl" pitchFamily="50" charset="0"/>
                </a:rPr>
                <a:t>?</a:t>
              </a:r>
            </a:p>
          </p:txBody>
        </p:sp>
        <p:sp>
          <p:nvSpPr>
            <p:cNvPr id="15385" name="Rectangle 77"/>
            <p:cNvSpPr>
              <a:spLocks/>
            </p:cNvSpPr>
            <p:nvPr/>
          </p:nvSpPr>
          <p:spPr bwMode="auto">
            <a:xfrm>
              <a:off x="2699425" y="3700594"/>
              <a:ext cx="676073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890</a:t>
              </a:r>
            </a:p>
          </p:txBody>
        </p:sp>
      </p:grpSp>
      <p:grpSp>
        <p:nvGrpSpPr>
          <p:cNvPr id="15373" name="Group 78"/>
          <p:cNvGrpSpPr>
            <a:grpSpLocks/>
          </p:cNvGrpSpPr>
          <p:nvPr/>
        </p:nvGrpSpPr>
        <p:grpSpPr bwMode="auto">
          <a:xfrm>
            <a:off x="5213350" y="5286375"/>
            <a:ext cx="1917700" cy="495300"/>
            <a:chOff x="1459149" y="3700594"/>
            <a:chExt cx="1916349" cy="495108"/>
          </a:xfrm>
        </p:grpSpPr>
        <p:sp>
          <p:nvSpPr>
            <p:cNvPr id="15380" name="Rectangle 79"/>
            <p:cNvSpPr>
              <a:spLocks/>
            </p:cNvSpPr>
            <p:nvPr/>
          </p:nvSpPr>
          <p:spPr bwMode="auto">
            <a:xfrm>
              <a:off x="1459149" y="3700594"/>
              <a:ext cx="676073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654</a:t>
              </a:r>
            </a:p>
          </p:txBody>
        </p:sp>
        <p:sp>
          <p:nvSpPr>
            <p:cNvPr id="81" name="Rectangle 80"/>
            <p:cNvSpPr>
              <a:spLocks/>
            </p:cNvSpPr>
            <p:nvPr/>
          </p:nvSpPr>
          <p:spPr>
            <a:xfrm>
              <a:off x="2165089" y="3700594"/>
              <a:ext cx="504469" cy="49510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lIns="108000" tIns="108000" rIns="108000" bIns="10800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Twinkl" pitchFamily="50" charset="0"/>
                </a:rPr>
                <a:t>?</a:t>
              </a:r>
            </a:p>
          </p:txBody>
        </p:sp>
        <p:sp>
          <p:nvSpPr>
            <p:cNvPr id="15382" name="Rectangle 81"/>
            <p:cNvSpPr>
              <a:spLocks/>
            </p:cNvSpPr>
            <p:nvPr/>
          </p:nvSpPr>
          <p:spPr bwMode="auto">
            <a:xfrm>
              <a:off x="2699425" y="3700594"/>
              <a:ext cx="676073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653</a:t>
              </a:r>
            </a:p>
          </p:txBody>
        </p:sp>
      </p:grpSp>
      <p:sp>
        <p:nvSpPr>
          <p:cNvPr id="83" name="Rectangle 82"/>
          <p:cNvSpPr>
            <a:spLocks/>
          </p:cNvSpPr>
          <p:nvPr/>
        </p:nvSpPr>
        <p:spPr bwMode="auto">
          <a:xfrm>
            <a:off x="2719388" y="3525838"/>
            <a:ext cx="504825" cy="4953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&gt;</a:t>
            </a:r>
          </a:p>
        </p:txBody>
      </p:sp>
      <p:sp>
        <p:nvSpPr>
          <p:cNvPr id="84" name="Rectangle 83"/>
          <p:cNvSpPr>
            <a:spLocks/>
          </p:cNvSpPr>
          <p:nvPr/>
        </p:nvSpPr>
        <p:spPr bwMode="auto">
          <a:xfrm>
            <a:off x="2719388" y="4400550"/>
            <a:ext cx="504825" cy="4953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85" name="Rectangle 84"/>
          <p:cNvSpPr>
            <a:spLocks/>
          </p:cNvSpPr>
          <p:nvPr/>
        </p:nvSpPr>
        <p:spPr bwMode="auto">
          <a:xfrm>
            <a:off x="2719388" y="5286375"/>
            <a:ext cx="504825" cy="4953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&gt;</a:t>
            </a:r>
          </a:p>
        </p:txBody>
      </p:sp>
      <p:sp>
        <p:nvSpPr>
          <p:cNvPr id="86" name="Rectangle 85"/>
          <p:cNvSpPr>
            <a:spLocks/>
          </p:cNvSpPr>
          <p:nvPr/>
        </p:nvSpPr>
        <p:spPr bwMode="auto">
          <a:xfrm>
            <a:off x="5919788" y="3525838"/>
            <a:ext cx="504825" cy="4953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87" name="Rectangle 86"/>
          <p:cNvSpPr>
            <a:spLocks/>
          </p:cNvSpPr>
          <p:nvPr/>
        </p:nvSpPr>
        <p:spPr bwMode="auto">
          <a:xfrm>
            <a:off x="5919788" y="4408488"/>
            <a:ext cx="504825" cy="4953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88" name="Rectangle 87"/>
          <p:cNvSpPr>
            <a:spLocks/>
          </p:cNvSpPr>
          <p:nvPr/>
        </p:nvSpPr>
        <p:spPr bwMode="auto">
          <a:xfrm>
            <a:off x="5919788" y="5286375"/>
            <a:ext cx="504825" cy="4953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/>
          </p:cNvSpPr>
          <p:nvPr/>
        </p:nvSpPr>
        <p:spPr bwMode="auto">
          <a:xfrm>
            <a:off x="755650" y="585788"/>
            <a:ext cx="76327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</a:rPr>
              <a:t>Compare Numbers up to 1000 Reasoning Challenge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1489075" y="2157413"/>
            <a:ext cx="2908300" cy="1866900"/>
          </a:xfrm>
          <a:prstGeom prst="wedgeRoundRectCallout">
            <a:avLst>
              <a:gd name="adj1" fmla="val 86190"/>
              <a:gd name="adj2" fmla="val -1458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/>
              <a:t>Convince me that I’ve made a mistake.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187 &gt; 781</a:t>
            </a:r>
            <a:endParaRPr lang="en-GB" sz="2000" dirty="0"/>
          </a:p>
        </p:txBody>
      </p:sp>
      <p:pic>
        <p:nvPicPr>
          <p:cNvPr id="1638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43"/>
          <a:stretch>
            <a:fillRect/>
          </a:stretch>
        </p:blipFill>
        <p:spPr bwMode="auto">
          <a:xfrm>
            <a:off x="5340350" y="1816100"/>
            <a:ext cx="2225675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438</TotalTime>
  <Words>1156</Words>
  <Application>Microsoft Office PowerPoint</Application>
  <PresentationFormat>On-screen Show (4:3)</PresentationFormat>
  <Paragraphs>377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Twinkl</vt:lpstr>
      <vt:lpstr>Twinkl SemiBold</vt:lpstr>
      <vt:lpstr>Sassoon Infant Rg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J Charnley</cp:lastModifiedBy>
  <cp:revision>100</cp:revision>
  <dcterms:created xsi:type="dcterms:W3CDTF">2017-03-17T12:38:53Z</dcterms:created>
  <dcterms:modified xsi:type="dcterms:W3CDTF">2020-04-23T09:48:33Z</dcterms:modified>
</cp:coreProperties>
</file>