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1" r:id="rId4"/>
    <p:sldId id="272" r:id="rId5"/>
    <p:sldId id="273" r:id="rId6"/>
    <p:sldId id="274" r:id="rId7"/>
    <p:sldId id="275" r:id="rId8"/>
    <p:sldId id="276" r:id="rId9"/>
    <p:sldId id="281" r:id="rId10"/>
    <p:sldId id="280"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E5D12D-1E1F-4339-9281-0C4E0BF324D1}"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64577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5D12D-1E1F-4339-9281-0C4E0BF324D1}"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297358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5D12D-1E1F-4339-9281-0C4E0BF324D1}"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428799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E5D12D-1E1F-4339-9281-0C4E0BF324D1}"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140466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5D12D-1E1F-4339-9281-0C4E0BF324D1}"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19475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E5D12D-1E1F-4339-9281-0C4E0BF324D1}"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39226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E5D12D-1E1F-4339-9281-0C4E0BF324D1}"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378983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E5D12D-1E1F-4339-9281-0C4E0BF324D1}"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397553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5D12D-1E1F-4339-9281-0C4E0BF324D1}"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54368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E5D12D-1E1F-4339-9281-0C4E0BF324D1}"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167090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E5D12D-1E1F-4339-9281-0C4E0BF324D1}"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91E2D-5509-488B-A8B6-95B5F6DEC7D5}" type="slidenum">
              <a:rPr lang="en-GB" smtClean="0"/>
              <a:t>‹#›</a:t>
            </a:fld>
            <a:endParaRPr lang="en-GB"/>
          </a:p>
        </p:txBody>
      </p:sp>
    </p:spTree>
    <p:extLst>
      <p:ext uri="{BB962C8B-B14F-4D97-AF65-F5344CB8AC3E}">
        <p14:creationId xmlns:p14="http://schemas.microsoft.com/office/powerpoint/2010/main" val="3250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5D12D-1E1F-4339-9281-0C4E0BF324D1}" type="datetimeFigureOut">
              <a:rPr lang="en-GB" smtClean="0"/>
              <a:t>29/05/2020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91E2D-5509-488B-A8B6-95B5F6DEC7D5}" type="slidenum">
              <a:rPr lang="en-GB" smtClean="0"/>
              <a:t>‹#›</a:t>
            </a:fld>
            <a:endParaRPr lang="en-GB"/>
          </a:p>
        </p:txBody>
      </p:sp>
    </p:spTree>
    <p:extLst>
      <p:ext uri="{BB962C8B-B14F-4D97-AF65-F5344CB8AC3E}">
        <p14:creationId xmlns:p14="http://schemas.microsoft.com/office/powerpoint/2010/main" val="119667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24222" y="1941341"/>
            <a:ext cx="7723163" cy="3139321"/>
          </a:xfrm>
          <a:prstGeom prst="rect">
            <a:avLst/>
          </a:prstGeom>
          <a:noFill/>
        </p:spPr>
        <p:txBody>
          <a:bodyPr wrap="square" rtlCol="0">
            <a:spAutoFit/>
          </a:bodyPr>
          <a:lstStyle/>
          <a:p>
            <a:pPr algn="ctr"/>
            <a:r>
              <a:rPr lang="en-GB" sz="6600" b="1" dirty="0" smtClean="0">
                <a:solidFill>
                  <a:srgbClr val="FFC000"/>
                </a:solidFill>
                <a:latin typeface="Twinkl" pitchFamily="2" charset="0"/>
              </a:rPr>
              <a:t>Identifying Types of </a:t>
            </a:r>
            <a:r>
              <a:rPr lang="en-GB" sz="6600" b="1" dirty="0" smtClean="0">
                <a:solidFill>
                  <a:srgbClr val="FFC000"/>
                </a:solidFill>
                <a:latin typeface="Twinkl" pitchFamily="2" charset="0"/>
              </a:rPr>
              <a:t>Angles</a:t>
            </a:r>
          </a:p>
          <a:p>
            <a:pPr algn="ctr"/>
            <a:r>
              <a:rPr lang="en-GB" sz="6600" b="1" dirty="0" smtClean="0">
                <a:solidFill>
                  <a:srgbClr val="FFC000"/>
                </a:solidFill>
                <a:latin typeface="Twinkl" pitchFamily="2" charset="0"/>
              </a:rPr>
              <a:t>Recap  </a:t>
            </a:r>
            <a:endParaRPr lang="en-GB" sz="2800" b="1" dirty="0">
              <a:solidFill>
                <a:srgbClr val="FFC000"/>
              </a:solidFill>
              <a:latin typeface="Twinkl" pitchFamily="2" charset="0"/>
            </a:endParaRPr>
          </a:p>
        </p:txBody>
      </p:sp>
    </p:spTree>
    <p:extLst>
      <p:ext uri="{BB962C8B-B14F-4D97-AF65-F5344CB8AC3E}">
        <p14:creationId xmlns:p14="http://schemas.microsoft.com/office/powerpoint/2010/main" val="34016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92777" y="587829"/>
            <a:ext cx="9026434" cy="369332"/>
          </a:xfrm>
          <a:prstGeom prst="rect">
            <a:avLst/>
          </a:prstGeom>
          <a:noFill/>
        </p:spPr>
        <p:txBody>
          <a:bodyPr wrap="square" rtlCol="0">
            <a:spAutoFit/>
          </a:bodyPr>
          <a:lstStyle/>
          <a:p>
            <a:r>
              <a:rPr lang="en-GB" dirty="0" smtClean="0"/>
              <a:t>Have a look at these and decide whether they are acute, obtuse or right angles. </a:t>
            </a:r>
            <a:endParaRPr lang="en-GB" dirty="0"/>
          </a:p>
        </p:txBody>
      </p:sp>
      <p:cxnSp>
        <p:nvCxnSpPr>
          <p:cNvPr id="7" name="Straight Connector 6"/>
          <p:cNvCxnSpPr/>
          <p:nvPr/>
        </p:nvCxnSpPr>
        <p:spPr>
          <a:xfrm>
            <a:off x="1463040" y="2808514"/>
            <a:ext cx="2103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81349" y="2808514"/>
            <a:ext cx="1484811" cy="12714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2468" y="1615440"/>
            <a:ext cx="2103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9335588" y="1615441"/>
            <a:ext cx="1545772" cy="971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232468" y="3958945"/>
            <a:ext cx="1545772" cy="971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040880" y="3958945"/>
            <a:ext cx="191588" cy="1645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773992" y="3919757"/>
            <a:ext cx="377651" cy="16842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173413" y="3919756"/>
            <a:ext cx="151864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897816" y="1258839"/>
            <a:ext cx="26125" cy="17848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923941" y="1258838"/>
            <a:ext cx="151864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32734" y="1615440"/>
            <a:ext cx="1509849" cy="383177"/>
          </a:xfrm>
          <a:prstGeom prst="rect">
            <a:avLst/>
          </a:prstGeom>
          <a:noFill/>
        </p:spPr>
        <p:txBody>
          <a:bodyPr wrap="square" rtlCol="0">
            <a:spAutoFit/>
          </a:bodyPr>
          <a:lstStyle/>
          <a:p>
            <a:r>
              <a:rPr lang="en-GB" dirty="0" smtClean="0"/>
              <a:t>Right angle</a:t>
            </a:r>
            <a:endParaRPr lang="en-GB" dirty="0"/>
          </a:p>
        </p:txBody>
      </p:sp>
      <p:sp>
        <p:nvSpPr>
          <p:cNvPr id="31" name="TextBox 30"/>
          <p:cNvSpPr txBox="1"/>
          <p:nvPr/>
        </p:nvSpPr>
        <p:spPr>
          <a:xfrm>
            <a:off x="7862240" y="1981756"/>
            <a:ext cx="1509849" cy="383177"/>
          </a:xfrm>
          <a:prstGeom prst="rect">
            <a:avLst/>
          </a:prstGeom>
          <a:noFill/>
        </p:spPr>
        <p:txBody>
          <a:bodyPr wrap="square" rtlCol="0">
            <a:spAutoFit/>
          </a:bodyPr>
          <a:lstStyle/>
          <a:p>
            <a:r>
              <a:rPr lang="en-GB" dirty="0" smtClean="0"/>
              <a:t>Obtuse</a:t>
            </a:r>
            <a:endParaRPr lang="en-GB" dirty="0"/>
          </a:p>
        </p:txBody>
      </p:sp>
      <p:sp>
        <p:nvSpPr>
          <p:cNvPr id="32" name="TextBox 31"/>
          <p:cNvSpPr txBox="1"/>
          <p:nvPr/>
        </p:nvSpPr>
        <p:spPr>
          <a:xfrm>
            <a:off x="7739407" y="4956632"/>
            <a:ext cx="1509849" cy="383177"/>
          </a:xfrm>
          <a:prstGeom prst="rect">
            <a:avLst/>
          </a:prstGeom>
          <a:noFill/>
        </p:spPr>
        <p:txBody>
          <a:bodyPr wrap="square" rtlCol="0">
            <a:spAutoFit/>
          </a:bodyPr>
          <a:lstStyle/>
          <a:p>
            <a:r>
              <a:rPr lang="en-GB" dirty="0"/>
              <a:t>A</a:t>
            </a:r>
            <a:r>
              <a:rPr lang="en-GB" dirty="0" smtClean="0"/>
              <a:t>cute</a:t>
            </a:r>
            <a:endParaRPr lang="en-GB" dirty="0"/>
          </a:p>
        </p:txBody>
      </p:sp>
      <p:sp>
        <p:nvSpPr>
          <p:cNvPr id="33" name="TextBox 32"/>
          <p:cNvSpPr txBox="1"/>
          <p:nvPr/>
        </p:nvSpPr>
        <p:spPr>
          <a:xfrm>
            <a:off x="4200168" y="4387346"/>
            <a:ext cx="1509849" cy="383177"/>
          </a:xfrm>
          <a:prstGeom prst="rect">
            <a:avLst/>
          </a:prstGeom>
          <a:noFill/>
        </p:spPr>
        <p:txBody>
          <a:bodyPr wrap="square" rtlCol="0">
            <a:spAutoFit/>
          </a:bodyPr>
          <a:lstStyle/>
          <a:p>
            <a:r>
              <a:rPr lang="en-GB" dirty="0"/>
              <a:t>O</a:t>
            </a:r>
            <a:r>
              <a:rPr lang="en-GB" dirty="0" smtClean="0"/>
              <a:t>btuse</a:t>
            </a:r>
            <a:endParaRPr lang="en-GB" dirty="0"/>
          </a:p>
        </p:txBody>
      </p:sp>
      <p:sp>
        <p:nvSpPr>
          <p:cNvPr id="34" name="TextBox 33"/>
          <p:cNvSpPr txBox="1"/>
          <p:nvPr/>
        </p:nvSpPr>
        <p:spPr>
          <a:xfrm>
            <a:off x="1463040" y="3090370"/>
            <a:ext cx="1509849" cy="383177"/>
          </a:xfrm>
          <a:prstGeom prst="rect">
            <a:avLst/>
          </a:prstGeom>
          <a:noFill/>
        </p:spPr>
        <p:txBody>
          <a:bodyPr wrap="square" rtlCol="0">
            <a:spAutoFit/>
          </a:bodyPr>
          <a:lstStyle/>
          <a:p>
            <a:r>
              <a:rPr lang="en-GB" dirty="0" smtClean="0"/>
              <a:t>Acute</a:t>
            </a:r>
            <a:endParaRPr lang="en-GB" dirty="0"/>
          </a:p>
        </p:txBody>
      </p:sp>
    </p:spTree>
    <p:extLst>
      <p:ext uri="{BB962C8B-B14F-4D97-AF65-F5344CB8AC3E}">
        <p14:creationId xmlns:p14="http://schemas.microsoft.com/office/powerpoint/2010/main" val="19718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15737" y="1502229"/>
            <a:ext cx="8059783" cy="1200329"/>
          </a:xfrm>
          <a:prstGeom prst="rect">
            <a:avLst/>
          </a:prstGeom>
          <a:noFill/>
        </p:spPr>
        <p:txBody>
          <a:bodyPr wrap="square" rtlCol="0">
            <a:spAutoFit/>
          </a:bodyPr>
          <a:lstStyle/>
          <a:p>
            <a:r>
              <a:rPr lang="en-GB" dirty="0" smtClean="0"/>
              <a:t>Have a go at the identifying angles sheet. The top half is just slightly trickier than yesterday but you’ll be fine if you think about it carefully. The second part is reasoning which you will need to do on a separate sheet or in your book as there isn’t room on the sheet. </a:t>
            </a:r>
            <a:endParaRPr lang="en-GB" dirty="0"/>
          </a:p>
        </p:txBody>
      </p:sp>
    </p:spTree>
    <p:extLst>
      <p:ext uri="{BB962C8B-B14F-4D97-AF65-F5344CB8AC3E}">
        <p14:creationId xmlns:p14="http://schemas.microsoft.com/office/powerpoint/2010/main" val="326793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097280" y="783771"/>
            <a:ext cx="10175966" cy="5632311"/>
          </a:xfrm>
          <a:prstGeom prst="rect">
            <a:avLst/>
          </a:prstGeom>
          <a:noFill/>
        </p:spPr>
        <p:txBody>
          <a:bodyPr wrap="square" rtlCol="0">
            <a:spAutoFit/>
          </a:bodyPr>
          <a:lstStyle/>
          <a:p>
            <a:r>
              <a:rPr lang="en-GB" dirty="0" smtClean="0"/>
              <a:t>We’re going to have a quick look through some of the slides from yesterday. Before we start, can you remember the answer to any of these questions? </a:t>
            </a:r>
          </a:p>
          <a:p>
            <a:endParaRPr lang="en-GB" dirty="0"/>
          </a:p>
          <a:p>
            <a:r>
              <a:rPr lang="en-GB" dirty="0" smtClean="0"/>
              <a:t>What is the unit of measure that angles are measured in?</a:t>
            </a:r>
          </a:p>
          <a:p>
            <a:endParaRPr lang="en-GB" dirty="0"/>
          </a:p>
          <a:p>
            <a:r>
              <a:rPr lang="en-GB" dirty="0" smtClean="0"/>
              <a:t>How many degrees </a:t>
            </a:r>
            <a:r>
              <a:rPr lang="en-GB" dirty="0" smtClean="0"/>
              <a:t>are in a right angle?</a:t>
            </a:r>
          </a:p>
          <a:p>
            <a:endParaRPr lang="en-GB" dirty="0"/>
          </a:p>
          <a:p>
            <a:endParaRPr lang="en-GB" dirty="0" smtClean="0"/>
          </a:p>
          <a:p>
            <a:r>
              <a:rPr lang="en-GB" dirty="0" smtClean="0"/>
              <a:t>How can you tell that an angle is acute?</a:t>
            </a:r>
          </a:p>
          <a:p>
            <a:endParaRPr lang="en-GB" dirty="0"/>
          </a:p>
          <a:p>
            <a:r>
              <a:rPr lang="en-GB" dirty="0" smtClean="0"/>
              <a:t>How can you tell that an angle is obtuse?</a:t>
            </a:r>
          </a:p>
          <a:p>
            <a:endParaRPr lang="en-GB" dirty="0"/>
          </a:p>
          <a:p>
            <a:endParaRPr lang="en-GB" dirty="0" smtClean="0"/>
          </a:p>
          <a:p>
            <a:endParaRPr lang="en-GB" dirty="0"/>
          </a:p>
          <a:p>
            <a:r>
              <a:rPr lang="en-GB" dirty="0" smtClean="0"/>
              <a:t>If after you get to the end of this </a:t>
            </a:r>
            <a:r>
              <a:rPr lang="en-GB" dirty="0" err="1" smtClean="0"/>
              <a:t>powerpoint</a:t>
            </a:r>
            <a:r>
              <a:rPr lang="en-GB" dirty="0" smtClean="0"/>
              <a:t>, you’re still not sure, it might be a good idea to have a look at yesterday’s </a:t>
            </a:r>
            <a:r>
              <a:rPr lang="en-GB" dirty="0" err="1" smtClean="0"/>
              <a:t>powerpoint</a:t>
            </a:r>
            <a:r>
              <a:rPr lang="en-GB" dirty="0" smtClean="0"/>
              <a:t> again before you attempt today’s work.  </a:t>
            </a:r>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76128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6108" y="274344"/>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05840" y="574766"/>
            <a:ext cx="6204857" cy="1477328"/>
          </a:xfrm>
          <a:prstGeom prst="rect">
            <a:avLst/>
          </a:prstGeom>
          <a:noFill/>
        </p:spPr>
        <p:txBody>
          <a:bodyPr wrap="square" rtlCol="0">
            <a:spAutoFit/>
          </a:bodyPr>
          <a:lstStyle/>
          <a:p>
            <a:r>
              <a:rPr lang="en-GB" dirty="0" smtClean="0"/>
              <a:t>Let’s recap. </a:t>
            </a:r>
          </a:p>
          <a:p>
            <a:endParaRPr lang="en-GB" dirty="0"/>
          </a:p>
          <a:p>
            <a:r>
              <a:rPr lang="en-GB" dirty="0" smtClean="0"/>
              <a:t>A quarter turn is called a right angle and it measures 90</a:t>
            </a:r>
            <a:r>
              <a:rPr lang="he-IL" dirty="0" smtClean="0"/>
              <a:t>֯</a:t>
            </a:r>
            <a:r>
              <a:rPr lang="en-GB" dirty="0" smtClean="0"/>
              <a:t>.</a:t>
            </a:r>
          </a:p>
          <a:p>
            <a:endParaRPr lang="en-GB" dirty="0"/>
          </a:p>
          <a:p>
            <a:endParaRPr lang="en-GB" dirty="0"/>
          </a:p>
        </p:txBody>
      </p:sp>
      <p:pic>
        <p:nvPicPr>
          <p:cNvPr id="1026" name="Picture 2" descr="Right angle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513" y="898320"/>
            <a:ext cx="1814559" cy="18145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199" y="2986792"/>
            <a:ext cx="6204857" cy="923330"/>
          </a:xfrm>
          <a:prstGeom prst="rect">
            <a:avLst/>
          </a:prstGeom>
          <a:noFill/>
        </p:spPr>
        <p:txBody>
          <a:bodyPr wrap="square" rtlCol="0">
            <a:spAutoFit/>
          </a:bodyPr>
          <a:lstStyle/>
          <a:p>
            <a:r>
              <a:rPr lang="en-GB" dirty="0" smtClean="0"/>
              <a:t>A half turn measures 180</a:t>
            </a:r>
            <a:r>
              <a:rPr lang="he-IL" dirty="0" smtClean="0"/>
              <a:t>֯</a:t>
            </a:r>
            <a:endParaRPr lang="en-GB" dirty="0" smtClean="0"/>
          </a:p>
          <a:p>
            <a:endParaRPr lang="en-GB" dirty="0"/>
          </a:p>
          <a:p>
            <a:endParaRPr lang="en-GB" dirty="0"/>
          </a:p>
        </p:txBody>
      </p:sp>
      <p:pic>
        <p:nvPicPr>
          <p:cNvPr id="1032" name="Picture 8" descr="11 Plus: Key Stage 2 Maths: Shape and Space, 2D Shapes - Angl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 y="2712879"/>
            <a:ext cx="3215277" cy="9099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67245" y="4792864"/>
            <a:ext cx="6204857" cy="1477328"/>
          </a:xfrm>
          <a:prstGeom prst="rect">
            <a:avLst/>
          </a:prstGeom>
          <a:noFill/>
        </p:spPr>
        <p:txBody>
          <a:bodyPr wrap="square" rtlCol="0">
            <a:spAutoFit/>
          </a:bodyPr>
          <a:lstStyle/>
          <a:p>
            <a:r>
              <a:rPr lang="en-GB" dirty="0" smtClean="0"/>
              <a:t>Any angle that measures less than 90</a:t>
            </a:r>
            <a:r>
              <a:rPr lang="he-IL" dirty="0" smtClean="0"/>
              <a:t>֯</a:t>
            </a:r>
            <a:r>
              <a:rPr lang="en-GB" dirty="0"/>
              <a:t> </a:t>
            </a:r>
            <a:r>
              <a:rPr lang="en-GB" dirty="0" smtClean="0"/>
              <a:t>is called an acute angle. They tend to look sharp and pointy </a:t>
            </a:r>
            <a:r>
              <a:rPr lang="en-GB" dirty="0" smtClean="0">
                <a:sym typeface="Wingdings" panose="05000000000000000000" pitchFamily="2" charset="2"/>
              </a:rPr>
              <a:t>. </a:t>
            </a:r>
            <a:r>
              <a:rPr lang="en-GB" dirty="0" smtClean="0"/>
              <a:t> </a:t>
            </a:r>
          </a:p>
          <a:p>
            <a:endParaRPr lang="en-GB" dirty="0"/>
          </a:p>
          <a:p>
            <a:r>
              <a:rPr lang="en-GB" dirty="0" smtClean="0"/>
              <a:t>You can remember the name because they are small and ‘cute’.</a:t>
            </a:r>
            <a:endParaRPr lang="en-GB" dirty="0"/>
          </a:p>
          <a:p>
            <a:endParaRPr lang="en-GB" dirty="0"/>
          </a:p>
        </p:txBody>
      </p:sp>
      <p:pic>
        <p:nvPicPr>
          <p:cNvPr id="1036" name="Picture 12" descr="Jeffers blog: acute 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102" y="3730826"/>
            <a:ext cx="401002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0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49086" y="548640"/>
            <a:ext cx="8752114" cy="369332"/>
          </a:xfrm>
          <a:prstGeom prst="rect">
            <a:avLst/>
          </a:prstGeom>
          <a:noFill/>
        </p:spPr>
        <p:txBody>
          <a:bodyPr wrap="square" rtlCol="0">
            <a:spAutoFit/>
          </a:bodyPr>
          <a:lstStyle/>
          <a:p>
            <a:r>
              <a:rPr lang="en-GB" dirty="0" smtClean="0"/>
              <a:t>There is one more type of angle that we learn about in Year 4. Here’s Horace again…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88423" y="2113643"/>
            <a:ext cx="3274427" cy="2455820"/>
          </a:xfrm>
          <a:prstGeom prst="rect">
            <a:avLst/>
          </a:prstGeom>
          <a:ln>
            <a:solidFill>
              <a:srgbClr val="FF0000"/>
            </a:solidFill>
          </a:ln>
        </p:spPr>
      </p:pic>
      <p:cxnSp>
        <p:nvCxnSpPr>
          <p:cNvPr id="7" name="Straight Arrow Connector 6"/>
          <p:cNvCxnSpPr/>
          <p:nvPr/>
        </p:nvCxnSpPr>
        <p:spPr>
          <a:xfrm flipH="1">
            <a:off x="2351314" y="2416629"/>
            <a:ext cx="2521132" cy="1632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5143" y="1704339"/>
            <a:ext cx="3722914" cy="369332"/>
          </a:xfrm>
          <a:prstGeom prst="rect">
            <a:avLst/>
          </a:prstGeom>
          <a:noFill/>
        </p:spPr>
        <p:txBody>
          <a:bodyPr wrap="square" rtlCol="0">
            <a:spAutoFit/>
          </a:bodyPr>
          <a:lstStyle/>
          <a:p>
            <a:r>
              <a:rPr lang="en-GB" dirty="0" smtClean="0"/>
              <a:t>He started off here. </a:t>
            </a:r>
            <a:endParaRPr lang="en-GB" dirty="0"/>
          </a:p>
        </p:txBody>
      </p:sp>
      <p:sp>
        <p:nvSpPr>
          <p:cNvPr id="9" name="TextBox 8"/>
          <p:cNvSpPr txBox="1"/>
          <p:nvPr/>
        </p:nvSpPr>
        <p:spPr>
          <a:xfrm>
            <a:off x="4489269" y="2601295"/>
            <a:ext cx="3722914" cy="646331"/>
          </a:xfrm>
          <a:prstGeom prst="rect">
            <a:avLst/>
          </a:prstGeom>
          <a:noFill/>
        </p:spPr>
        <p:txBody>
          <a:bodyPr wrap="square" rtlCol="0">
            <a:spAutoFit/>
          </a:bodyPr>
          <a:lstStyle/>
          <a:p>
            <a:r>
              <a:rPr lang="en-GB" dirty="0" smtClean="0"/>
              <a:t>Then he turned until he ended up here. </a:t>
            </a:r>
            <a:endParaRPr lang="en-GB" dirty="0"/>
          </a:p>
        </p:txBody>
      </p:sp>
      <p:cxnSp>
        <p:nvCxnSpPr>
          <p:cNvPr id="11" name="Straight Arrow Connector 10"/>
          <p:cNvCxnSpPr/>
          <p:nvPr/>
        </p:nvCxnSpPr>
        <p:spPr>
          <a:xfrm flipH="1">
            <a:off x="2697482" y="2857025"/>
            <a:ext cx="1791787" cy="406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707614" y="1554113"/>
            <a:ext cx="3474432" cy="2605824"/>
          </a:xfrm>
          <a:prstGeom prst="rect">
            <a:avLst/>
          </a:prstGeom>
        </p:spPr>
      </p:pic>
      <p:sp>
        <p:nvSpPr>
          <p:cNvPr id="16" name="TextBox 15"/>
          <p:cNvSpPr txBox="1"/>
          <p:nvPr/>
        </p:nvSpPr>
        <p:spPr>
          <a:xfrm>
            <a:off x="7739743" y="4561617"/>
            <a:ext cx="3722914" cy="369332"/>
          </a:xfrm>
          <a:prstGeom prst="rect">
            <a:avLst/>
          </a:prstGeom>
          <a:noFill/>
        </p:spPr>
        <p:txBody>
          <a:bodyPr wrap="square" rtlCol="0">
            <a:spAutoFit/>
          </a:bodyPr>
          <a:lstStyle/>
          <a:p>
            <a:r>
              <a:rPr lang="en-GB" dirty="0" smtClean="0"/>
              <a:t>Here’s the angle without Horace. </a:t>
            </a:r>
            <a:endParaRPr lang="en-GB" dirty="0"/>
          </a:p>
        </p:txBody>
      </p:sp>
      <p:sp>
        <p:nvSpPr>
          <p:cNvPr id="17" name="TextBox 16"/>
          <p:cNvSpPr txBox="1"/>
          <p:nvPr/>
        </p:nvSpPr>
        <p:spPr>
          <a:xfrm>
            <a:off x="1123406" y="5468625"/>
            <a:ext cx="4950822" cy="646331"/>
          </a:xfrm>
          <a:prstGeom prst="rect">
            <a:avLst/>
          </a:prstGeom>
          <a:noFill/>
        </p:spPr>
        <p:txBody>
          <a:bodyPr wrap="square" rtlCol="0">
            <a:spAutoFit/>
          </a:bodyPr>
          <a:lstStyle/>
          <a:p>
            <a:r>
              <a:rPr lang="en-GB" dirty="0" smtClean="0"/>
              <a:t>Now this time, you can see that he turned more than a quarter turn BUT LESS than a half turn. </a:t>
            </a:r>
            <a:endParaRPr lang="en-GB" dirty="0"/>
          </a:p>
        </p:txBody>
      </p:sp>
      <p:sp>
        <p:nvSpPr>
          <p:cNvPr id="18" name="TextBox 17"/>
          <p:cNvSpPr txBox="1"/>
          <p:nvPr/>
        </p:nvSpPr>
        <p:spPr>
          <a:xfrm>
            <a:off x="6350726" y="5469630"/>
            <a:ext cx="4950822" cy="646331"/>
          </a:xfrm>
          <a:prstGeom prst="rect">
            <a:avLst/>
          </a:prstGeom>
          <a:noFill/>
        </p:spPr>
        <p:txBody>
          <a:bodyPr wrap="square" rtlCol="0">
            <a:spAutoFit/>
          </a:bodyPr>
          <a:lstStyle/>
          <a:p>
            <a:r>
              <a:rPr lang="en-GB" dirty="0" smtClean="0"/>
              <a:t>An angle that is more than 90</a:t>
            </a:r>
            <a:r>
              <a:rPr lang="he-IL" dirty="0" smtClean="0"/>
              <a:t>֯</a:t>
            </a:r>
            <a:r>
              <a:rPr lang="en-GB" dirty="0" smtClean="0"/>
              <a:t> and less than 180</a:t>
            </a:r>
            <a:r>
              <a:rPr lang="he-IL" dirty="0" smtClean="0"/>
              <a:t>֯</a:t>
            </a:r>
            <a:r>
              <a:rPr lang="en-GB" dirty="0" smtClean="0"/>
              <a:t> is called an obtuse angle. </a:t>
            </a:r>
            <a:endParaRPr lang="en-GB" dirty="0"/>
          </a:p>
        </p:txBody>
      </p:sp>
    </p:spTree>
    <p:extLst>
      <p:ext uri="{BB962C8B-B14F-4D97-AF65-F5344CB8AC3E}">
        <p14:creationId xmlns:p14="http://schemas.microsoft.com/office/powerpoint/2010/main" val="2134773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angles | West Barns Primary – Together Everyone Achieves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0" y="2046515"/>
            <a:ext cx="6880497" cy="38657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3982" y="714773"/>
            <a:ext cx="7093131" cy="369332"/>
          </a:xfrm>
          <a:prstGeom prst="rect">
            <a:avLst/>
          </a:prstGeom>
          <a:noFill/>
        </p:spPr>
        <p:txBody>
          <a:bodyPr wrap="square" rtlCol="0">
            <a:spAutoFit/>
          </a:bodyPr>
          <a:lstStyle/>
          <a:p>
            <a:r>
              <a:rPr lang="en-GB" dirty="0" smtClean="0"/>
              <a:t>Here are some examples of obtuse angles. Have a good look at them. </a:t>
            </a:r>
            <a:endParaRPr lang="en-GB" dirty="0"/>
          </a:p>
        </p:txBody>
      </p:sp>
    </p:spTree>
    <p:extLst>
      <p:ext uri="{BB962C8B-B14F-4D97-AF65-F5344CB8AC3E}">
        <p14:creationId xmlns:p14="http://schemas.microsoft.com/office/powerpoint/2010/main" val="62236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097280" y="783771"/>
            <a:ext cx="10175966" cy="2862322"/>
          </a:xfrm>
          <a:prstGeom prst="rect">
            <a:avLst/>
          </a:prstGeom>
          <a:noFill/>
        </p:spPr>
        <p:txBody>
          <a:bodyPr wrap="square" rtlCol="0">
            <a:spAutoFit/>
          </a:bodyPr>
          <a:lstStyle/>
          <a:p>
            <a:r>
              <a:rPr lang="en-GB" dirty="0" smtClean="0"/>
              <a:t>If you’re struggling to see the difference between obtuse, acute and right angles it might help you to use the corner of a piece of paper. </a:t>
            </a:r>
          </a:p>
          <a:p>
            <a:endParaRPr lang="en-GB" dirty="0"/>
          </a:p>
          <a:p>
            <a:endParaRPr lang="en-GB" dirty="0" smtClean="0"/>
          </a:p>
          <a:p>
            <a:r>
              <a:rPr lang="en-GB" dirty="0" smtClean="0"/>
              <a:t>The corner of a piece of paper is always a right angle so you can use it to check.  Look at the next slide to see how…</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58762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1638" y="1420586"/>
            <a:ext cx="3422469" cy="2566852"/>
          </a:xfrm>
          <a:prstGeom prst="rect">
            <a:avLst/>
          </a:prstGeom>
        </p:spPr>
      </p:pic>
      <p:sp>
        <p:nvSpPr>
          <p:cNvPr id="5" name="TextBox 4"/>
          <p:cNvSpPr txBox="1"/>
          <p:nvPr/>
        </p:nvSpPr>
        <p:spPr>
          <a:xfrm>
            <a:off x="3670663" y="1058091"/>
            <a:ext cx="2782388" cy="923330"/>
          </a:xfrm>
          <a:prstGeom prst="rect">
            <a:avLst/>
          </a:prstGeom>
          <a:noFill/>
        </p:spPr>
        <p:txBody>
          <a:bodyPr wrap="square" rtlCol="0">
            <a:spAutoFit/>
          </a:bodyPr>
          <a:lstStyle/>
          <a:p>
            <a:r>
              <a:rPr lang="en-GB" dirty="0" smtClean="0"/>
              <a:t>The paper fits exactly into the angle so this must be a right angle. </a:t>
            </a:r>
            <a:endParaRPr lang="en-GB" dirty="0"/>
          </a:p>
        </p:txBody>
      </p:sp>
    </p:spTree>
    <p:extLst>
      <p:ext uri="{BB962C8B-B14F-4D97-AF65-F5344CB8AC3E}">
        <p14:creationId xmlns:p14="http://schemas.microsoft.com/office/powerpoint/2010/main" val="2567544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05551" y="1807481"/>
            <a:ext cx="3771537" cy="28286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34403" y="1792241"/>
            <a:ext cx="3788954" cy="2841716"/>
          </a:xfrm>
          <a:prstGeom prst="rect">
            <a:avLst/>
          </a:prstGeom>
        </p:spPr>
      </p:pic>
      <p:sp>
        <p:nvSpPr>
          <p:cNvPr id="7" name="TextBox 6"/>
          <p:cNvSpPr txBox="1"/>
          <p:nvPr/>
        </p:nvSpPr>
        <p:spPr>
          <a:xfrm>
            <a:off x="5826034" y="757646"/>
            <a:ext cx="4702629" cy="923330"/>
          </a:xfrm>
          <a:prstGeom prst="rect">
            <a:avLst/>
          </a:prstGeom>
          <a:solidFill>
            <a:schemeClr val="bg1"/>
          </a:solidFill>
        </p:spPr>
        <p:txBody>
          <a:bodyPr wrap="square" rtlCol="0">
            <a:spAutoFit/>
          </a:bodyPr>
          <a:lstStyle/>
          <a:p>
            <a:r>
              <a:rPr lang="en-GB" dirty="0" smtClean="0"/>
              <a:t>This time it doesn’t fit! The edge of my paper is overlapping the angle. The angle is smaller than a right angle. </a:t>
            </a:r>
            <a:endParaRPr lang="en-GB" dirty="0"/>
          </a:p>
        </p:txBody>
      </p:sp>
      <p:sp>
        <p:nvSpPr>
          <p:cNvPr id="8" name="TextBox 7"/>
          <p:cNvSpPr txBox="1"/>
          <p:nvPr/>
        </p:nvSpPr>
        <p:spPr>
          <a:xfrm>
            <a:off x="7037886" y="4745222"/>
            <a:ext cx="4702629" cy="369332"/>
          </a:xfrm>
          <a:prstGeom prst="rect">
            <a:avLst/>
          </a:prstGeom>
          <a:solidFill>
            <a:schemeClr val="bg1"/>
          </a:solidFill>
        </p:spPr>
        <p:txBody>
          <a:bodyPr wrap="square" rtlCol="0">
            <a:spAutoFit/>
          </a:bodyPr>
          <a:lstStyle/>
          <a:p>
            <a:r>
              <a:rPr lang="en-GB" dirty="0" smtClean="0"/>
              <a:t>This is an acute angle. </a:t>
            </a:r>
            <a:endParaRPr lang="en-GB" dirty="0"/>
          </a:p>
        </p:txBody>
      </p:sp>
    </p:spTree>
    <p:extLst>
      <p:ext uri="{BB962C8B-B14F-4D97-AF65-F5344CB8AC3E}">
        <p14:creationId xmlns:p14="http://schemas.microsoft.com/office/powerpoint/2010/main" val="31462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2031" y="323557"/>
            <a:ext cx="11437034" cy="6105378"/>
          </a:xfrm>
          <a:prstGeom prst="rect">
            <a:avLst/>
          </a:prstGeom>
          <a:solidFill>
            <a:schemeClr val="bg1"/>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9725" y="1775166"/>
            <a:ext cx="4269545" cy="32021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17829" y="1775166"/>
            <a:ext cx="4269545" cy="3202159"/>
          </a:xfrm>
          <a:prstGeom prst="rect">
            <a:avLst/>
          </a:prstGeom>
        </p:spPr>
      </p:pic>
      <p:sp>
        <p:nvSpPr>
          <p:cNvPr id="9" name="TextBox 8"/>
          <p:cNvSpPr txBox="1"/>
          <p:nvPr/>
        </p:nvSpPr>
        <p:spPr>
          <a:xfrm>
            <a:off x="7258929" y="886265"/>
            <a:ext cx="4403188" cy="923330"/>
          </a:xfrm>
          <a:prstGeom prst="rect">
            <a:avLst/>
          </a:prstGeom>
          <a:solidFill>
            <a:schemeClr val="bg1"/>
          </a:solidFill>
        </p:spPr>
        <p:txBody>
          <a:bodyPr wrap="square" rtlCol="0">
            <a:spAutoFit/>
          </a:bodyPr>
          <a:lstStyle/>
          <a:p>
            <a:r>
              <a:rPr lang="en-GB" dirty="0" smtClean="0"/>
              <a:t>This time, you can see that the corner of the paper is smaller than the angle. The angle is bigger than a right angle. </a:t>
            </a:r>
            <a:endParaRPr lang="en-GB" dirty="0"/>
          </a:p>
        </p:txBody>
      </p:sp>
      <p:sp>
        <p:nvSpPr>
          <p:cNvPr id="10" name="TextBox 9"/>
          <p:cNvSpPr txBox="1"/>
          <p:nvPr/>
        </p:nvSpPr>
        <p:spPr>
          <a:xfrm>
            <a:off x="7258929" y="5404561"/>
            <a:ext cx="4403188" cy="369332"/>
          </a:xfrm>
          <a:prstGeom prst="rect">
            <a:avLst/>
          </a:prstGeom>
          <a:solidFill>
            <a:schemeClr val="bg1"/>
          </a:solidFill>
        </p:spPr>
        <p:txBody>
          <a:bodyPr wrap="square" rtlCol="0">
            <a:spAutoFit/>
          </a:bodyPr>
          <a:lstStyle/>
          <a:p>
            <a:r>
              <a:rPr lang="en-GB" dirty="0" smtClean="0"/>
              <a:t>This angle is obtuse. </a:t>
            </a:r>
            <a:endParaRPr lang="en-GB" dirty="0"/>
          </a:p>
        </p:txBody>
      </p:sp>
    </p:spTree>
    <p:extLst>
      <p:ext uri="{BB962C8B-B14F-4D97-AF65-F5344CB8AC3E}">
        <p14:creationId xmlns:p14="http://schemas.microsoft.com/office/powerpoint/2010/main" val="1932191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7264</TotalTime>
  <Words>480</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57</cp:revision>
  <dcterms:created xsi:type="dcterms:W3CDTF">2020-04-20T14:22:17Z</dcterms:created>
  <dcterms:modified xsi:type="dcterms:W3CDTF">2020-05-29T14:37:12Z</dcterms:modified>
</cp:coreProperties>
</file>