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0"/>
  </p:handoutMasterIdLst>
  <p:sldIdLst>
    <p:sldId id="261" r:id="rId2"/>
    <p:sldId id="294" r:id="rId3"/>
    <p:sldId id="311" r:id="rId4"/>
    <p:sldId id="357" r:id="rId5"/>
    <p:sldId id="353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30" r:id="rId16"/>
    <p:sldId id="331" r:id="rId17"/>
    <p:sldId id="312" r:id="rId18"/>
    <p:sldId id="268" r:id="rId19"/>
  </p:sldIdLst>
  <p:sldSz cx="9144000" cy="6858000" type="screen4x3"/>
  <p:notesSz cx="6858000" cy="9144000"/>
  <p:embeddedFontLst>
    <p:embeddedFont>
      <p:font typeface="BPreplay" panose="02000503000000020004" pitchFamily="50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ondrina Solid" panose="02000506000000020003" pitchFamily="50" charset="0"/>
      <p:regular r:id="rId29"/>
    </p:embeddedFont>
    <p:embeddedFont>
      <p:font typeface="Sassoon Infant Md" panose="02000603050000020003" pitchFamily="50" charset="0"/>
      <p:regular r:id="rId30"/>
    </p:embeddedFont>
    <p:embeddedFont>
      <p:font typeface="Sassoon Infant Rg" panose="02000503030000020003" pitchFamily="50" charset="0"/>
      <p:regular r:id="rId31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66"/>
    <a:srgbClr val="FFFC85"/>
    <a:srgbClr val="B8F47A"/>
    <a:srgbClr val="94D06C"/>
    <a:srgbClr val="F2D168"/>
    <a:srgbClr val="F3D575"/>
    <a:srgbClr val="FD5554"/>
    <a:srgbClr val="B48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AE4EA0-A823-4141-97B2-326597203F27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F8B0D7-F6D4-47E7-890A-2613154E5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9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75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88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39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3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1" r:id="rId4"/>
    <p:sldLayoutId id="2147483842" r:id="rId5"/>
    <p:sldLayoutId id="214748384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chemeClr val="bg1"/>
                </a:solidFill>
                <a:latin typeface="BPreplay" panose="02000503000000020004" pitchFamily="50" charset="0"/>
              </a:rPr>
              <a:t>Maths </a:t>
            </a:r>
            <a:r>
              <a:rPr lang="en-GB" altLang="en-US" sz="800">
                <a:solidFill>
                  <a:schemeClr val="bg1"/>
                </a:solidFill>
                <a:latin typeface="BPreplay" panose="02000503000000020004" pitchFamily="50" charset="0"/>
              </a:rPr>
              <a:t>| Year 4 | Properties of Shapes | Angles | Lesson 2 of 2: Comparing Angles</a:t>
            </a:r>
          </a:p>
        </p:txBody>
      </p:sp>
      <p:sp>
        <p:nvSpPr>
          <p:cNvPr id="717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717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smtClean="0"/>
              <a:t>Properties of Shapes</a:t>
            </a:r>
          </a:p>
        </p:txBody>
      </p:sp>
      <p:pic>
        <p:nvPicPr>
          <p:cNvPr id="717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19431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632200"/>
            <a:ext cx="8101012" cy="245903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4365625" y="1617663"/>
            <a:ext cx="135413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6019800" y="1625600"/>
            <a:ext cx="2300288" cy="1690688"/>
          </a:xfrm>
          <a:prstGeom prst="cloudCallout">
            <a:avLst>
              <a:gd name="adj1" fmla="val -77817"/>
              <a:gd name="adj2" fmla="val -23369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We can use these facts to help order a set of angles.</a:t>
            </a:r>
            <a:endParaRPr lang="en-GB" dirty="0">
              <a:solidFill>
                <a:srgbClr val="FF6766"/>
              </a:solidFill>
            </a:endParaRPr>
          </a:p>
        </p:txBody>
      </p:sp>
      <p:pic>
        <p:nvPicPr>
          <p:cNvPr id="16391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530350"/>
            <a:ext cx="9699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1703388"/>
            <a:ext cx="1692275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401888"/>
            <a:ext cx="117951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597150"/>
            <a:ext cx="19319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711325" y="4289425"/>
            <a:ext cx="5684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6" name="Content Placeholder 15"/>
          <p:cNvSpPr>
            <a:spLocks/>
          </p:cNvSpPr>
          <p:nvPr/>
        </p:nvSpPr>
        <p:spPr bwMode="auto">
          <a:xfrm>
            <a:off x="6064250" y="3786188"/>
            <a:ext cx="1644650" cy="31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Largest</a:t>
            </a:r>
          </a:p>
        </p:txBody>
      </p:sp>
      <p:sp>
        <p:nvSpPr>
          <p:cNvPr id="16397" name="Content Placeholder 15"/>
          <p:cNvSpPr>
            <a:spLocks/>
          </p:cNvSpPr>
          <p:nvPr/>
        </p:nvSpPr>
        <p:spPr bwMode="auto">
          <a:xfrm>
            <a:off x="893763" y="3786188"/>
            <a:ext cx="1644650" cy="31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Smallest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695825"/>
            <a:ext cx="13017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4524375"/>
            <a:ext cx="955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113" y="4532313"/>
            <a:ext cx="14192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386">
            <a:off x="5051425" y="5029200"/>
            <a:ext cx="18049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524375"/>
            <a:ext cx="18780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331311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Compare and Order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4843463"/>
            <a:ext cx="8101012" cy="124777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711325" y="5426075"/>
            <a:ext cx="568483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Content Placeholder 15"/>
          <p:cNvSpPr>
            <a:spLocks/>
          </p:cNvSpPr>
          <p:nvPr/>
        </p:nvSpPr>
        <p:spPr bwMode="auto">
          <a:xfrm>
            <a:off x="6064250" y="4922838"/>
            <a:ext cx="1644650" cy="31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Largest</a:t>
            </a:r>
          </a:p>
        </p:txBody>
      </p:sp>
      <p:sp>
        <p:nvSpPr>
          <p:cNvPr id="17415" name="Content Placeholder 15"/>
          <p:cNvSpPr>
            <a:spLocks/>
          </p:cNvSpPr>
          <p:nvPr/>
        </p:nvSpPr>
        <p:spPr bwMode="auto">
          <a:xfrm>
            <a:off x="893763" y="4922838"/>
            <a:ext cx="1644650" cy="31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b="1"/>
              <a:t>Smallest</a:t>
            </a:r>
          </a:p>
        </p:txBody>
      </p:sp>
      <p:sp>
        <p:nvSpPr>
          <p:cNvPr id="17416" name="Content Placeholder 15"/>
          <p:cNvSpPr>
            <a:spLocks/>
          </p:cNvSpPr>
          <p:nvPr/>
        </p:nvSpPr>
        <p:spPr bwMode="auto">
          <a:xfrm>
            <a:off x="628650" y="5527675"/>
            <a:ext cx="7886700" cy="3571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Can you order the angle cards from smallest to largest?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04" t="14924" r="65947" b="49522"/>
          <a:stretch/>
        </p:blipFill>
        <p:spPr>
          <a:xfrm>
            <a:off x="1352550" y="2116138"/>
            <a:ext cx="2784475" cy="2297112"/>
          </a:xfrm>
          <a:prstGeom prst="rect">
            <a:avLst/>
          </a:prstGeom>
          <a:ln w="38100">
            <a:solidFill>
              <a:srgbClr val="FF67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34774" t="14924" r="34777" b="49522"/>
          <a:stretch/>
        </p:blipFill>
        <p:spPr>
          <a:xfrm>
            <a:off x="3179763" y="1663700"/>
            <a:ext cx="2784475" cy="2297113"/>
          </a:xfrm>
          <a:prstGeom prst="rect">
            <a:avLst/>
          </a:prstGeom>
          <a:ln w="38100">
            <a:solidFill>
              <a:srgbClr val="FF67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66034" t="14924" r="3517" b="49522"/>
          <a:stretch/>
        </p:blipFill>
        <p:spPr>
          <a:xfrm>
            <a:off x="5253038" y="2247900"/>
            <a:ext cx="2784475" cy="2298700"/>
          </a:xfrm>
          <a:prstGeom prst="rect">
            <a:avLst/>
          </a:prstGeom>
          <a:ln w="38100">
            <a:solidFill>
              <a:srgbClr val="FF67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420" name="Pai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Comparing Signs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902075"/>
            <a:ext cx="8101012" cy="218916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503238" y="2935288"/>
            <a:ext cx="25860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894138" y="1503363"/>
            <a:ext cx="3905250" cy="2184400"/>
          </a:xfrm>
          <a:prstGeom prst="cloudCallout">
            <a:avLst>
              <a:gd name="adj1" fmla="val -85357"/>
              <a:gd name="adj2" fmla="val 49863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We can use the comparing signs &lt;, = and &gt; to write mathematical sentences that compare angles.</a:t>
            </a:r>
            <a:endParaRPr lang="en-GB" sz="1600" dirty="0">
              <a:solidFill>
                <a:srgbClr val="FF6766"/>
              </a:solidFill>
            </a:endParaRPr>
          </a:p>
        </p:txBody>
      </p:sp>
      <p:pic>
        <p:nvPicPr>
          <p:cNvPr id="1843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4086225"/>
            <a:ext cx="11334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065588"/>
            <a:ext cx="1603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Content Placeholder 15"/>
          <p:cNvSpPr>
            <a:spLocks/>
          </p:cNvSpPr>
          <p:nvPr/>
        </p:nvSpPr>
        <p:spPr bwMode="auto">
          <a:xfrm>
            <a:off x="4616450" y="3908425"/>
            <a:ext cx="1644650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FF6766"/>
                </a:solidFill>
              </a:rPr>
              <a:t>&lt;</a:t>
            </a:r>
          </a:p>
        </p:txBody>
      </p:sp>
      <p:sp>
        <p:nvSpPr>
          <p:cNvPr id="18441" name="Content Placeholder 15"/>
          <p:cNvSpPr>
            <a:spLocks/>
          </p:cNvSpPr>
          <p:nvPr/>
        </p:nvSpPr>
        <p:spPr bwMode="auto">
          <a:xfrm>
            <a:off x="3284538" y="5543550"/>
            <a:ext cx="4878387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Angle 1 is smaller than angle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Comparing Signs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902075"/>
            <a:ext cx="8101012" cy="218916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4086225"/>
            <a:ext cx="11334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4065588"/>
            <a:ext cx="16033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Content Placeholder 15"/>
          <p:cNvSpPr>
            <a:spLocks/>
          </p:cNvSpPr>
          <p:nvPr/>
        </p:nvSpPr>
        <p:spPr bwMode="auto">
          <a:xfrm>
            <a:off x="2378075" y="3908425"/>
            <a:ext cx="1644650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FF6766"/>
                </a:solidFill>
              </a:rPr>
              <a:t>&gt;</a:t>
            </a:r>
          </a:p>
        </p:txBody>
      </p:sp>
      <p:sp>
        <p:nvSpPr>
          <p:cNvPr id="19463" name="Content Placeholder 15"/>
          <p:cNvSpPr>
            <a:spLocks/>
          </p:cNvSpPr>
          <p:nvPr/>
        </p:nvSpPr>
        <p:spPr bwMode="auto">
          <a:xfrm>
            <a:off x="755650" y="5543550"/>
            <a:ext cx="4878388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Angle 1 is greater than angle 2.</a:t>
            </a:r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5843588" y="2506663"/>
            <a:ext cx="27273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982788" y="1503363"/>
            <a:ext cx="3905250" cy="2184400"/>
          </a:xfrm>
          <a:prstGeom prst="cloudCallout">
            <a:avLst>
              <a:gd name="adj1" fmla="val 77728"/>
              <a:gd name="adj2" fmla="val 35159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We can use the comparing signs &lt;, = and &gt; to write mathematical sentences that compare angles.</a:t>
            </a:r>
            <a:endParaRPr lang="en-GB" sz="1600" dirty="0">
              <a:solidFill>
                <a:srgbClr val="FF67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19431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632200"/>
            <a:ext cx="8101012" cy="245903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893763" y="1625600"/>
            <a:ext cx="1446212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3317875" y="1595438"/>
            <a:ext cx="4391025" cy="1703387"/>
          </a:xfrm>
          <a:prstGeom prst="cloudCallout">
            <a:avLst>
              <a:gd name="adj1" fmla="val -77817"/>
              <a:gd name="adj2" fmla="val -23369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We can use the comparing signs &lt;, = and &gt; to write mathematical sentences to compare angles.</a:t>
            </a:r>
            <a:endParaRPr lang="en-GB" dirty="0">
              <a:solidFill>
                <a:srgbClr val="FF6766"/>
              </a:solidFill>
            </a:endParaRPr>
          </a:p>
        </p:txBody>
      </p:sp>
      <p:pic>
        <p:nvPicPr>
          <p:cNvPr id="20487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032250"/>
            <a:ext cx="1133475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ontent Placeholder 15"/>
          <p:cNvSpPr>
            <a:spLocks/>
          </p:cNvSpPr>
          <p:nvPr/>
        </p:nvSpPr>
        <p:spPr bwMode="auto">
          <a:xfrm>
            <a:off x="2384425" y="3908425"/>
            <a:ext cx="1644650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FF6766"/>
                </a:solidFill>
              </a:rPr>
              <a:t>&lt;</a:t>
            </a:r>
          </a:p>
        </p:txBody>
      </p:sp>
      <p:sp>
        <p:nvSpPr>
          <p:cNvPr id="20489" name="Content Placeholder 15"/>
          <p:cNvSpPr>
            <a:spLocks/>
          </p:cNvSpPr>
          <p:nvPr/>
        </p:nvSpPr>
        <p:spPr bwMode="auto">
          <a:xfrm>
            <a:off x="457200" y="5502275"/>
            <a:ext cx="4878388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Angle 1 is smaller than angle 2.</a:t>
            </a:r>
          </a:p>
        </p:txBody>
      </p:sp>
      <p:sp>
        <p:nvSpPr>
          <p:cNvPr id="20490" name="Content Placeholder 15"/>
          <p:cNvSpPr>
            <a:spLocks/>
          </p:cNvSpPr>
          <p:nvPr/>
        </p:nvSpPr>
        <p:spPr bwMode="auto">
          <a:xfrm>
            <a:off x="4029075" y="5502275"/>
            <a:ext cx="4879975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Angle 2 is greater than angle 3.</a:t>
            </a:r>
          </a:p>
        </p:txBody>
      </p:sp>
      <p:pic>
        <p:nvPicPr>
          <p:cNvPr id="2049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3119">
            <a:off x="4244181" y="3858420"/>
            <a:ext cx="9302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Content Placeholder 15"/>
          <p:cNvSpPr>
            <a:spLocks/>
          </p:cNvSpPr>
          <p:nvPr/>
        </p:nvSpPr>
        <p:spPr bwMode="auto">
          <a:xfrm>
            <a:off x="5332413" y="3908425"/>
            <a:ext cx="1644650" cy="3143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9600" b="1">
                <a:solidFill>
                  <a:srgbClr val="FF6766"/>
                </a:solidFill>
              </a:rPr>
              <a:t>&gt;</a:t>
            </a:r>
          </a:p>
        </p:txBody>
      </p:sp>
      <p:pic>
        <p:nvPicPr>
          <p:cNvPr id="20493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4270375"/>
            <a:ext cx="14097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Content Placeholder 15"/>
          <p:cNvSpPr>
            <a:spLocks/>
          </p:cNvSpPr>
          <p:nvPr/>
        </p:nvSpPr>
        <p:spPr bwMode="auto">
          <a:xfrm>
            <a:off x="1066800" y="3883025"/>
            <a:ext cx="1036638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1.</a:t>
            </a:r>
          </a:p>
        </p:txBody>
      </p:sp>
      <p:sp>
        <p:nvSpPr>
          <p:cNvPr id="20495" name="Content Placeholder 15"/>
          <p:cNvSpPr>
            <a:spLocks/>
          </p:cNvSpPr>
          <p:nvPr/>
        </p:nvSpPr>
        <p:spPr bwMode="auto">
          <a:xfrm>
            <a:off x="4459288" y="3925888"/>
            <a:ext cx="1036637" cy="2794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2.</a:t>
            </a:r>
          </a:p>
        </p:txBody>
      </p:sp>
      <p:sp>
        <p:nvSpPr>
          <p:cNvPr id="20496" name="Content Placeholder 15"/>
          <p:cNvSpPr>
            <a:spLocks/>
          </p:cNvSpPr>
          <p:nvPr/>
        </p:nvSpPr>
        <p:spPr bwMode="auto">
          <a:xfrm>
            <a:off x="6134100" y="3902075"/>
            <a:ext cx="1036638" cy="280988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 the Angles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03363"/>
            <a:ext cx="7632700" cy="4589462"/>
          </a:xfrm>
          <a:prstGeom prst="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8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525" y="1706563"/>
            <a:ext cx="3954463" cy="2797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63" y="3116263"/>
            <a:ext cx="3952875" cy="2797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138" y="2579688"/>
            <a:ext cx="3954462" cy="2797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Odd Angle Out</a:t>
            </a:r>
          </a:p>
        </p:txBody>
      </p:sp>
      <p:pic>
        <p:nvPicPr>
          <p:cNvPr id="22531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03238" y="1454150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Title 5"/>
          <p:cNvSpPr txBox="1">
            <a:spLocks/>
          </p:cNvSpPr>
          <p:nvPr/>
        </p:nvSpPr>
        <p:spPr bwMode="auto">
          <a:xfrm>
            <a:off x="503238" y="1503363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Which angle is the odd one out in each set?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81063" y="2265363"/>
            <a:ext cx="7381875" cy="1184275"/>
          </a:xfrm>
          <a:prstGeom prst="roundRect">
            <a:avLst/>
          </a:prstGeom>
          <a:solidFill>
            <a:srgbClr val="FFFC85"/>
          </a:solidFill>
          <a:ln w="28575"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881063" y="3587750"/>
            <a:ext cx="7381875" cy="1184275"/>
          </a:xfrm>
          <a:prstGeom prst="roundRect">
            <a:avLst/>
          </a:prstGeom>
          <a:solidFill>
            <a:srgbClr val="FFFC85"/>
          </a:solidFill>
          <a:ln w="28575"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881063" y="4908550"/>
            <a:ext cx="7381875" cy="1184275"/>
          </a:xfrm>
          <a:prstGeom prst="roundRect">
            <a:avLst/>
          </a:prstGeom>
          <a:solidFill>
            <a:srgbClr val="FFFC85"/>
          </a:solidFill>
          <a:ln w="28575"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ANGL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2382838"/>
            <a:ext cx="12160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NGL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582863"/>
            <a:ext cx="1943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NGL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2382838"/>
            <a:ext cx="15700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NGL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2354263"/>
            <a:ext cx="895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NGL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744913"/>
            <a:ext cx="128587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ANGL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744913"/>
            <a:ext cx="15700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NGL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824288"/>
            <a:ext cx="15224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NGL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68713"/>
            <a:ext cx="96837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ANGL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75238"/>
            <a:ext cx="157003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NGL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5297488"/>
            <a:ext cx="19431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ANGL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88" y="5135563"/>
            <a:ext cx="152241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ANGL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972050"/>
            <a:ext cx="10572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6738" y="2468563"/>
            <a:ext cx="909637" cy="758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5238" y="2528888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1375" y="3854450"/>
            <a:ext cx="909638" cy="758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2575" y="5167313"/>
            <a:ext cx="909638" cy="758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8188" y="2600325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92725" y="2670175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5238" y="3898900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8425" y="3889375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8000" y="3811588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9563" y="5237163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1538" y="5237163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2288" y="5237163"/>
            <a:ext cx="850900" cy="669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3556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3557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3558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compare and order angles up to 180 degrees.</a:t>
            </a:r>
          </a:p>
        </p:txBody>
      </p:sp>
      <p:sp>
        <p:nvSpPr>
          <p:cNvPr id="23559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identify acute and obtuse angles.</a:t>
            </a:r>
          </a:p>
          <a:p>
            <a:pPr eaLnBrk="1" hangingPunct="1"/>
            <a:r>
              <a:rPr lang="en-GB" altLang="en-US"/>
              <a:t>I can compare and order angles up to 180 degrees.</a:t>
            </a:r>
          </a:p>
        </p:txBody>
      </p:sp>
      <p:pic>
        <p:nvPicPr>
          <p:cNvPr id="235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65361"/>
          <a:stretch>
            <a:fillRect/>
          </a:stretch>
        </p:blipFill>
        <p:spPr bwMode="auto">
          <a:xfrm>
            <a:off x="2295525" y="3041650"/>
            <a:ext cx="45529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6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itchFamily="50" charset="0"/>
              </a:rPr>
              <a:t>Comparing Angles</a:t>
            </a:r>
          </a:p>
        </p:txBody>
      </p:sp>
      <p:pic>
        <p:nvPicPr>
          <p:cNvPr id="8197" name="Twinkl Logo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envelop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9853">
            <a:off x="1412875" y="4119563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envelop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1486">
            <a:off x="6527800" y="4059238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compare and order angles up to 180 degrees.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identify acute and obtuse angles.</a:t>
            </a:r>
          </a:p>
          <a:p>
            <a:pPr eaLnBrk="1" hangingPunct="1"/>
            <a:r>
              <a:rPr lang="en-GB" altLang="en-US"/>
              <a:t>I can compare and order angles up to 180 degrees.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Angle Sort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503238" y="1454150"/>
            <a:ext cx="8101012" cy="711200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503238" y="1503363"/>
            <a:ext cx="8101012" cy="6540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/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1C1C1C"/>
                </a:solidFill>
                <a:latin typeface="Sassoon Infant Md" panose="02000603050000020003" pitchFamily="50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1800" b="0" dirty="0" smtClean="0">
                <a:latin typeface="+mn-lt"/>
              </a:rPr>
              <a:t>Discuss where these angles should be sorted. Click an envelope to find out.</a:t>
            </a:r>
          </a:p>
        </p:txBody>
      </p:sp>
      <p:pic>
        <p:nvPicPr>
          <p:cNvPr id="102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0"/>
          <a:stretch>
            <a:fillRect/>
          </a:stretch>
        </p:blipFill>
        <p:spPr bwMode="auto">
          <a:xfrm>
            <a:off x="901700" y="4519613"/>
            <a:ext cx="2236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0"/>
          <a:stretch>
            <a:fillRect/>
          </a:stretch>
        </p:blipFill>
        <p:spPr bwMode="auto">
          <a:xfrm>
            <a:off x="3435350" y="4519613"/>
            <a:ext cx="2236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00"/>
          <a:stretch>
            <a:fillRect/>
          </a:stretch>
        </p:blipFill>
        <p:spPr bwMode="auto">
          <a:xfrm>
            <a:off x="5969000" y="4519613"/>
            <a:ext cx="2236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23913" y="2224088"/>
            <a:ext cx="7488237" cy="2190750"/>
          </a:xfrm>
          <a:prstGeom prst="rect">
            <a:avLst/>
          </a:prstGeom>
          <a:solidFill>
            <a:srgbClr val="FFFA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6" name="Rounded Rectangle 26625"/>
          <p:cNvSpPr/>
          <p:nvPr/>
        </p:nvSpPr>
        <p:spPr>
          <a:xfrm>
            <a:off x="912813" y="4959350"/>
            <a:ext cx="2181225" cy="355600"/>
          </a:xfrm>
          <a:prstGeom prst="roundRect">
            <a:avLst/>
          </a:prstGeom>
          <a:solidFill>
            <a:srgbClr val="D7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0" name="Title 5"/>
          <p:cNvSpPr>
            <a:spLocks/>
          </p:cNvSpPr>
          <p:nvPr/>
        </p:nvSpPr>
        <p:spPr bwMode="auto">
          <a:xfrm>
            <a:off x="1198563" y="4865688"/>
            <a:ext cx="1609725" cy="57626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Sassoon Infant Md" panose="02000603050000020003" pitchFamily="50" charset="0"/>
              </a:rPr>
              <a:t>obtuse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452813" y="4929188"/>
            <a:ext cx="2182812" cy="355600"/>
          </a:xfrm>
          <a:prstGeom prst="roundRect">
            <a:avLst/>
          </a:prstGeom>
          <a:solidFill>
            <a:srgbClr val="D7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2" name="Title 5"/>
          <p:cNvSpPr>
            <a:spLocks/>
          </p:cNvSpPr>
          <p:nvPr/>
        </p:nvSpPr>
        <p:spPr bwMode="auto">
          <a:xfrm>
            <a:off x="3738563" y="4835525"/>
            <a:ext cx="1611312" cy="5762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Sassoon Infant Md" panose="02000603050000020003" pitchFamily="50" charset="0"/>
              </a:rPr>
              <a:t>acute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007100" y="4929188"/>
            <a:ext cx="2181225" cy="355600"/>
          </a:xfrm>
          <a:prstGeom prst="roundRect">
            <a:avLst/>
          </a:prstGeom>
          <a:solidFill>
            <a:srgbClr val="D73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54" name="Title 5"/>
          <p:cNvSpPr>
            <a:spLocks/>
          </p:cNvSpPr>
          <p:nvPr/>
        </p:nvSpPr>
        <p:spPr bwMode="auto">
          <a:xfrm>
            <a:off x="5989638" y="4810125"/>
            <a:ext cx="2192337" cy="5762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bg1"/>
                </a:solidFill>
                <a:latin typeface="Sassoon Infant Md" panose="02000603050000020003" pitchFamily="50" charset="0"/>
              </a:rPr>
              <a:t>right angle</a:t>
            </a:r>
          </a:p>
        </p:txBody>
      </p:sp>
      <p:pic>
        <p:nvPicPr>
          <p:cNvPr id="25" name="envelop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343150"/>
            <a:ext cx="1458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envelop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343150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nvelop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3333750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envelop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3333750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envelop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2343150"/>
            <a:ext cx="1458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envelop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333750"/>
            <a:ext cx="1458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envelop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2343150"/>
            <a:ext cx="1458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" name="envelop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333750"/>
            <a:ext cx="1458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" name="envelop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343150"/>
            <a:ext cx="14589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0401 0.44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43871 0.436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27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28073 0.4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5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43802 0.441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1771 0.4365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04392 0.294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16215 0.2969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6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0052 0.294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15955 0.2969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6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446463" y="2251075"/>
            <a:ext cx="2251075" cy="130333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31863" y="2262188"/>
            <a:ext cx="2251075" cy="1303337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Angle Prove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632200"/>
            <a:ext cx="8101012" cy="2459038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649287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71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of these angles are acute?</a:t>
            </a:r>
          </a:p>
        </p:txBody>
      </p:sp>
      <p:pic>
        <p:nvPicPr>
          <p:cNvPr id="1127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4908550" y="4311650"/>
            <a:ext cx="13557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2509838" y="4248150"/>
            <a:ext cx="1520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952500" y="3789363"/>
            <a:ext cx="1716088" cy="1217612"/>
          </a:xfrm>
          <a:prstGeom prst="cloudCallout">
            <a:avLst>
              <a:gd name="adj1" fmla="val 75015"/>
              <a:gd name="adj2" fmla="val 32292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dirty="0">
                <a:solidFill>
                  <a:srgbClr val="FF6766"/>
                </a:solidFill>
              </a:rPr>
              <a:t>?</a:t>
            </a:r>
            <a:endParaRPr lang="en-GB" sz="6600" dirty="0">
              <a:solidFill>
                <a:srgbClr val="FF6766"/>
              </a:solidFill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535738" y="3811588"/>
            <a:ext cx="1716087" cy="1219200"/>
          </a:xfrm>
          <a:prstGeom prst="cloudCallout">
            <a:avLst>
              <a:gd name="adj1" fmla="val -84401"/>
              <a:gd name="adj2" fmla="val 34477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dirty="0">
                <a:solidFill>
                  <a:srgbClr val="FF6766"/>
                </a:solidFill>
              </a:rPr>
              <a:t>?</a:t>
            </a:r>
            <a:endParaRPr lang="en-GB" sz="6600" dirty="0">
              <a:solidFill>
                <a:srgbClr val="FF676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1063" y="2238375"/>
            <a:ext cx="2251075" cy="130333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27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366963"/>
            <a:ext cx="11255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468563"/>
            <a:ext cx="2032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374900"/>
            <a:ext cx="151765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902075"/>
            <a:ext cx="8101012" cy="218916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503238" y="2935288"/>
            <a:ext cx="25860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921125" y="1587500"/>
            <a:ext cx="3714750" cy="2179638"/>
          </a:xfrm>
          <a:prstGeom prst="cloudCallout">
            <a:avLst>
              <a:gd name="adj1" fmla="val -85357"/>
              <a:gd name="adj2" fmla="val 49863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An acute angle measures less than 90°</a:t>
            </a:r>
            <a:endParaRPr lang="en-GB" sz="1600" dirty="0">
              <a:solidFill>
                <a:srgbClr val="FF6766"/>
              </a:solidFill>
            </a:endParaRPr>
          </a:p>
        </p:txBody>
      </p:sp>
      <p:pic>
        <p:nvPicPr>
          <p:cNvPr id="1229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4052888"/>
            <a:ext cx="2801938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727325"/>
            <a:ext cx="8101012" cy="336391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2867025"/>
            <a:ext cx="29622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5600700" y="2506663"/>
            <a:ext cx="27273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422525" y="1479550"/>
            <a:ext cx="3714750" cy="2179638"/>
          </a:xfrm>
          <a:prstGeom prst="cloudCallout">
            <a:avLst>
              <a:gd name="adj1" fmla="val 78285"/>
              <a:gd name="adj2" fmla="val 38523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A right angle measures exactly 90°</a:t>
            </a:r>
            <a:endParaRPr lang="en-GB" sz="1600" dirty="0">
              <a:solidFill>
                <a:srgbClr val="FF67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3902075"/>
            <a:ext cx="8101012" cy="218916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503238" y="2935288"/>
            <a:ext cx="2586037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921125" y="1587500"/>
            <a:ext cx="3714750" cy="2179638"/>
          </a:xfrm>
          <a:prstGeom prst="cloudCallout">
            <a:avLst>
              <a:gd name="adj1" fmla="val -85357"/>
              <a:gd name="adj2" fmla="val 49863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An obtuse angle measures between 90° and 180°</a:t>
            </a:r>
            <a:endParaRPr lang="en-GB" sz="1600" dirty="0">
              <a:solidFill>
                <a:srgbClr val="FF6766"/>
              </a:solidFill>
            </a:endParaRPr>
          </a:p>
        </p:txBody>
      </p:sp>
      <p:pic>
        <p:nvPicPr>
          <p:cNvPr id="1434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100513"/>
            <a:ext cx="395763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Ordering 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727325"/>
            <a:ext cx="8101012" cy="3363913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5600700" y="2506663"/>
            <a:ext cx="272732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422525" y="1479550"/>
            <a:ext cx="3714750" cy="2179638"/>
          </a:xfrm>
          <a:prstGeom prst="cloudCallout">
            <a:avLst>
              <a:gd name="adj1" fmla="val 78285"/>
              <a:gd name="adj2" fmla="val 38523"/>
            </a:avLst>
          </a:prstGeom>
          <a:solidFill>
            <a:srgbClr val="FFFC85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6766"/>
                </a:solidFill>
              </a:rPr>
              <a:t>A straight angle measures exactly 180°</a:t>
            </a:r>
            <a:endParaRPr lang="en-GB" sz="1600" dirty="0">
              <a:solidFill>
                <a:srgbClr val="FF6766"/>
              </a:solidFill>
            </a:endParaRPr>
          </a:p>
        </p:txBody>
      </p:sp>
      <p:pic>
        <p:nvPicPr>
          <p:cNvPr id="15366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3971925"/>
            <a:ext cx="40274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</TotalTime>
  <Words>324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BPreplay</vt:lpstr>
      <vt:lpstr>Calibri</vt:lpstr>
      <vt:lpstr>Londrina Solid</vt:lpstr>
      <vt:lpstr>Sassoon Infant Md</vt:lpstr>
      <vt:lpstr>Sassoon Infant Rg</vt:lpstr>
      <vt:lpstr>Arial</vt:lpstr>
      <vt:lpstr>Office Theme</vt:lpstr>
      <vt:lpstr>Maths</vt:lpstr>
      <vt:lpstr>Comparing Angles</vt:lpstr>
      <vt:lpstr>PowerPoint Presentation</vt:lpstr>
      <vt:lpstr>Angle Sort</vt:lpstr>
      <vt:lpstr>Angle Prove It!</vt:lpstr>
      <vt:lpstr>Ordering Angles</vt:lpstr>
      <vt:lpstr>Ordering Angles</vt:lpstr>
      <vt:lpstr>Ordering Angles</vt:lpstr>
      <vt:lpstr>Ordering Angles</vt:lpstr>
      <vt:lpstr>Ordering Angles</vt:lpstr>
      <vt:lpstr>Compare and Order Angles</vt:lpstr>
      <vt:lpstr>Comparing Signs</vt:lpstr>
      <vt:lpstr>Comparing Signs</vt:lpstr>
      <vt:lpstr>Ordering Angles</vt:lpstr>
      <vt:lpstr>Order the Angles Activity</vt:lpstr>
      <vt:lpstr>Odd Angle Out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175</cp:revision>
  <dcterms:created xsi:type="dcterms:W3CDTF">2014-10-01T16:09:27Z</dcterms:created>
  <dcterms:modified xsi:type="dcterms:W3CDTF">2020-05-29T20:12:52Z</dcterms:modified>
</cp:coreProperties>
</file>