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61" r:id="rId2"/>
    <p:sldId id="340" r:id="rId3"/>
    <p:sldId id="353" r:id="rId4"/>
    <p:sldId id="354" r:id="rId5"/>
    <p:sldId id="357" r:id="rId6"/>
  </p:sldIdLst>
  <p:sldSz cx="9144000" cy="6858000" type="screen4x3"/>
  <p:notesSz cx="6858000" cy="9144000"/>
  <p:embeddedFontLst>
    <p:embeddedFont>
      <p:font typeface="Twinkl" pitchFamily="2" charset="0"/>
      <p:regular r:id="rId7"/>
      <p:bold r:id="rId8"/>
    </p:embeddedFont>
    <p:embeddedFont>
      <p:font typeface="Tuffy" panose="020B0603060100000000" charset="0"/>
      <p:regular r:id="rId9"/>
      <p:bold r:id="rId10"/>
      <p:italic r:id="rId11"/>
      <p:boldItalic r:id="rId12"/>
    </p:embeddedFont>
    <p:embeddedFont>
      <p:font typeface="Sassoon Infant Md" panose="02000603050000020003" pitchFamily="50" charset="0"/>
      <p:regular r:id="rId13"/>
    </p:embeddedFont>
    <p:embeddedFont>
      <p:font typeface="Sassoon Infant Rg" panose="02000503030000020003" pitchFamily="50" charset="0"/>
      <p:regular r:id="rId14"/>
      <p:bold r:id="rId15"/>
    </p:embeddedFont>
    <p:embeddedFont>
      <p:font typeface="Twinkl SemiBold" pitchFamily="2" charset="0"/>
      <p:bold r:id="rId1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pos="476">
          <p15:clr>
            <a:srgbClr val="A4A3A4"/>
          </p15:clr>
        </p15:guide>
        <p15:guide id="5" pos="5284">
          <p15:clr>
            <a:srgbClr val="A4A3A4"/>
          </p15:clr>
        </p15:guide>
        <p15:guide id="6" pos="5443">
          <p15:clr>
            <a:srgbClr val="A4A3A4"/>
          </p15:clr>
        </p15:guide>
        <p15:guide id="7" orient="horz" pos="323">
          <p15:clr>
            <a:srgbClr val="A4A3A4"/>
          </p15:clr>
        </p15:guide>
        <p15:guide id="8" orient="horz" pos="482">
          <p15:clr>
            <a:srgbClr val="A4A3A4"/>
          </p15:clr>
        </p15:guide>
        <p15:guide id="9" orient="horz" pos="3997">
          <p15:clr>
            <a:srgbClr val="A4A3A4"/>
          </p15:clr>
        </p15:guide>
        <p15:guide id="10" orient="horz"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E6DE"/>
    <a:srgbClr val="ED75AB"/>
    <a:srgbClr val="A873B0"/>
    <a:srgbClr val="FAD366"/>
    <a:srgbClr val="F0BE38"/>
    <a:srgbClr val="4F8AC0"/>
    <a:srgbClr val="EA4F6B"/>
    <a:srgbClr val="786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0" autoAdjust="0"/>
    <p:restoredTop sz="94620" autoAdjust="0"/>
  </p:normalViewPr>
  <p:slideViewPr>
    <p:cSldViewPr snapToGrid="0" showGuides="1">
      <p:cViewPr varScale="1">
        <p:scale>
          <a:sx n="69" d="100"/>
          <a:sy n="69" d="100"/>
        </p:scale>
        <p:origin x="1536" y="72"/>
      </p:cViewPr>
      <p:guideLst>
        <p:guide orient="horz" pos="2160"/>
        <p:guide pos="2880"/>
        <p:guide pos="317"/>
        <p:guide pos="476"/>
        <p:guide pos="5284"/>
        <p:guide pos="5443"/>
        <p:guide orient="horz" pos="323"/>
        <p:guide orient="horz" pos="482"/>
        <p:guide orient="horz" pos="3997"/>
        <p:guide orient="horz" pos="383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10E7574-73FC-495F-A943-EC4C573A264E}"/>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pic>
        <p:nvPicPr>
          <p:cNvPr id="5" name="Picture 14">
            <a:extLst>
              <a:ext uri="{FF2B5EF4-FFF2-40B4-BE49-F238E27FC236}">
                <a16:creationId xmlns:a16="http://schemas.microsoft.com/office/drawing/2014/main" id="{EC6EE3F1-DD33-41FE-A8B6-EF4C33809F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Twinkl"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8233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1380FF5C-E5FC-47C3-A2A1-4CD82F6ED5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778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dirty="0"/>
              <a:t>Click to edit Master text styles</a:t>
            </a:r>
          </a:p>
        </p:txBody>
      </p:sp>
    </p:spTree>
    <p:extLst>
      <p:ext uri="{BB962C8B-B14F-4D97-AF65-F5344CB8AC3E}">
        <p14:creationId xmlns:p14="http://schemas.microsoft.com/office/powerpoint/2010/main" val="273664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785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F136F9EE-B44B-4B57-A6A7-F099FBFDC0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74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51BD581-6EAF-4A07-B7E6-006D3EC53DC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pic>
        <p:nvPicPr>
          <p:cNvPr id="3" name="Picture 14">
            <a:extLst>
              <a:ext uri="{FF2B5EF4-FFF2-40B4-BE49-F238E27FC236}">
                <a16:creationId xmlns:a16="http://schemas.microsoft.com/office/drawing/2014/main" id="{086820B2-0436-49EC-AC26-0E20BE34A0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65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5C186D47-C08D-40CD-9629-1DE281279FA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a:extLst>
              <a:ext uri="{FF2B5EF4-FFF2-40B4-BE49-F238E27FC236}">
                <a16:creationId xmlns:a16="http://schemas.microsoft.com/office/drawing/2014/main" id="{3E4F3D37-4094-48D0-B932-14D03531B2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Whole Class">
            <a:extLst>
              <a:ext uri="{FF2B5EF4-FFF2-40B4-BE49-F238E27FC236}">
                <a16:creationId xmlns:a16="http://schemas.microsoft.com/office/drawing/2014/main" id="{5236241F-3BFE-4B76-A2FE-57EEFDCCB1D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79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1C0ED447-15B6-4006-95AF-6BB36411929A}"/>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a:extLst>
              <a:ext uri="{FF2B5EF4-FFF2-40B4-BE49-F238E27FC236}">
                <a16:creationId xmlns:a16="http://schemas.microsoft.com/office/drawing/2014/main" id="{27DE9071-8840-4098-892B-FC50BB669B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ndividual Work">
            <a:extLst>
              <a:ext uri="{FF2B5EF4-FFF2-40B4-BE49-F238E27FC236}">
                <a16:creationId xmlns:a16="http://schemas.microsoft.com/office/drawing/2014/main" id="{01799F32-1AD7-4CD6-BD23-6706FAC31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85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96F1EEBF-7766-408E-AA20-6A0CD5FDD88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a:extLst>
              <a:ext uri="{FF2B5EF4-FFF2-40B4-BE49-F238E27FC236}">
                <a16:creationId xmlns:a16="http://schemas.microsoft.com/office/drawing/2014/main" id="{39A3D8DD-8160-42C5-92F3-D543A0ADFB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airs">
            <a:extLst>
              <a:ext uri="{FF2B5EF4-FFF2-40B4-BE49-F238E27FC236}">
                <a16:creationId xmlns:a16="http://schemas.microsoft.com/office/drawing/2014/main" id="{9F94CFEC-C5DC-486F-9953-59B32D4164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71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0CE6CC3A-4D36-45B6-A038-CFCAD450401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a:extLst>
              <a:ext uri="{FF2B5EF4-FFF2-40B4-BE49-F238E27FC236}">
                <a16:creationId xmlns:a16="http://schemas.microsoft.com/office/drawing/2014/main" id="{86AA629B-5073-4802-99F2-2D1364D007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Talking Partners">
            <a:extLst>
              <a:ext uri="{FF2B5EF4-FFF2-40B4-BE49-F238E27FC236}">
                <a16:creationId xmlns:a16="http://schemas.microsoft.com/office/drawing/2014/main" id="{7F11A69C-DEDA-40CE-8655-1632766A9C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24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881CB74-C655-4D94-8AF4-CF99A620434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a:extLst>
              <a:ext uri="{FF2B5EF4-FFF2-40B4-BE49-F238E27FC236}">
                <a16:creationId xmlns:a16="http://schemas.microsoft.com/office/drawing/2014/main" id="{BDCB46F9-C3DE-454F-BD2E-4EF0AB51EA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oup Work">
            <a:extLst>
              <a:ext uri="{FF2B5EF4-FFF2-40B4-BE49-F238E27FC236}">
                <a16:creationId xmlns:a16="http://schemas.microsoft.com/office/drawing/2014/main" id="{4B9447AB-5E3B-4F3C-97E3-F791C06205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26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DB4E78A4-D283-43E8-B534-FF95A5AACFC9}"/>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3" name="Picture 14">
            <a:extLst>
              <a:ext uri="{FF2B5EF4-FFF2-40B4-BE49-F238E27FC236}">
                <a16:creationId xmlns:a16="http://schemas.microsoft.com/office/drawing/2014/main" id="{590AD757-3489-44E6-A9E2-ED266D53C1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a:extLst>
              <a:ext uri="{FF2B5EF4-FFF2-40B4-BE49-F238E27FC236}">
                <a16:creationId xmlns:a16="http://schemas.microsoft.com/office/drawing/2014/main" id="{0848878D-2548-4145-9D93-88FFC4E92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D302259-2D72-4926-9725-9F5C4CC9534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rPr>
              <a:t> </a:t>
            </a:r>
          </a:p>
        </p:txBody>
      </p:sp>
      <p:pic>
        <p:nvPicPr>
          <p:cNvPr id="5" name="Picture 14">
            <a:extLst>
              <a:ext uri="{FF2B5EF4-FFF2-40B4-BE49-F238E27FC236}">
                <a16:creationId xmlns:a16="http://schemas.microsoft.com/office/drawing/2014/main" id="{3091B2AE-326B-453E-B7D5-C507AA95E8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F862FA9-13BE-4C0E-BAE0-D76AD79054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457197" y="2153354"/>
            <a:ext cx="8220075" cy="4242683"/>
          </a:xfrm>
        </p:spPr>
        <p:txBody>
          <a:bodyPr/>
          <a:lstStyle>
            <a:lvl1pPr>
              <a:defRPr sz="1800">
                <a:latin typeface="Twinkl" pitchFamily="2" charset="0"/>
                <a:ea typeface="Sassoon Infant Rg" panose="02000503030000020003" pitchFamily="50" charset="0"/>
              </a:defRPr>
            </a:lvl1pPr>
            <a:lvl2pPr>
              <a:defRPr sz="1600">
                <a:latin typeface="Twinkl" pitchFamily="2" charset="0"/>
                <a:ea typeface="Sassoon Infant Rg" panose="02000503030000020003" pitchFamily="50" charset="0"/>
              </a:defRPr>
            </a:lvl2pPr>
            <a:lvl3pPr>
              <a:defRPr sz="1400">
                <a:latin typeface="Twinkl" pitchFamily="2" charset="0"/>
                <a:ea typeface="Sassoon Infant Rg" panose="02000503030000020003" pitchFamily="50" charset="0"/>
              </a:defRPr>
            </a:lvl3pPr>
            <a:lvl4pPr>
              <a:defRPr sz="1400">
                <a:latin typeface="Twinkl" pitchFamily="2" charset="0"/>
                <a:ea typeface="Sassoon Infant Rg" panose="02000503030000020003" pitchFamily="50" charset="0"/>
              </a:defRPr>
            </a:lvl4pPr>
            <a:lvl5pPr>
              <a:defRPr sz="1400">
                <a:latin typeface="Twinkl" pitchFamily="2"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457198" y="485773"/>
            <a:ext cx="8220075" cy="1595581"/>
          </a:xfrm>
        </p:spPr>
        <p:txBody>
          <a:bodyPr>
            <a:normAutofit/>
          </a:bodyPr>
          <a:lstStyle>
            <a:lvl1pPr>
              <a:defRPr sz="3600" b="0">
                <a:latin typeface="Twinkl" pitchFamily="2" charset="0"/>
              </a:defRPr>
            </a:lvl1pPr>
          </a:lstStyle>
          <a:p>
            <a:r>
              <a:rPr lang="en-US" dirty="0"/>
              <a:t>Click to edit Master title style</a:t>
            </a:r>
          </a:p>
        </p:txBody>
      </p:sp>
    </p:spTree>
    <p:extLst>
      <p:ext uri="{BB962C8B-B14F-4D97-AF65-F5344CB8AC3E}">
        <p14:creationId xmlns:p14="http://schemas.microsoft.com/office/powerpoint/2010/main" val="73011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ED4F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3B8267-10E4-4F53-9772-D77BA73052B0}"/>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E6139871-B877-4DCD-88D0-B3C12AA5A981}"/>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73" r:id="rId11"/>
    <p:sldLayoutId id="2147484274" r:id="rId12"/>
    <p:sldLayoutId id="2147484285" r:id="rId13"/>
  </p:sldLayoutIdLst>
  <p:txStyles>
    <p:titleStyle>
      <a:lvl1pPr algn="l" rtl="0" eaLnBrk="0" fontAlgn="base" hangingPunct="0">
        <a:lnSpc>
          <a:spcPct val="90000"/>
        </a:lnSpc>
        <a:spcBef>
          <a:spcPct val="0"/>
        </a:spcBef>
        <a:spcAft>
          <a:spcPct val="0"/>
        </a:spcAft>
        <a:defRPr sz="3600" kern="1200">
          <a:solidFill>
            <a:srgbClr val="1C1C1C"/>
          </a:solidFill>
          <a:latin typeface="Twinkl" pitchFamily="2" charset="0"/>
          <a:ea typeface="+mj-ea"/>
          <a:cs typeface="+mj-cs"/>
        </a:defRPr>
      </a:lvl1pPr>
      <a:lvl2pPr algn="l" rtl="0" eaLnBrk="0" fontAlgn="base" hangingPunct="0">
        <a:lnSpc>
          <a:spcPct val="90000"/>
        </a:lnSpc>
        <a:spcBef>
          <a:spcPct val="0"/>
        </a:spcBef>
        <a:spcAft>
          <a:spcPct val="0"/>
        </a:spcAft>
        <a:defRPr sz="3600">
          <a:solidFill>
            <a:srgbClr val="1C1C1C"/>
          </a:solidFill>
          <a:latin typeface="Twinkl SemiBold" pitchFamily="2" charset="0"/>
        </a:defRPr>
      </a:lvl2pPr>
      <a:lvl3pPr algn="l" rtl="0" eaLnBrk="0" fontAlgn="base" hangingPunct="0">
        <a:lnSpc>
          <a:spcPct val="90000"/>
        </a:lnSpc>
        <a:spcBef>
          <a:spcPct val="0"/>
        </a:spcBef>
        <a:spcAft>
          <a:spcPct val="0"/>
        </a:spcAft>
        <a:defRPr sz="3600">
          <a:solidFill>
            <a:srgbClr val="1C1C1C"/>
          </a:solidFill>
          <a:latin typeface="Twinkl SemiBold" pitchFamily="2" charset="0"/>
        </a:defRPr>
      </a:lvl3pPr>
      <a:lvl4pPr algn="l" rtl="0" eaLnBrk="0" fontAlgn="base" hangingPunct="0">
        <a:lnSpc>
          <a:spcPct val="90000"/>
        </a:lnSpc>
        <a:spcBef>
          <a:spcPct val="0"/>
        </a:spcBef>
        <a:spcAft>
          <a:spcPct val="0"/>
        </a:spcAft>
        <a:defRPr sz="3600">
          <a:solidFill>
            <a:srgbClr val="1C1C1C"/>
          </a:solidFill>
          <a:latin typeface="Twinkl SemiBold" pitchFamily="2" charset="0"/>
        </a:defRPr>
      </a:lvl4pPr>
      <a:lvl5pPr algn="l" rtl="0" eaLnBrk="0" fontAlgn="base" hangingPunct="0">
        <a:lnSpc>
          <a:spcPct val="90000"/>
        </a:lnSpc>
        <a:spcBef>
          <a:spcPct val="0"/>
        </a:spcBef>
        <a:spcAft>
          <a:spcPct val="0"/>
        </a:spcAft>
        <a:defRPr sz="3600">
          <a:solidFill>
            <a:srgbClr val="1C1C1C"/>
          </a:solidFill>
          <a:latin typeface="Twinkl SemiBold" pitchFamily="2"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Sassoon Infant Rg" panose="02000503030000020003" pitchFamily="50"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Sassoon Infant Rg" panose="02000503030000020003" pitchFamily="50"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Sassoon Infant Rg" panose="02000503030000020003" pitchFamily="50"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4AD82D-FACE-4875-9594-DC7C4E95A4B2}"/>
              </a:ext>
            </a:extLst>
          </p:cNvPr>
          <p:cNvSpPr/>
          <p:nvPr/>
        </p:nvSpPr>
        <p:spPr>
          <a:xfrm>
            <a:off x="0" y="655638"/>
            <a:ext cx="9144000" cy="1112837"/>
          </a:xfrm>
          <a:prstGeom prst="rect">
            <a:avLst/>
          </a:prstGeom>
          <a:solidFill>
            <a:srgbClr val="FEFEFE">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FFFFFF"/>
              </a:solidFill>
            </a:endParaRPr>
          </a:p>
        </p:txBody>
      </p:sp>
      <p:sp>
        <p:nvSpPr>
          <p:cNvPr id="14339" name="Title 7">
            <a:extLst>
              <a:ext uri="{FF2B5EF4-FFF2-40B4-BE49-F238E27FC236}">
                <a16:creationId xmlns:a16="http://schemas.microsoft.com/office/drawing/2014/main" id="{25DF729F-9F7D-4140-9C2E-B5C3D6D3A10D}"/>
              </a:ext>
            </a:extLst>
          </p:cNvPr>
          <p:cNvSpPr>
            <a:spLocks noGrp="1"/>
          </p:cNvSpPr>
          <p:nvPr>
            <p:ph type="title"/>
          </p:nvPr>
        </p:nvSpPr>
        <p:spPr>
          <a:xfrm>
            <a:off x="628650" y="582613"/>
            <a:ext cx="7886700" cy="1325562"/>
          </a:xfrm>
        </p:spPr>
        <p:txBody>
          <a:bodyPr lIns="0" tIns="0" rIns="0" bIns="0"/>
          <a:lstStyle/>
          <a:p>
            <a:pPr eaLnBrk="1" hangingPunct="1"/>
            <a:r>
              <a:rPr lang="en-GB" altLang="en-US" sz="5400">
                <a:solidFill>
                  <a:schemeClr val="tx1"/>
                </a:solidFill>
                <a:latin typeface="Twinkl" pitchFamily="2" charset="0"/>
              </a:rPr>
              <a:t>Safari Park Fractions</a:t>
            </a:r>
          </a:p>
        </p:txBody>
      </p:sp>
      <p:pic>
        <p:nvPicPr>
          <p:cNvPr id="14340" name="Twinkl Logo">
            <a:extLst>
              <a:ext uri="{FF2B5EF4-FFF2-40B4-BE49-F238E27FC236}">
                <a16:creationId xmlns:a16="http://schemas.microsoft.com/office/drawing/2014/main" id="{D64B7D03-A5C3-40D1-A6D3-37BB561015CF}"/>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4278313" y="5975350"/>
            <a:ext cx="5873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a:extLst>
              <a:ext uri="{FF2B5EF4-FFF2-40B4-BE49-F238E27FC236}">
                <a16:creationId xmlns:a16="http://schemas.microsoft.com/office/drawing/2014/main" id="{F9974889-A3E8-47F2-80EE-D51964CAD1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4388" y="2201863"/>
            <a:ext cx="462121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0BCFDFBC-14EF-4F60-9F42-FE27C5DF03B3}"/>
              </a:ext>
            </a:extLst>
          </p:cNvPr>
          <p:cNvSpPr/>
          <p:nvPr/>
        </p:nvSpPr>
        <p:spPr bwMode="auto">
          <a:xfrm>
            <a:off x="628650" y="1590675"/>
            <a:ext cx="2262188" cy="46196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a:extLst>
              <a:ext uri="{FF2B5EF4-FFF2-40B4-BE49-F238E27FC236}">
                <a16:creationId xmlns:a16="http://schemas.microsoft.com/office/drawing/2014/main" id="{BE33C6B5-6DA2-4D59-A469-3B87C863C1D1}"/>
              </a:ext>
            </a:extLst>
          </p:cNvPr>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b="1" dirty="0"/>
              <a:t>Fraction Bars</a:t>
            </a:r>
          </a:p>
        </p:txBody>
      </p:sp>
      <p:pic>
        <p:nvPicPr>
          <p:cNvPr id="17412" name="Pairs">
            <a:extLst>
              <a:ext uri="{FF2B5EF4-FFF2-40B4-BE49-F238E27FC236}">
                <a16:creationId xmlns:a16="http://schemas.microsoft.com/office/drawing/2014/main" id="{3FCCB4F0-2C03-4212-A07B-0C97779C42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a:extLst>
              <a:ext uri="{FF2B5EF4-FFF2-40B4-BE49-F238E27FC236}">
                <a16:creationId xmlns:a16="http://schemas.microsoft.com/office/drawing/2014/main" id="{9BED424A-198D-49F9-B357-95139593BBB1}"/>
              </a:ext>
            </a:extLst>
          </p:cNvPr>
          <p:cNvSpPr>
            <a:spLocks noChangeArrowheads="1"/>
          </p:cNvSpPr>
          <p:nvPr/>
        </p:nvSpPr>
        <p:spPr bwMode="auto">
          <a:xfrm>
            <a:off x="700088" y="1727200"/>
            <a:ext cx="20923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Joe had a bag of 28 sweets which he shared with 3 of his friends. How many sweets did each child get?</a:t>
            </a:r>
          </a:p>
        </p:txBody>
      </p:sp>
      <p:pic>
        <p:nvPicPr>
          <p:cNvPr id="17414" name="Picture 2">
            <a:extLst>
              <a:ext uri="{FF2B5EF4-FFF2-40B4-BE49-F238E27FC236}">
                <a16:creationId xmlns:a16="http://schemas.microsoft.com/office/drawing/2014/main" id="{38505BC4-08E8-45D5-ACE9-9214D24BBD1E}"/>
              </a:ext>
            </a:extLst>
          </p:cNvPr>
          <p:cNvPicPr>
            <a:picLocks noChangeAspect="1"/>
          </p:cNvPicPr>
          <p:nvPr/>
        </p:nvPicPr>
        <p:blipFill>
          <a:blip r:embed="rId4">
            <a:extLst>
              <a:ext uri="{28A0092B-C50C-407E-A947-70E740481C1C}">
                <a14:useLocalDpi xmlns:a14="http://schemas.microsoft.com/office/drawing/2010/main" val="0"/>
              </a:ext>
            </a:extLst>
          </a:blip>
          <a:srcRect b="768"/>
          <a:stretch>
            <a:fillRect/>
          </a:stretch>
        </p:blipFill>
        <p:spPr bwMode="auto">
          <a:xfrm>
            <a:off x="839788" y="3665538"/>
            <a:ext cx="18129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E6A12127-8F2B-4A63-86D0-81DB8AB13E05}"/>
              </a:ext>
            </a:extLst>
          </p:cNvPr>
          <p:cNvSpPr/>
          <p:nvPr/>
        </p:nvSpPr>
        <p:spPr bwMode="auto">
          <a:xfrm>
            <a:off x="2959100" y="1590675"/>
            <a:ext cx="5572125" cy="4619625"/>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aphicFrame>
        <p:nvGraphicFramePr>
          <p:cNvPr id="38" name="Table 37">
            <a:extLst>
              <a:ext uri="{FF2B5EF4-FFF2-40B4-BE49-F238E27FC236}">
                <a16:creationId xmlns:a16="http://schemas.microsoft.com/office/drawing/2014/main" id="{5587B558-670F-4CD6-B9CB-1A283F1FDAA5}"/>
              </a:ext>
            </a:extLst>
          </p:cNvPr>
          <p:cNvGraphicFramePr>
            <a:graphicFrameLocks noGrp="1"/>
          </p:cNvGraphicFramePr>
          <p:nvPr/>
        </p:nvGraphicFramePr>
        <p:xfrm>
          <a:off x="3390900" y="2109788"/>
          <a:ext cx="4756152" cy="371475"/>
        </p:xfrm>
        <a:graphic>
          <a:graphicData uri="http://schemas.openxmlformats.org/drawingml/2006/table">
            <a:tbl>
              <a:tblPr firstRow="1" bandRow="1">
                <a:tableStyleId>{5C22544A-7EE6-4342-B048-85BDC9FD1C3A}</a:tableStyleId>
              </a:tblPr>
              <a:tblGrid>
                <a:gridCol w="1189038">
                  <a:extLst>
                    <a:ext uri="{9D8B030D-6E8A-4147-A177-3AD203B41FA5}">
                      <a16:colId xmlns:a16="http://schemas.microsoft.com/office/drawing/2014/main" val="20000"/>
                    </a:ext>
                  </a:extLst>
                </a:gridCol>
                <a:gridCol w="1189038">
                  <a:extLst>
                    <a:ext uri="{9D8B030D-6E8A-4147-A177-3AD203B41FA5}">
                      <a16:colId xmlns:a16="http://schemas.microsoft.com/office/drawing/2014/main" val="20001"/>
                    </a:ext>
                  </a:extLst>
                </a:gridCol>
                <a:gridCol w="1189038">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tblGrid>
              <a:tr h="371475">
                <a:tc>
                  <a:txBody>
                    <a:bodyPr/>
                    <a:lstStyle/>
                    <a:p>
                      <a:pPr algn="ctr"/>
                      <a:r>
                        <a:rPr lang="en-GB" sz="1800" b="0" dirty="0">
                          <a:solidFill>
                            <a:schemeClr val="tx1"/>
                          </a:solidFill>
                          <a:latin typeface="Twinkl" pitchFamily="2" charset="0"/>
                        </a:rPr>
                        <a:t>7 sweets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 sweets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 sweets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 sweets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7428" name="Rectangle 40">
            <a:extLst>
              <a:ext uri="{FF2B5EF4-FFF2-40B4-BE49-F238E27FC236}">
                <a16:creationId xmlns:a16="http://schemas.microsoft.com/office/drawing/2014/main" id="{E1369B1F-E270-47F9-AB18-4D3B9F6D34B9}"/>
              </a:ext>
            </a:extLst>
          </p:cNvPr>
          <p:cNvSpPr>
            <a:spLocks noChangeArrowheads="1"/>
          </p:cNvSpPr>
          <p:nvPr/>
        </p:nvSpPr>
        <p:spPr bwMode="auto">
          <a:xfrm>
            <a:off x="3282950" y="1706563"/>
            <a:ext cx="494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Draw a fraction bar to show ¼ of 28 sweets.</a:t>
            </a:r>
          </a:p>
        </p:txBody>
      </p:sp>
      <p:sp>
        <p:nvSpPr>
          <p:cNvPr id="46" name="Rectangle 45">
            <a:extLst>
              <a:ext uri="{FF2B5EF4-FFF2-40B4-BE49-F238E27FC236}">
                <a16:creationId xmlns:a16="http://schemas.microsoft.com/office/drawing/2014/main" id="{AA550EB0-D909-4997-8BBE-79C7E46BDDF4}"/>
              </a:ext>
            </a:extLst>
          </p:cNvPr>
          <p:cNvSpPr>
            <a:spLocks noChangeArrowheads="1"/>
          </p:cNvSpPr>
          <p:nvPr/>
        </p:nvSpPr>
        <p:spPr bwMode="auto">
          <a:xfrm>
            <a:off x="3282950" y="2498725"/>
            <a:ext cx="494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¼ of 28 sweets = 7 sweets</a:t>
            </a:r>
          </a:p>
        </p:txBody>
      </p:sp>
      <p:sp>
        <p:nvSpPr>
          <p:cNvPr id="47" name="Rectangle 46">
            <a:extLst>
              <a:ext uri="{FF2B5EF4-FFF2-40B4-BE49-F238E27FC236}">
                <a16:creationId xmlns:a16="http://schemas.microsoft.com/office/drawing/2014/main" id="{9929B3E1-DF3F-41AD-B02E-D994C5F05B91}"/>
              </a:ext>
            </a:extLst>
          </p:cNvPr>
          <p:cNvSpPr>
            <a:spLocks noChangeArrowheads="1"/>
          </p:cNvSpPr>
          <p:nvPr/>
        </p:nvSpPr>
        <p:spPr bwMode="auto">
          <a:xfrm>
            <a:off x="3297238" y="2952750"/>
            <a:ext cx="494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How many sweets did Joe give away?</a:t>
            </a:r>
          </a:p>
        </p:txBody>
      </p:sp>
      <p:graphicFrame>
        <p:nvGraphicFramePr>
          <p:cNvPr id="48" name="Table 47">
            <a:extLst>
              <a:ext uri="{FF2B5EF4-FFF2-40B4-BE49-F238E27FC236}">
                <a16:creationId xmlns:a16="http://schemas.microsoft.com/office/drawing/2014/main" id="{78384382-B986-4005-AFB7-5AF455E13ACE}"/>
              </a:ext>
            </a:extLst>
          </p:cNvPr>
          <p:cNvGraphicFramePr>
            <a:graphicFrameLocks noGrp="1"/>
          </p:cNvGraphicFramePr>
          <p:nvPr/>
        </p:nvGraphicFramePr>
        <p:xfrm>
          <a:off x="3390900" y="3378200"/>
          <a:ext cx="4756152" cy="371475"/>
        </p:xfrm>
        <a:graphic>
          <a:graphicData uri="http://schemas.openxmlformats.org/drawingml/2006/table">
            <a:tbl>
              <a:tblPr firstRow="1" bandRow="1">
                <a:tableStyleId>{5C22544A-7EE6-4342-B048-85BDC9FD1C3A}</a:tableStyleId>
              </a:tblPr>
              <a:tblGrid>
                <a:gridCol w="1189038">
                  <a:extLst>
                    <a:ext uri="{9D8B030D-6E8A-4147-A177-3AD203B41FA5}">
                      <a16:colId xmlns:a16="http://schemas.microsoft.com/office/drawing/2014/main" val="20000"/>
                    </a:ext>
                  </a:extLst>
                </a:gridCol>
                <a:gridCol w="1189038">
                  <a:extLst>
                    <a:ext uri="{9D8B030D-6E8A-4147-A177-3AD203B41FA5}">
                      <a16:colId xmlns:a16="http://schemas.microsoft.com/office/drawing/2014/main" val="20001"/>
                    </a:ext>
                  </a:extLst>
                </a:gridCol>
                <a:gridCol w="1189038">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tblGrid>
              <a:tr h="371475">
                <a:tc>
                  <a:txBody>
                    <a:bodyPr/>
                    <a:lstStyle/>
                    <a:p>
                      <a:pPr algn="ctr"/>
                      <a:r>
                        <a:rPr lang="en-GB" sz="1800" b="0" dirty="0">
                          <a:solidFill>
                            <a:schemeClr val="tx1"/>
                          </a:solidFill>
                          <a:latin typeface="Twinkl" pitchFamily="2" charset="0"/>
                        </a:rPr>
                        <a:t>7 sweets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 sweets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 sweets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 sweets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9" name="Rectangle 48">
            <a:extLst>
              <a:ext uri="{FF2B5EF4-FFF2-40B4-BE49-F238E27FC236}">
                <a16:creationId xmlns:a16="http://schemas.microsoft.com/office/drawing/2014/main" id="{5B6C26D6-3A1F-4EF4-B5FB-538BFD8BA22C}"/>
              </a:ext>
            </a:extLst>
          </p:cNvPr>
          <p:cNvSpPr>
            <a:spLocks noChangeArrowheads="1"/>
          </p:cNvSpPr>
          <p:nvPr/>
        </p:nvSpPr>
        <p:spPr bwMode="auto">
          <a:xfrm>
            <a:off x="3282950" y="3760788"/>
            <a:ext cx="494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¾ of 28 sweets = 21 sweets</a:t>
            </a:r>
          </a:p>
        </p:txBody>
      </p:sp>
      <p:sp>
        <p:nvSpPr>
          <p:cNvPr id="4" name="Rectangle 3">
            <a:extLst>
              <a:ext uri="{FF2B5EF4-FFF2-40B4-BE49-F238E27FC236}">
                <a16:creationId xmlns:a16="http://schemas.microsoft.com/office/drawing/2014/main" id="{E07D66CC-2DEE-4B78-A01A-80105DB5D356}"/>
              </a:ext>
            </a:extLst>
          </p:cNvPr>
          <p:cNvSpPr>
            <a:spLocks noChangeArrowheads="1"/>
          </p:cNvSpPr>
          <p:nvPr/>
        </p:nvSpPr>
        <p:spPr bwMode="auto">
          <a:xfrm>
            <a:off x="3321050" y="4614863"/>
            <a:ext cx="49053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sz="1600">
                <a:solidFill>
                  <a:schemeClr val="tx1"/>
                </a:solidFill>
              </a:rPr>
              <a:t>We don’t have to draw pictures or marks each time. We can just write the numbers in the fraction bar. The same number should be in each section so that they are equal sized groups. </a:t>
            </a:r>
          </a:p>
        </p:txBody>
      </p:sp>
      <p:graphicFrame>
        <p:nvGraphicFramePr>
          <p:cNvPr id="51" name="Table 50">
            <a:extLst>
              <a:ext uri="{FF2B5EF4-FFF2-40B4-BE49-F238E27FC236}">
                <a16:creationId xmlns:a16="http://schemas.microsoft.com/office/drawing/2014/main" id="{55942EF6-DB93-44C3-B084-AB68261E1E85}"/>
              </a:ext>
            </a:extLst>
          </p:cNvPr>
          <p:cNvGraphicFramePr>
            <a:graphicFrameLocks noGrp="1"/>
          </p:cNvGraphicFramePr>
          <p:nvPr/>
        </p:nvGraphicFramePr>
        <p:xfrm>
          <a:off x="3390900" y="3378200"/>
          <a:ext cx="4756152" cy="371475"/>
        </p:xfrm>
        <a:graphic>
          <a:graphicData uri="http://schemas.openxmlformats.org/drawingml/2006/table">
            <a:tbl>
              <a:tblPr firstRow="1" bandRow="1">
                <a:tableStyleId>{5C22544A-7EE6-4342-B048-85BDC9FD1C3A}</a:tableStyleId>
              </a:tblPr>
              <a:tblGrid>
                <a:gridCol w="1189038">
                  <a:extLst>
                    <a:ext uri="{9D8B030D-6E8A-4147-A177-3AD203B41FA5}">
                      <a16:colId xmlns:a16="http://schemas.microsoft.com/office/drawing/2014/main" val="20000"/>
                    </a:ext>
                  </a:extLst>
                </a:gridCol>
                <a:gridCol w="1189038">
                  <a:extLst>
                    <a:ext uri="{9D8B030D-6E8A-4147-A177-3AD203B41FA5}">
                      <a16:colId xmlns:a16="http://schemas.microsoft.com/office/drawing/2014/main" val="20001"/>
                    </a:ext>
                  </a:extLst>
                </a:gridCol>
                <a:gridCol w="1189038">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tblGrid>
              <a:tr h="371475">
                <a:tc>
                  <a:txBody>
                    <a:bodyPr/>
                    <a:lstStyle/>
                    <a:p>
                      <a:pPr algn="ctr"/>
                      <a:r>
                        <a:rPr lang="en-GB" sz="1800" b="0" dirty="0">
                          <a:solidFill>
                            <a:schemeClr val="tx1"/>
                          </a:solidFill>
                          <a:latin typeface="Twinkl" pitchFamily="2" charset="0"/>
                        </a:rPr>
                        <a:t>7</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 </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52" name="Table 51">
            <a:extLst>
              <a:ext uri="{FF2B5EF4-FFF2-40B4-BE49-F238E27FC236}">
                <a16:creationId xmlns:a16="http://schemas.microsoft.com/office/drawing/2014/main" id="{A566A5F0-FDB9-4CA0-98A2-E902590A8B19}"/>
              </a:ext>
            </a:extLst>
          </p:cNvPr>
          <p:cNvGraphicFramePr>
            <a:graphicFrameLocks noGrp="1"/>
          </p:cNvGraphicFramePr>
          <p:nvPr/>
        </p:nvGraphicFramePr>
        <p:xfrm>
          <a:off x="3390900" y="2108200"/>
          <a:ext cx="4756152" cy="371475"/>
        </p:xfrm>
        <a:graphic>
          <a:graphicData uri="http://schemas.openxmlformats.org/drawingml/2006/table">
            <a:tbl>
              <a:tblPr firstRow="1" bandRow="1">
                <a:tableStyleId>{5C22544A-7EE6-4342-B048-85BDC9FD1C3A}</a:tableStyleId>
              </a:tblPr>
              <a:tblGrid>
                <a:gridCol w="1189038">
                  <a:extLst>
                    <a:ext uri="{9D8B030D-6E8A-4147-A177-3AD203B41FA5}">
                      <a16:colId xmlns:a16="http://schemas.microsoft.com/office/drawing/2014/main" val="20000"/>
                    </a:ext>
                  </a:extLst>
                </a:gridCol>
                <a:gridCol w="1189038">
                  <a:extLst>
                    <a:ext uri="{9D8B030D-6E8A-4147-A177-3AD203B41FA5}">
                      <a16:colId xmlns:a16="http://schemas.microsoft.com/office/drawing/2014/main" val="20001"/>
                    </a:ext>
                  </a:extLst>
                </a:gridCol>
                <a:gridCol w="1189038">
                  <a:extLst>
                    <a:ext uri="{9D8B030D-6E8A-4147-A177-3AD203B41FA5}">
                      <a16:colId xmlns:a16="http://schemas.microsoft.com/office/drawing/2014/main" val="20002"/>
                    </a:ext>
                  </a:extLst>
                </a:gridCol>
                <a:gridCol w="1189038">
                  <a:extLst>
                    <a:ext uri="{9D8B030D-6E8A-4147-A177-3AD203B41FA5}">
                      <a16:colId xmlns:a16="http://schemas.microsoft.com/office/drawing/2014/main" val="20003"/>
                    </a:ext>
                  </a:extLst>
                </a:gridCol>
              </a:tblGrid>
              <a:tr h="371475">
                <a:tc>
                  <a:txBody>
                    <a:bodyPr/>
                    <a:lstStyle/>
                    <a:p>
                      <a:pPr algn="ctr"/>
                      <a:r>
                        <a:rPr lang="en-GB" sz="1800" b="0" dirty="0">
                          <a:solidFill>
                            <a:schemeClr val="tx1"/>
                          </a:solidFill>
                          <a:latin typeface="Twinkl" pitchFamily="2" charset="0"/>
                        </a:rPr>
                        <a:t>7</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53" name="Rectangle 52">
            <a:extLst>
              <a:ext uri="{FF2B5EF4-FFF2-40B4-BE49-F238E27FC236}">
                <a16:creationId xmlns:a16="http://schemas.microsoft.com/office/drawing/2014/main" id="{C7D8479D-55CC-4879-88BD-06F46BC924FD}"/>
              </a:ext>
            </a:extLst>
          </p:cNvPr>
          <p:cNvSpPr>
            <a:spLocks noChangeArrowheads="1"/>
          </p:cNvSpPr>
          <p:nvPr/>
        </p:nvSpPr>
        <p:spPr bwMode="auto">
          <a:xfrm>
            <a:off x="2959100" y="4292600"/>
            <a:ext cx="5329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sz="1600">
                <a:solidFill>
                  <a:schemeClr val="tx1"/>
                </a:solidFill>
              </a:rPr>
              <a:t>What calculation have we done to work out what number goes in each section?</a:t>
            </a:r>
          </a:p>
        </p:txBody>
      </p:sp>
      <p:sp>
        <p:nvSpPr>
          <p:cNvPr id="54" name="Rectangle 53">
            <a:extLst>
              <a:ext uri="{FF2B5EF4-FFF2-40B4-BE49-F238E27FC236}">
                <a16:creationId xmlns:a16="http://schemas.microsoft.com/office/drawing/2014/main" id="{880F7E68-E70F-43B7-A3C3-6907B7475BBF}"/>
              </a:ext>
            </a:extLst>
          </p:cNvPr>
          <p:cNvSpPr>
            <a:spLocks noChangeArrowheads="1"/>
          </p:cNvSpPr>
          <p:nvPr/>
        </p:nvSpPr>
        <p:spPr bwMode="auto">
          <a:xfrm>
            <a:off x="3278188" y="4848225"/>
            <a:ext cx="490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b="1">
                <a:solidFill>
                  <a:schemeClr val="tx1"/>
                </a:solidFill>
              </a:rPr>
              <a:t>28 ÷ 4 = 7</a:t>
            </a:r>
          </a:p>
        </p:txBody>
      </p:sp>
      <p:sp>
        <p:nvSpPr>
          <p:cNvPr id="55" name="Rectangle 54">
            <a:extLst>
              <a:ext uri="{FF2B5EF4-FFF2-40B4-BE49-F238E27FC236}">
                <a16:creationId xmlns:a16="http://schemas.microsoft.com/office/drawing/2014/main" id="{36414C4C-E460-4502-B77C-09DF850C13E6}"/>
              </a:ext>
            </a:extLst>
          </p:cNvPr>
          <p:cNvSpPr>
            <a:spLocks noChangeArrowheads="1"/>
          </p:cNvSpPr>
          <p:nvPr/>
        </p:nvSpPr>
        <p:spPr bwMode="auto">
          <a:xfrm>
            <a:off x="2959100" y="5360988"/>
            <a:ext cx="557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sz="1600">
                <a:solidFill>
                  <a:schemeClr val="tx1"/>
                </a:solidFill>
              </a:rPr>
              <a:t>What do we have to do to the answer to get ¾ of 28?</a:t>
            </a:r>
          </a:p>
        </p:txBody>
      </p:sp>
      <p:sp>
        <p:nvSpPr>
          <p:cNvPr id="56" name="Rectangle 55">
            <a:extLst>
              <a:ext uri="{FF2B5EF4-FFF2-40B4-BE49-F238E27FC236}">
                <a16:creationId xmlns:a16="http://schemas.microsoft.com/office/drawing/2014/main" id="{570EC4CE-5829-4C3C-ADC5-5D8F20AFA479}"/>
              </a:ext>
            </a:extLst>
          </p:cNvPr>
          <p:cNvSpPr>
            <a:spLocks noChangeArrowheads="1"/>
          </p:cNvSpPr>
          <p:nvPr/>
        </p:nvSpPr>
        <p:spPr bwMode="auto">
          <a:xfrm>
            <a:off x="3194050" y="5684838"/>
            <a:ext cx="490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b="1">
                <a:solidFill>
                  <a:schemeClr val="tx1"/>
                </a:solidFill>
              </a:rPr>
              <a:t>7 × 3 = 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p:bldP spid="4" grpId="0"/>
      <p:bldP spid="4" grpId="1"/>
      <p:bldP spid="53" grpId="0"/>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DF255EB9-FA21-4BC6-8384-C5AD512E8430}"/>
              </a:ext>
            </a:extLst>
          </p:cNvPr>
          <p:cNvSpPr/>
          <p:nvPr/>
        </p:nvSpPr>
        <p:spPr bwMode="auto">
          <a:xfrm>
            <a:off x="628650" y="1590675"/>
            <a:ext cx="2262188" cy="46196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a:extLst>
              <a:ext uri="{FF2B5EF4-FFF2-40B4-BE49-F238E27FC236}">
                <a16:creationId xmlns:a16="http://schemas.microsoft.com/office/drawing/2014/main" id="{DC7CD200-554D-4CD6-977D-20B4C6F9A812}"/>
              </a:ext>
            </a:extLst>
          </p:cNvPr>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b="1" dirty="0"/>
              <a:t>Fraction Bars</a:t>
            </a:r>
          </a:p>
        </p:txBody>
      </p:sp>
      <p:pic>
        <p:nvPicPr>
          <p:cNvPr id="18436" name="Pairs">
            <a:extLst>
              <a:ext uri="{FF2B5EF4-FFF2-40B4-BE49-F238E27FC236}">
                <a16:creationId xmlns:a16="http://schemas.microsoft.com/office/drawing/2014/main" id="{56D04288-38A5-48ED-8FC2-EF60B58665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a:extLst>
              <a:ext uri="{FF2B5EF4-FFF2-40B4-BE49-F238E27FC236}">
                <a16:creationId xmlns:a16="http://schemas.microsoft.com/office/drawing/2014/main" id="{F7A3D6FD-F8A7-49F5-AB62-46EEDE4A2C84}"/>
              </a:ext>
            </a:extLst>
          </p:cNvPr>
          <p:cNvSpPr>
            <a:spLocks noChangeArrowheads="1"/>
          </p:cNvSpPr>
          <p:nvPr/>
        </p:nvSpPr>
        <p:spPr bwMode="auto">
          <a:xfrm>
            <a:off x="700088" y="1727200"/>
            <a:ext cx="20923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⅓ of the cars in a car park were red. There were 27 cars in the car park. How many red cars were there?</a:t>
            </a:r>
          </a:p>
        </p:txBody>
      </p:sp>
      <p:sp>
        <p:nvSpPr>
          <p:cNvPr id="37" name="Rectangle 36">
            <a:extLst>
              <a:ext uri="{FF2B5EF4-FFF2-40B4-BE49-F238E27FC236}">
                <a16:creationId xmlns:a16="http://schemas.microsoft.com/office/drawing/2014/main" id="{2100BAB9-E897-4C99-9EA8-C6A0AB8AB684}"/>
              </a:ext>
            </a:extLst>
          </p:cNvPr>
          <p:cNvSpPr/>
          <p:nvPr/>
        </p:nvSpPr>
        <p:spPr bwMode="auto">
          <a:xfrm>
            <a:off x="2959100" y="1590675"/>
            <a:ext cx="5572125" cy="4619625"/>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aphicFrame>
        <p:nvGraphicFramePr>
          <p:cNvPr id="38" name="Table 37">
            <a:extLst>
              <a:ext uri="{FF2B5EF4-FFF2-40B4-BE49-F238E27FC236}">
                <a16:creationId xmlns:a16="http://schemas.microsoft.com/office/drawing/2014/main" id="{F265DE00-2F34-4322-B249-3CB101B00E8E}"/>
              </a:ext>
            </a:extLst>
          </p:cNvPr>
          <p:cNvGraphicFramePr>
            <a:graphicFrameLocks noGrp="1"/>
          </p:cNvGraphicFramePr>
          <p:nvPr/>
        </p:nvGraphicFramePr>
        <p:xfrm>
          <a:off x="3390900" y="2109788"/>
          <a:ext cx="4756149" cy="371475"/>
        </p:xfrm>
        <a:graphic>
          <a:graphicData uri="http://schemas.openxmlformats.org/drawingml/2006/table">
            <a:tbl>
              <a:tblPr firstRow="1" bandRow="1">
                <a:tableStyleId>{5C22544A-7EE6-4342-B048-85BDC9FD1C3A}</a:tableStyleId>
              </a:tblPr>
              <a:tblGrid>
                <a:gridCol w="1585383">
                  <a:extLst>
                    <a:ext uri="{9D8B030D-6E8A-4147-A177-3AD203B41FA5}">
                      <a16:colId xmlns:a16="http://schemas.microsoft.com/office/drawing/2014/main" val="20000"/>
                    </a:ext>
                  </a:extLst>
                </a:gridCol>
                <a:gridCol w="1585383">
                  <a:extLst>
                    <a:ext uri="{9D8B030D-6E8A-4147-A177-3AD203B41FA5}">
                      <a16:colId xmlns:a16="http://schemas.microsoft.com/office/drawing/2014/main" val="20001"/>
                    </a:ext>
                  </a:extLst>
                </a:gridCol>
                <a:gridCol w="1585383">
                  <a:extLst>
                    <a:ext uri="{9D8B030D-6E8A-4147-A177-3AD203B41FA5}">
                      <a16:colId xmlns:a16="http://schemas.microsoft.com/office/drawing/2014/main" val="20002"/>
                    </a:ext>
                  </a:extLst>
                </a:gridCol>
              </a:tblGrid>
              <a:tr h="371475">
                <a:tc>
                  <a:txBody>
                    <a:bodyPr/>
                    <a:lstStyle/>
                    <a:p>
                      <a:pPr algn="ctr"/>
                      <a:r>
                        <a:rPr lang="en-GB" sz="1800" b="0" dirty="0">
                          <a:solidFill>
                            <a:schemeClr val="tx1"/>
                          </a:solidFill>
                          <a:latin typeface="Twinkl" pitchFamily="2" charset="0"/>
                        </a:rPr>
                        <a:t>9 cars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9 cars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9 cars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8449" name="Rectangle 40">
            <a:extLst>
              <a:ext uri="{FF2B5EF4-FFF2-40B4-BE49-F238E27FC236}">
                <a16:creationId xmlns:a16="http://schemas.microsoft.com/office/drawing/2014/main" id="{27DF8D83-E183-436F-AD7A-99E86906239C}"/>
              </a:ext>
            </a:extLst>
          </p:cNvPr>
          <p:cNvSpPr>
            <a:spLocks noChangeArrowheads="1"/>
          </p:cNvSpPr>
          <p:nvPr/>
        </p:nvSpPr>
        <p:spPr bwMode="auto">
          <a:xfrm>
            <a:off x="3282950" y="1706563"/>
            <a:ext cx="494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Draw a fraction bar to show ⅓ of  27 cars.</a:t>
            </a:r>
          </a:p>
        </p:txBody>
      </p:sp>
      <p:sp>
        <p:nvSpPr>
          <p:cNvPr id="46" name="Rectangle 45">
            <a:extLst>
              <a:ext uri="{FF2B5EF4-FFF2-40B4-BE49-F238E27FC236}">
                <a16:creationId xmlns:a16="http://schemas.microsoft.com/office/drawing/2014/main" id="{0F82348D-F187-4F7A-8DB2-9FC90F1C18DD}"/>
              </a:ext>
            </a:extLst>
          </p:cNvPr>
          <p:cNvSpPr>
            <a:spLocks noChangeArrowheads="1"/>
          </p:cNvSpPr>
          <p:nvPr/>
        </p:nvSpPr>
        <p:spPr bwMode="auto">
          <a:xfrm>
            <a:off x="3282950" y="2498725"/>
            <a:ext cx="494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⅓ of 27 cars = 9 cars</a:t>
            </a:r>
          </a:p>
        </p:txBody>
      </p:sp>
      <p:sp>
        <p:nvSpPr>
          <p:cNvPr id="47" name="Rectangle 46">
            <a:extLst>
              <a:ext uri="{FF2B5EF4-FFF2-40B4-BE49-F238E27FC236}">
                <a16:creationId xmlns:a16="http://schemas.microsoft.com/office/drawing/2014/main" id="{93936B55-39C9-445D-BC0E-37B71284F779}"/>
              </a:ext>
            </a:extLst>
          </p:cNvPr>
          <p:cNvSpPr>
            <a:spLocks noChangeArrowheads="1"/>
          </p:cNvSpPr>
          <p:nvPr/>
        </p:nvSpPr>
        <p:spPr bwMode="auto">
          <a:xfrm>
            <a:off x="3297238" y="2952750"/>
            <a:ext cx="494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How many cars are not red?</a:t>
            </a:r>
          </a:p>
        </p:txBody>
      </p:sp>
      <p:graphicFrame>
        <p:nvGraphicFramePr>
          <p:cNvPr id="48" name="Table 47">
            <a:extLst>
              <a:ext uri="{FF2B5EF4-FFF2-40B4-BE49-F238E27FC236}">
                <a16:creationId xmlns:a16="http://schemas.microsoft.com/office/drawing/2014/main" id="{09F8E4A3-3E80-4A64-9E98-8A10E221470C}"/>
              </a:ext>
            </a:extLst>
          </p:cNvPr>
          <p:cNvGraphicFramePr>
            <a:graphicFrameLocks noGrp="1"/>
          </p:cNvGraphicFramePr>
          <p:nvPr/>
        </p:nvGraphicFramePr>
        <p:xfrm>
          <a:off x="3390900" y="3378200"/>
          <a:ext cx="4756149" cy="371475"/>
        </p:xfrm>
        <a:graphic>
          <a:graphicData uri="http://schemas.openxmlformats.org/drawingml/2006/table">
            <a:tbl>
              <a:tblPr firstRow="1" bandRow="1">
                <a:tableStyleId>{5C22544A-7EE6-4342-B048-85BDC9FD1C3A}</a:tableStyleId>
              </a:tblPr>
              <a:tblGrid>
                <a:gridCol w="1585383">
                  <a:extLst>
                    <a:ext uri="{9D8B030D-6E8A-4147-A177-3AD203B41FA5}">
                      <a16:colId xmlns:a16="http://schemas.microsoft.com/office/drawing/2014/main" val="20000"/>
                    </a:ext>
                  </a:extLst>
                </a:gridCol>
                <a:gridCol w="1585383">
                  <a:extLst>
                    <a:ext uri="{9D8B030D-6E8A-4147-A177-3AD203B41FA5}">
                      <a16:colId xmlns:a16="http://schemas.microsoft.com/office/drawing/2014/main" val="20001"/>
                    </a:ext>
                  </a:extLst>
                </a:gridCol>
                <a:gridCol w="1585383">
                  <a:extLst>
                    <a:ext uri="{9D8B030D-6E8A-4147-A177-3AD203B41FA5}">
                      <a16:colId xmlns:a16="http://schemas.microsoft.com/office/drawing/2014/main" val="20002"/>
                    </a:ext>
                  </a:extLst>
                </a:gridCol>
              </a:tblGrid>
              <a:tr h="371475">
                <a:tc>
                  <a:txBody>
                    <a:bodyPr/>
                    <a:lstStyle/>
                    <a:p>
                      <a:pPr algn="ctr"/>
                      <a:r>
                        <a:rPr lang="en-GB" sz="1800" b="0" dirty="0">
                          <a:solidFill>
                            <a:schemeClr val="tx1"/>
                          </a:solidFill>
                          <a:latin typeface="Twinkl" pitchFamily="2" charset="0"/>
                        </a:rPr>
                        <a:t>9 cars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9 cars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9 cars</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49" name="Rectangle 48">
            <a:extLst>
              <a:ext uri="{FF2B5EF4-FFF2-40B4-BE49-F238E27FC236}">
                <a16:creationId xmlns:a16="http://schemas.microsoft.com/office/drawing/2014/main" id="{537A5F29-F6D3-41FC-820A-96FB374F0D50}"/>
              </a:ext>
            </a:extLst>
          </p:cNvPr>
          <p:cNvSpPr>
            <a:spLocks noChangeArrowheads="1"/>
          </p:cNvSpPr>
          <p:nvPr/>
        </p:nvSpPr>
        <p:spPr bwMode="auto">
          <a:xfrm>
            <a:off x="3282950" y="3760788"/>
            <a:ext cx="494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⅔ of 27 cars = 18 cars</a:t>
            </a:r>
          </a:p>
        </p:txBody>
      </p:sp>
      <p:sp>
        <p:nvSpPr>
          <p:cNvPr id="53" name="Rectangle 52">
            <a:extLst>
              <a:ext uri="{FF2B5EF4-FFF2-40B4-BE49-F238E27FC236}">
                <a16:creationId xmlns:a16="http://schemas.microsoft.com/office/drawing/2014/main" id="{D8F8BDE4-3D99-434A-8604-8D092BAB9D4E}"/>
              </a:ext>
            </a:extLst>
          </p:cNvPr>
          <p:cNvSpPr>
            <a:spLocks noChangeArrowheads="1"/>
          </p:cNvSpPr>
          <p:nvPr/>
        </p:nvSpPr>
        <p:spPr bwMode="auto">
          <a:xfrm>
            <a:off x="2959100" y="4292600"/>
            <a:ext cx="5329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sz="1600">
                <a:solidFill>
                  <a:schemeClr val="tx1"/>
                </a:solidFill>
              </a:rPr>
              <a:t>What calculation have we done to work out what number goes in each section?</a:t>
            </a:r>
          </a:p>
        </p:txBody>
      </p:sp>
      <p:sp>
        <p:nvSpPr>
          <p:cNvPr id="54" name="Rectangle 53">
            <a:extLst>
              <a:ext uri="{FF2B5EF4-FFF2-40B4-BE49-F238E27FC236}">
                <a16:creationId xmlns:a16="http://schemas.microsoft.com/office/drawing/2014/main" id="{934AFC05-9FB0-4F02-B68F-DB5C65C91AC4}"/>
              </a:ext>
            </a:extLst>
          </p:cNvPr>
          <p:cNvSpPr>
            <a:spLocks noChangeArrowheads="1"/>
          </p:cNvSpPr>
          <p:nvPr/>
        </p:nvSpPr>
        <p:spPr bwMode="auto">
          <a:xfrm>
            <a:off x="3278188" y="4848225"/>
            <a:ext cx="490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b="1">
                <a:solidFill>
                  <a:schemeClr val="tx1"/>
                </a:solidFill>
              </a:rPr>
              <a:t>27 ÷ 3 = 9</a:t>
            </a:r>
          </a:p>
        </p:txBody>
      </p:sp>
      <p:sp>
        <p:nvSpPr>
          <p:cNvPr id="55" name="Rectangle 54">
            <a:extLst>
              <a:ext uri="{FF2B5EF4-FFF2-40B4-BE49-F238E27FC236}">
                <a16:creationId xmlns:a16="http://schemas.microsoft.com/office/drawing/2014/main" id="{53811497-F830-4118-A57C-B5DA4F0FFEF1}"/>
              </a:ext>
            </a:extLst>
          </p:cNvPr>
          <p:cNvSpPr>
            <a:spLocks noChangeArrowheads="1"/>
          </p:cNvSpPr>
          <p:nvPr/>
        </p:nvSpPr>
        <p:spPr bwMode="auto">
          <a:xfrm>
            <a:off x="2959100" y="5360988"/>
            <a:ext cx="5572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sz="1600">
                <a:solidFill>
                  <a:schemeClr val="tx1"/>
                </a:solidFill>
              </a:rPr>
              <a:t>What do we have to do to the answer to get ⅔ of 27?</a:t>
            </a:r>
          </a:p>
        </p:txBody>
      </p:sp>
      <p:sp>
        <p:nvSpPr>
          <p:cNvPr id="56" name="Rectangle 55">
            <a:extLst>
              <a:ext uri="{FF2B5EF4-FFF2-40B4-BE49-F238E27FC236}">
                <a16:creationId xmlns:a16="http://schemas.microsoft.com/office/drawing/2014/main" id="{8B0CA93A-B8B8-4AC4-BE06-A149DF627FC9}"/>
              </a:ext>
            </a:extLst>
          </p:cNvPr>
          <p:cNvSpPr>
            <a:spLocks noChangeArrowheads="1"/>
          </p:cNvSpPr>
          <p:nvPr/>
        </p:nvSpPr>
        <p:spPr bwMode="auto">
          <a:xfrm>
            <a:off x="3194050" y="5684838"/>
            <a:ext cx="490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b="1">
                <a:solidFill>
                  <a:schemeClr val="tx1"/>
                </a:solidFill>
              </a:rPr>
              <a:t>9 × 2 = 18</a:t>
            </a:r>
          </a:p>
        </p:txBody>
      </p:sp>
      <p:pic>
        <p:nvPicPr>
          <p:cNvPr id="18467" name="Picture 4">
            <a:extLst>
              <a:ext uri="{FF2B5EF4-FFF2-40B4-BE49-F238E27FC236}">
                <a16:creationId xmlns:a16="http://schemas.microsoft.com/office/drawing/2014/main" id="{DF7453EC-F575-4AF9-B4F3-95E79739E97C}"/>
              </a:ext>
            </a:extLst>
          </p:cNvPr>
          <p:cNvPicPr>
            <a:picLocks noChangeAspect="1"/>
          </p:cNvPicPr>
          <p:nvPr/>
        </p:nvPicPr>
        <p:blipFill>
          <a:blip r:embed="rId4">
            <a:extLst>
              <a:ext uri="{28A0092B-C50C-407E-A947-70E740481C1C}">
                <a14:useLocalDpi xmlns:a14="http://schemas.microsoft.com/office/drawing/2010/main" val="0"/>
              </a:ext>
            </a:extLst>
          </a:blip>
          <a:srcRect l="34338"/>
          <a:stretch>
            <a:fillRect/>
          </a:stretch>
        </p:blipFill>
        <p:spPr bwMode="auto">
          <a:xfrm>
            <a:off x="628650" y="4121150"/>
            <a:ext cx="21590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1">
            <a:extLst>
              <a:ext uri="{FF2B5EF4-FFF2-40B4-BE49-F238E27FC236}">
                <a16:creationId xmlns:a16="http://schemas.microsoft.com/office/drawing/2014/main" id="{F825BED0-F2B6-4CBD-A7AD-5D0F4B27C408}"/>
              </a:ext>
            </a:extLst>
          </p:cNvPr>
          <p:cNvGraphicFramePr>
            <a:graphicFrameLocks noGrp="1"/>
          </p:cNvGraphicFramePr>
          <p:nvPr/>
        </p:nvGraphicFramePr>
        <p:xfrm>
          <a:off x="3390900" y="2105025"/>
          <a:ext cx="4756149" cy="371475"/>
        </p:xfrm>
        <a:graphic>
          <a:graphicData uri="http://schemas.openxmlformats.org/drawingml/2006/table">
            <a:tbl>
              <a:tblPr firstRow="1" bandRow="1">
                <a:tableStyleId>{5C22544A-7EE6-4342-B048-85BDC9FD1C3A}</a:tableStyleId>
              </a:tblPr>
              <a:tblGrid>
                <a:gridCol w="1585383">
                  <a:extLst>
                    <a:ext uri="{9D8B030D-6E8A-4147-A177-3AD203B41FA5}">
                      <a16:colId xmlns:a16="http://schemas.microsoft.com/office/drawing/2014/main" val="20000"/>
                    </a:ext>
                  </a:extLst>
                </a:gridCol>
                <a:gridCol w="1585383">
                  <a:extLst>
                    <a:ext uri="{9D8B030D-6E8A-4147-A177-3AD203B41FA5}">
                      <a16:colId xmlns:a16="http://schemas.microsoft.com/office/drawing/2014/main" val="20001"/>
                    </a:ext>
                  </a:extLst>
                </a:gridCol>
                <a:gridCol w="1585383">
                  <a:extLst>
                    <a:ext uri="{9D8B030D-6E8A-4147-A177-3AD203B41FA5}">
                      <a16:colId xmlns:a16="http://schemas.microsoft.com/office/drawing/2014/main" val="20002"/>
                    </a:ext>
                  </a:extLst>
                </a:gridCol>
              </a:tblGrid>
              <a:tr h="371475">
                <a:tc>
                  <a:txBody>
                    <a:bodyPr/>
                    <a:lstStyle/>
                    <a:p>
                      <a:pPr algn="ctr"/>
                      <a:r>
                        <a:rPr lang="en-GB" sz="1800" b="0" dirty="0">
                          <a:solidFill>
                            <a:schemeClr val="tx1"/>
                          </a:solidFill>
                          <a:latin typeface="Twinkl" pitchFamily="2" charset="0"/>
                        </a:rPr>
                        <a:t>9</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9</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9</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23" name="Table 22">
            <a:extLst>
              <a:ext uri="{FF2B5EF4-FFF2-40B4-BE49-F238E27FC236}">
                <a16:creationId xmlns:a16="http://schemas.microsoft.com/office/drawing/2014/main" id="{648A7C66-9388-4DE5-8391-7EC66ED9AF07}"/>
              </a:ext>
            </a:extLst>
          </p:cNvPr>
          <p:cNvGraphicFramePr>
            <a:graphicFrameLocks noGrp="1"/>
          </p:cNvGraphicFramePr>
          <p:nvPr/>
        </p:nvGraphicFramePr>
        <p:xfrm>
          <a:off x="3390900" y="3373438"/>
          <a:ext cx="4756149" cy="371475"/>
        </p:xfrm>
        <a:graphic>
          <a:graphicData uri="http://schemas.openxmlformats.org/drawingml/2006/table">
            <a:tbl>
              <a:tblPr firstRow="1" bandRow="1">
                <a:tableStyleId>{5C22544A-7EE6-4342-B048-85BDC9FD1C3A}</a:tableStyleId>
              </a:tblPr>
              <a:tblGrid>
                <a:gridCol w="1585383">
                  <a:extLst>
                    <a:ext uri="{9D8B030D-6E8A-4147-A177-3AD203B41FA5}">
                      <a16:colId xmlns:a16="http://schemas.microsoft.com/office/drawing/2014/main" val="20000"/>
                    </a:ext>
                  </a:extLst>
                </a:gridCol>
                <a:gridCol w="1585383">
                  <a:extLst>
                    <a:ext uri="{9D8B030D-6E8A-4147-A177-3AD203B41FA5}">
                      <a16:colId xmlns:a16="http://schemas.microsoft.com/office/drawing/2014/main" val="20001"/>
                    </a:ext>
                  </a:extLst>
                </a:gridCol>
                <a:gridCol w="1585383">
                  <a:extLst>
                    <a:ext uri="{9D8B030D-6E8A-4147-A177-3AD203B41FA5}">
                      <a16:colId xmlns:a16="http://schemas.microsoft.com/office/drawing/2014/main" val="20002"/>
                    </a:ext>
                  </a:extLst>
                </a:gridCol>
              </a:tblGrid>
              <a:tr h="371475">
                <a:tc>
                  <a:txBody>
                    <a:bodyPr/>
                    <a:lstStyle/>
                    <a:p>
                      <a:pPr algn="ctr"/>
                      <a:r>
                        <a:rPr lang="en-GB" sz="1800" b="0" dirty="0">
                          <a:solidFill>
                            <a:schemeClr val="tx1"/>
                          </a:solidFill>
                          <a:latin typeface="Twinkl" pitchFamily="2" charset="0"/>
                        </a:rPr>
                        <a:t>9</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9</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9</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p:bldP spid="53"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4C547E17-F664-4C83-8B81-EEC5D51DC209}"/>
              </a:ext>
            </a:extLst>
          </p:cNvPr>
          <p:cNvSpPr/>
          <p:nvPr/>
        </p:nvSpPr>
        <p:spPr bwMode="auto">
          <a:xfrm>
            <a:off x="628650" y="1590675"/>
            <a:ext cx="2262188" cy="46196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a:extLst>
              <a:ext uri="{FF2B5EF4-FFF2-40B4-BE49-F238E27FC236}">
                <a16:creationId xmlns:a16="http://schemas.microsoft.com/office/drawing/2014/main" id="{E6F7A04B-B6D7-439E-8E4E-311123226326}"/>
              </a:ext>
            </a:extLst>
          </p:cNvPr>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b="1" dirty="0"/>
              <a:t>Fraction Bars</a:t>
            </a:r>
          </a:p>
        </p:txBody>
      </p:sp>
      <p:pic>
        <p:nvPicPr>
          <p:cNvPr id="19460" name="Pairs">
            <a:extLst>
              <a:ext uri="{FF2B5EF4-FFF2-40B4-BE49-F238E27FC236}">
                <a16:creationId xmlns:a16="http://schemas.microsoft.com/office/drawing/2014/main" id="{EA2DE775-809D-40DA-BEA5-461F4D57CD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EFFEA89-884C-4522-8E97-171F554188C2}"/>
              </a:ext>
            </a:extLst>
          </p:cNvPr>
          <p:cNvSpPr>
            <a:spLocks noRot="1" noChangeAspect="1" noMove="1" noResize="1" noEditPoints="1" noAdjustHandles="1" noChangeArrowheads="1" noChangeShapeType="1" noTextEdit="1"/>
          </p:cNvSpPr>
          <p:nvPr/>
        </p:nvSpPr>
        <p:spPr>
          <a:xfrm>
            <a:off x="674896" y="1726469"/>
            <a:ext cx="2191872" cy="1841338"/>
          </a:xfrm>
          <a:prstGeom prst="rect">
            <a:avLst/>
          </a:prstGeom>
          <a:blipFill rotWithShape="0">
            <a:blip r:embed="rId4"/>
            <a:stretch>
              <a:fillRect l="-1393" t="-1325" r="-3343" b="-3311"/>
            </a:stretch>
          </a:blipFill>
        </p:spPr>
        <p:txBody>
          <a:bodyPr/>
          <a:lstStyle/>
          <a:p>
            <a:pPr>
              <a:defRPr/>
            </a:pPr>
            <a:r>
              <a:rPr lang="en-GB">
                <a:noFill/>
              </a:rPr>
              <a:t> </a:t>
            </a:r>
          </a:p>
        </p:txBody>
      </p:sp>
      <p:sp>
        <p:nvSpPr>
          <p:cNvPr id="37" name="Rectangle 36">
            <a:extLst>
              <a:ext uri="{FF2B5EF4-FFF2-40B4-BE49-F238E27FC236}">
                <a16:creationId xmlns:a16="http://schemas.microsoft.com/office/drawing/2014/main" id="{ECEEEFBC-854C-4CC0-B788-868DEBA0ECB0}"/>
              </a:ext>
            </a:extLst>
          </p:cNvPr>
          <p:cNvSpPr/>
          <p:nvPr/>
        </p:nvSpPr>
        <p:spPr bwMode="auto">
          <a:xfrm>
            <a:off x="2959100" y="1590675"/>
            <a:ext cx="5572125" cy="4619625"/>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aphicFrame>
        <p:nvGraphicFramePr>
          <p:cNvPr id="38" name="Table 37">
            <a:extLst>
              <a:ext uri="{FF2B5EF4-FFF2-40B4-BE49-F238E27FC236}">
                <a16:creationId xmlns:a16="http://schemas.microsoft.com/office/drawing/2014/main" id="{A740F5AC-6A56-4962-B83D-DFD103E941E2}"/>
              </a:ext>
            </a:extLst>
          </p:cNvPr>
          <p:cNvGraphicFramePr>
            <a:graphicFrameLocks noGrp="1"/>
          </p:cNvGraphicFramePr>
          <p:nvPr/>
        </p:nvGraphicFramePr>
        <p:xfrm>
          <a:off x="3390900" y="2184400"/>
          <a:ext cx="4756150" cy="369888"/>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20000"/>
                    </a:ext>
                  </a:extLst>
                </a:gridCol>
                <a:gridCol w="951230">
                  <a:extLst>
                    <a:ext uri="{9D8B030D-6E8A-4147-A177-3AD203B41FA5}">
                      <a16:colId xmlns:a16="http://schemas.microsoft.com/office/drawing/2014/main" val="20001"/>
                    </a:ext>
                  </a:extLst>
                </a:gridCol>
                <a:gridCol w="951230">
                  <a:extLst>
                    <a:ext uri="{9D8B030D-6E8A-4147-A177-3AD203B41FA5}">
                      <a16:colId xmlns:a16="http://schemas.microsoft.com/office/drawing/2014/main" val="20002"/>
                    </a:ext>
                  </a:extLst>
                </a:gridCol>
                <a:gridCol w="951230">
                  <a:extLst>
                    <a:ext uri="{9D8B030D-6E8A-4147-A177-3AD203B41FA5}">
                      <a16:colId xmlns:a16="http://schemas.microsoft.com/office/drawing/2014/main" val="20003"/>
                    </a:ext>
                  </a:extLst>
                </a:gridCol>
                <a:gridCol w="951230">
                  <a:extLst>
                    <a:ext uri="{9D8B030D-6E8A-4147-A177-3AD203B41FA5}">
                      <a16:colId xmlns:a16="http://schemas.microsoft.com/office/drawing/2014/main" val="20004"/>
                    </a:ext>
                  </a:extLst>
                </a:gridCol>
              </a:tblGrid>
              <a:tr h="369888">
                <a:tc>
                  <a:txBody>
                    <a:bodyPr/>
                    <a:lstStyle/>
                    <a:p>
                      <a:pPr algn="ctr"/>
                      <a:r>
                        <a:rPr lang="en-GB" sz="1800" b="0" dirty="0">
                          <a:solidFill>
                            <a:schemeClr val="tx1"/>
                          </a:solidFill>
                          <a:latin typeface="Twinkl" pitchFamily="2" charset="0"/>
                        </a:rPr>
                        <a:t>6</a:t>
                      </a:r>
                    </a:p>
                  </a:txBody>
                  <a:tcPr marL="91435" marR="91435"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6</a:t>
                      </a:r>
                    </a:p>
                  </a:txBody>
                  <a:tcPr marL="91435" marR="91435"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6</a:t>
                      </a:r>
                    </a:p>
                  </a:txBody>
                  <a:tcPr marL="91435" marR="91435"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6</a:t>
                      </a:r>
                    </a:p>
                  </a:txBody>
                  <a:tcPr marL="91435" marR="91435"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6</a:t>
                      </a:r>
                    </a:p>
                  </a:txBody>
                  <a:tcPr marL="91435" marR="91435"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9477" name="Rectangle 40">
            <a:extLst>
              <a:ext uri="{FF2B5EF4-FFF2-40B4-BE49-F238E27FC236}">
                <a16:creationId xmlns:a16="http://schemas.microsoft.com/office/drawing/2014/main" id="{907DFCD4-AFE0-4254-AB54-72ACBF3A1A5A}"/>
              </a:ext>
            </a:extLst>
          </p:cNvPr>
          <p:cNvSpPr>
            <a:spLocks noChangeArrowheads="1"/>
          </p:cNvSpPr>
          <p:nvPr/>
        </p:nvSpPr>
        <p:spPr bwMode="auto">
          <a:xfrm>
            <a:off x="2978150" y="1706563"/>
            <a:ext cx="5553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sz="1600">
                <a:solidFill>
                  <a:schemeClr val="tx1"/>
                </a:solidFill>
              </a:rPr>
              <a:t>Draw a fraction bar to help you to calculate the answer. </a:t>
            </a:r>
          </a:p>
        </p:txBody>
      </p:sp>
      <p:sp>
        <p:nvSpPr>
          <p:cNvPr id="46" name="Rectangle 45">
            <a:extLst>
              <a:ext uri="{FF2B5EF4-FFF2-40B4-BE49-F238E27FC236}">
                <a16:creationId xmlns:a16="http://schemas.microsoft.com/office/drawing/2014/main" id="{D28CE0EE-508E-475F-A823-CE4D82AF6C32}"/>
              </a:ext>
            </a:extLst>
          </p:cNvPr>
          <p:cNvSpPr>
            <a:spLocks noRot="1" noChangeAspect="1" noMove="1" noResize="1" noEditPoints="1" noAdjustHandles="1" noChangeArrowheads="1" noChangeShapeType="1" noTextEdit="1"/>
          </p:cNvSpPr>
          <p:nvPr/>
        </p:nvSpPr>
        <p:spPr>
          <a:xfrm>
            <a:off x="3283716" y="2732075"/>
            <a:ext cx="4942707" cy="686342"/>
          </a:xfrm>
          <a:prstGeom prst="rect">
            <a:avLst/>
          </a:prstGeom>
          <a:blipFill rotWithShape="0">
            <a:blip r:embed="rId5"/>
            <a:stretch>
              <a:fillRect t="-3540" b="-7965"/>
            </a:stretch>
          </a:blipFill>
        </p:spPr>
        <p:txBody>
          <a:bodyPr/>
          <a:lstStyle/>
          <a:p>
            <a:pPr>
              <a:defRPr/>
            </a:pPr>
            <a:r>
              <a:rPr lang="en-GB">
                <a:noFill/>
              </a:rPr>
              <a:t> </a:t>
            </a:r>
          </a:p>
        </p:txBody>
      </p:sp>
      <p:sp>
        <p:nvSpPr>
          <p:cNvPr id="47" name="Rectangle 46">
            <a:extLst>
              <a:ext uri="{FF2B5EF4-FFF2-40B4-BE49-F238E27FC236}">
                <a16:creationId xmlns:a16="http://schemas.microsoft.com/office/drawing/2014/main" id="{D581060A-8F8F-4E59-AB48-8259EE7C4D59}"/>
              </a:ext>
            </a:extLst>
          </p:cNvPr>
          <p:cNvSpPr>
            <a:spLocks noChangeArrowheads="1"/>
          </p:cNvSpPr>
          <p:nvPr/>
        </p:nvSpPr>
        <p:spPr bwMode="auto">
          <a:xfrm>
            <a:off x="3289300" y="3917950"/>
            <a:ext cx="494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How many children do not wear glasses?</a:t>
            </a:r>
          </a:p>
        </p:txBody>
      </p:sp>
      <p:graphicFrame>
        <p:nvGraphicFramePr>
          <p:cNvPr id="20" name="Table 19">
            <a:extLst>
              <a:ext uri="{FF2B5EF4-FFF2-40B4-BE49-F238E27FC236}">
                <a16:creationId xmlns:a16="http://schemas.microsoft.com/office/drawing/2014/main" id="{7AF59FF9-24A8-4C83-881B-E107BDDCECA4}"/>
              </a:ext>
            </a:extLst>
          </p:cNvPr>
          <p:cNvGraphicFramePr>
            <a:graphicFrameLocks noGrp="1"/>
          </p:cNvGraphicFramePr>
          <p:nvPr/>
        </p:nvGraphicFramePr>
        <p:xfrm>
          <a:off x="3382963" y="4708525"/>
          <a:ext cx="4756150" cy="371475"/>
        </p:xfrm>
        <a:graphic>
          <a:graphicData uri="http://schemas.openxmlformats.org/drawingml/2006/table">
            <a:tbl>
              <a:tblPr firstRow="1" bandRow="1">
                <a:tableStyleId>{5C22544A-7EE6-4342-B048-85BDC9FD1C3A}</a:tableStyleId>
              </a:tblPr>
              <a:tblGrid>
                <a:gridCol w="951230">
                  <a:extLst>
                    <a:ext uri="{9D8B030D-6E8A-4147-A177-3AD203B41FA5}">
                      <a16:colId xmlns:a16="http://schemas.microsoft.com/office/drawing/2014/main" val="20000"/>
                    </a:ext>
                  </a:extLst>
                </a:gridCol>
                <a:gridCol w="951230">
                  <a:extLst>
                    <a:ext uri="{9D8B030D-6E8A-4147-A177-3AD203B41FA5}">
                      <a16:colId xmlns:a16="http://schemas.microsoft.com/office/drawing/2014/main" val="20001"/>
                    </a:ext>
                  </a:extLst>
                </a:gridCol>
                <a:gridCol w="951230">
                  <a:extLst>
                    <a:ext uri="{9D8B030D-6E8A-4147-A177-3AD203B41FA5}">
                      <a16:colId xmlns:a16="http://schemas.microsoft.com/office/drawing/2014/main" val="20002"/>
                    </a:ext>
                  </a:extLst>
                </a:gridCol>
                <a:gridCol w="951230">
                  <a:extLst>
                    <a:ext uri="{9D8B030D-6E8A-4147-A177-3AD203B41FA5}">
                      <a16:colId xmlns:a16="http://schemas.microsoft.com/office/drawing/2014/main" val="20003"/>
                    </a:ext>
                  </a:extLst>
                </a:gridCol>
                <a:gridCol w="951230">
                  <a:extLst>
                    <a:ext uri="{9D8B030D-6E8A-4147-A177-3AD203B41FA5}">
                      <a16:colId xmlns:a16="http://schemas.microsoft.com/office/drawing/2014/main" val="20004"/>
                    </a:ext>
                  </a:extLst>
                </a:gridCol>
              </a:tblGrid>
              <a:tr h="371475">
                <a:tc>
                  <a:txBody>
                    <a:bodyPr/>
                    <a:lstStyle/>
                    <a:p>
                      <a:pPr algn="ctr"/>
                      <a:r>
                        <a:rPr lang="en-GB" sz="1800" b="0" dirty="0">
                          <a:solidFill>
                            <a:schemeClr val="tx1"/>
                          </a:solidFill>
                          <a:latin typeface="Twinkl" pitchFamily="2" charset="0"/>
                        </a:rPr>
                        <a:t>6</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6</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6</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6</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6</a:t>
                      </a:r>
                    </a:p>
                  </a:txBody>
                  <a:tcPr marL="91435" marR="91435" marT="45798" marB="45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21" name="Rectangle 20">
            <a:extLst>
              <a:ext uri="{FF2B5EF4-FFF2-40B4-BE49-F238E27FC236}">
                <a16:creationId xmlns:a16="http://schemas.microsoft.com/office/drawing/2014/main" id="{A401A64C-3628-40D9-83EF-9708498054F5}"/>
              </a:ext>
            </a:extLst>
          </p:cNvPr>
          <p:cNvSpPr>
            <a:spLocks noChangeArrowheads="1"/>
          </p:cNvSpPr>
          <p:nvPr/>
        </p:nvSpPr>
        <p:spPr bwMode="auto">
          <a:xfrm>
            <a:off x="2970213" y="4276725"/>
            <a:ext cx="55530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sz="1600">
                <a:solidFill>
                  <a:schemeClr val="tx1"/>
                </a:solidFill>
              </a:rPr>
              <a:t>Draw a fraction bar to help you to calculate the answer. </a:t>
            </a:r>
          </a:p>
        </p:txBody>
      </p:sp>
      <p:sp>
        <p:nvSpPr>
          <p:cNvPr id="24" name="Rectangle 23">
            <a:extLst>
              <a:ext uri="{FF2B5EF4-FFF2-40B4-BE49-F238E27FC236}">
                <a16:creationId xmlns:a16="http://schemas.microsoft.com/office/drawing/2014/main" id="{73159BD1-EBA9-434F-91C9-13E2EFF0C303}"/>
              </a:ext>
            </a:extLst>
          </p:cNvPr>
          <p:cNvSpPr>
            <a:spLocks noRot="1" noChangeAspect="1" noMove="1" noResize="1" noEditPoints="1" noAdjustHandles="1" noChangeArrowheads="1" noChangeShapeType="1" noTextEdit="1"/>
          </p:cNvSpPr>
          <p:nvPr/>
        </p:nvSpPr>
        <p:spPr>
          <a:xfrm>
            <a:off x="3275478" y="5291832"/>
            <a:ext cx="4942707" cy="686342"/>
          </a:xfrm>
          <a:prstGeom prst="rect">
            <a:avLst/>
          </a:prstGeom>
          <a:blipFill rotWithShape="0">
            <a:blip r:embed="rId6"/>
            <a:stretch>
              <a:fillRect t="-3540" b="-7965"/>
            </a:stretch>
          </a:blipFill>
        </p:spPr>
        <p:txBody>
          <a:bodyPr/>
          <a:lstStyle/>
          <a:p>
            <a:pPr>
              <a:defRPr/>
            </a:pPr>
            <a:r>
              <a:rPr lang="en-GB">
                <a:noFill/>
              </a:rPr>
              <a:t> </a:t>
            </a:r>
          </a:p>
        </p:txBody>
      </p:sp>
      <p:pic>
        <p:nvPicPr>
          <p:cNvPr id="19496" name="Picture 2">
            <a:extLst>
              <a:ext uri="{FF2B5EF4-FFF2-40B4-BE49-F238E27FC236}">
                <a16:creationId xmlns:a16="http://schemas.microsoft.com/office/drawing/2014/main" id="{840B1237-EBCF-480D-A18D-05567F72BA4E}"/>
              </a:ext>
            </a:extLst>
          </p:cNvPr>
          <p:cNvPicPr>
            <a:picLocks noChangeAspect="1"/>
          </p:cNvPicPr>
          <p:nvPr/>
        </p:nvPicPr>
        <p:blipFill>
          <a:blip r:embed="rId7">
            <a:extLst>
              <a:ext uri="{28A0092B-C50C-407E-A947-70E740481C1C}">
                <a14:useLocalDpi xmlns:a14="http://schemas.microsoft.com/office/drawing/2010/main" val="0"/>
              </a:ext>
            </a:extLst>
          </a:blip>
          <a:srcRect l="27971" t="2" r="31303" b="1575"/>
          <a:stretch>
            <a:fillRect/>
          </a:stretch>
        </p:blipFill>
        <p:spPr bwMode="auto">
          <a:xfrm>
            <a:off x="630238" y="3668713"/>
            <a:ext cx="2265362"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8AB9CB80-B93F-4492-9A87-F24DB3648E24}"/>
              </a:ext>
            </a:extLst>
          </p:cNvPr>
          <p:cNvSpPr/>
          <p:nvPr/>
        </p:nvSpPr>
        <p:spPr bwMode="auto">
          <a:xfrm>
            <a:off x="628650" y="1590675"/>
            <a:ext cx="4049713" cy="46196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8" name="Rectangle 7">
            <a:extLst>
              <a:ext uri="{FF2B5EF4-FFF2-40B4-BE49-F238E27FC236}">
                <a16:creationId xmlns:a16="http://schemas.microsoft.com/office/drawing/2014/main" id="{DACA9C1C-01B0-45C1-B865-A650642C51AF}"/>
              </a:ext>
            </a:extLst>
          </p:cNvPr>
          <p:cNvSpPr/>
          <p:nvPr/>
        </p:nvSpPr>
        <p:spPr>
          <a:xfrm>
            <a:off x="1800225" y="696913"/>
            <a:ext cx="5543550" cy="615950"/>
          </a:xfrm>
          <a:prstGeom prst="rect">
            <a:avLst/>
          </a:prstGeom>
        </p:spPr>
        <p:txBody>
          <a:bodyPr lIns="0" tIns="0" rIns="0" bIns="0">
            <a:spAutoFit/>
          </a:bodyPr>
          <a:lstStyle/>
          <a:p>
            <a:pPr algn="ctr" eaLnBrk="1" fontAlgn="auto" hangingPunct="1">
              <a:spcBef>
                <a:spcPts val="0"/>
              </a:spcBef>
              <a:spcAft>
                <a:spcPts val="0"/>
              </a:spcAft>
              <a:defRPr/>
            </a:pPr>
            <a:r>
              <a:rPr lang="en-GB" altLang="en-US" sz="4000" b="1" dirty="0"/>
              <a:t>Cake Shop</a:t>
            </a:r>
          </a:p>
        </p:txBody>
      </p:sp>
      <p:pic>
        <p:nvPicPr>
          <p:cNvPr id="20484" name="Pairs">
            <a:extLst>
              <a:ext uri="{FF2B5EF4-FFF2-40B4-BE49-F238E27FC236}">
                <a16:creationId xmlns:a16="http://schemas.microsoft.com/office/drawing/2014/main" id="{0243A4B6-B274-411F-B5AC-993D0F06FA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19B7D44F-9D08-4FDF-8463-AA135A6BE5A5}"/>
              </a:ext>
            </a:extLst>
          </p:cNvPr>
          <p:cNvSpPr/>
          <p:nvPr/>
        </p:nvSpPr>
        <p:spPr bwMode="auto">
          <a:xfrm>
            <a:off x="4765278" y="1590675"/>
            <a:ext cx="3781425" cy="4619625"/>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aphicFrame>
        <p:nvGraphicFramePr>
          <p:cNvPr id="20" name="Table 19">
            <a:extLst>
              <a:ext uri="{FF2B5EF4-FFF2-40B4-BE49-F238E27FC236}">
                <a16:creationId xmlns:a16="http://schemas.microsoft.com/office/drawing/2014/main" id="{FBA8D035-89A3-4AF7-91AB-A655250DE3D6}"/>
              </a:ext>
            </a:extLst>
          </p:cNvPr>
          <p:cNvGraphicFramePr>
            <a:graphicFrameLocks noGrp="1"/>
          </p:cNvGraphicFramePr>
          <p:nvPr/>
        </p:nvGraphicFramePr>
        <p:xfrm>
          <a:off x="5062538" y="3281363"/>
          <a:ext cx="3254375" cy="369887"/>
        </p:xfrm>
        <a:graphic>
          <a:graphicData uri="http://schemas.openxmlformats.org/drawingml/2006/table">
            <a:tbl>
              <a:tblPr firstRow="1" bandRow="1">
                <a:tableStyleId>{5C22544A-7EE6-4342-B048-85BDC9FD1C3A}</a:tableStyleId>
              </a:tblPr>
              <a:tblGrid>
                <a:gridCol w="650875">
                  <a:extLst>
                    <a:ext uri="{9D8B030D-6E8A-4147-A177-3AD203B41FA5}">
                      <a16:colId xmlns:a16="http://schemas.microsoft.com/office/drawing/2014/main" val="20000"/>
                    </a:ext>
                  </a:extLst>
                </a:gridCol>
                <a:gridCol w="650875">
                  <a:extLst>
                    <a:ext uri="{9D8B030D-6E8A-4147-A177-3AD203B41FA5}">
                      <a16:colId xmlns:a16="http://schemas.microsoft.com/office/drawing/2014/main" val="20001"/>
                    </a:ext>
                  </a:extLst>
                </a:gridCol>
                <a:gridCol w="650875">
                  <a:extLst>
                    <a:ext uri="{9D8B030D-6E8A-4147-A177-3AD203B41FA5}">
                      <a16:colId xmlns:a16="http://schemas.microsoft.com/office/drawing/2014/main" val="20002"/>
                    </a:ext>
                  </a:extLst>
                </a:gridCol>
                <a:gridCol w="650875">
                  <a:extLst>
                    <a:ext uri="{9D8B030D-6E8A-4147-A177-3AD203B41FA5}">
                      <a16:colId xmlns:a16="http://schemas.microsoft.com/office/drawing/2014/main" val="20003"/>
                    </a:ext>
                  </a:extLst>
                </a:gridCol>
                <a:gridCol w="650875">
                  <a:extLst>
                    <a:ext uri="{9D8B030D-6E8A-4147-A177-3AD203B41FA5}">
                      <a16:colId xmlns:a16="http://schemas.microsoft.com/office/drawing/2014/main" val="20004"/>
                    </a:ext>
                  </a:extLst>
                </a:gridCol>
              </a:tblGrid>
              <a:tr h="369887">
                <a:tc>
                  <a:txBody>
                    <a:bodyPr/>
                    <a:lstStyle/>
                    <a:p>
                      <a:pPr algn="ctr"/>
                      <a:r>
                        <a:rPr lang="en-GB" sz="1800" b="0" dirty="0">
                          <a:solidFill>
                            <a:schemeClr val="tx1"/>
                          </a:solidFill>
                          <a:latin typeface="Twinkl" pitchFamily="2" charset="0"/>
                        </a:rPr>
                        <a:t>7</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7</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24" name="Rectangle 23">
            <a:extLst>
              <a:ext uri="{FF2B5EF4-FFF2-40B4-BE49-F238E27FC236}">
                <a16:creationId xmlns:a16="http://schemas.microsoft.com/office/drawing/2014/main" id="{246875DA-C7A4-48D6-9FE7-7ED2D5A9F1D7}"/>
              </a:ext>
            </a:extLst>
          </p:cNvPr>
          <p:cNvSpPr>
            <a:spLocks noChangeArrowheads="1"/>
          </p:cNvSpPr>
          <p:nvPr/>
        </p:nvSpPr>
        <p:spPr bwMode="auto">
          <a:xfrm>
            <a:off x="4886325" y="3830638"/>
            <a:ext cx="3490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7 × 2 = 14</a:t>
            </a:r>
          </a:p>
        </p:txBody>
      </p:sp>
      <p:sp>
        <p:nvSpPr>
          <p:cNvPr id="2" name="Rectangle 1">
            <a:extLst>
              <a:ext uri="{FF2B5EF4-FFF2-40B4-BE49-F238E27FC236}">
                <a16:creationId xmlns:a16="http://schemas.microsoft.com/office/drawing/2014/main" id="{11391A7E-D313-42E2-AF93-F82000B9E684}"/>
              </a:ext>
            </a:extLst>
          </p:cNvPr>
          <p:cNvSpPr>
            <a:spLocks noRot="1" noChangeAspect="1" noMove="1" noResize="1" noEditPoints="1" noAdjustHandles="1" noChangeArrowheads="1" noChangeShapeType="1" noTextEdit="1"/>
          </p:cNvSpPr>
          <p:nvPr/>
        </p:nvSpPr>
        <p:spPr>
          <a:xfrm>
            <a:off x="748912" y="1706635"/>
            <a:ext cx="3823084" cy="3111301"/>
          </a:xfrm>
          <a:prstGeom prst="rect">
            <a:avLst/>
          </a:prstGeom>
          <a:blipFill rotWithShape="0">
            <a:blip r:embed="rId4"/>
            <a:stretch>
              <a:fillRect l="-478" t="-588" r="-2073" b="-1569"/>
            </a:stretch>
          </a:blipFill>
        </p:spPr>
        <p:txBody>
          <a:bodyPr/>
          <a:lstStyle/>
          <a:p>
            <a:pPr>
              <a:defRPr/>
            </a:pPr>
            <a:r>
              <a:rPr lang="en-GB" dirty="0">
                <a:noFill/>
              </a:rPr>
              <a:t> </a:t>
            </a:r>
          </a:p>
        </p:txBody>
      </p:sp>
      <p:sp>
        <p:nvSpPr>
          <p:cNvPr id="4" name="Rectangle 3">
            <a:extLst>
              <a:ext uri="{FF2B5EF4-FFF2-40B4-BE49-F238E27FC236}">
                <a16:creationId xmlns:a16="http://schemas.microsoft.com/office/drawing/2014/main" id="{9BD005AC-3DD5-4139-8C53-A6B988DEA756}"/>
              </a:ext>
            </a:extLst>
          </p:cNvPr>
          <p:cNvSpPr/>
          <p:nvPr/>
        </p:nvSpPr>
        <p:spPr>
          <a:xfrm>
            <a:off x="749300" y="2347913"/>
            <a:ext cx="3822700" cy="669925"/>
          </a:xfrm>
          <a:prstGeom prst="rect">
            <a:avLst/>
          </a:prstGeom>
          <a:noFill/>
          <a:ln w="38100">
            <a:solidFill>
              <a:srgbClr val="A873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6" name="Elbow Connector 5">
            <a:extLst>
              <a:ext uri="{FF2B5EF4-FFF2-40B4-BE49-F238E27FC236}">
                <a16:creationId xmlns:a16="http://schemas.microsoft.com/office/drawing/2014/main" id="{054A804B-AD0A-4336-9117-CBDFA4D37233}"/>
              </a:ext>
            </a:extLst>
          </p:cNvPr>
          <p:cNvCxnSpPr>
            <a:stCxn id="4" idx="3"/>
            <a:endCxn id="20" idx="1"/>
          </p:cNvCxnSpPr>
          <p:nvPr/>
        </p:nvCxnSpPr>
        <p:spPr>
          <a:xfrm>
            <a:off x="4572000" y="2682875"/>
            <a:ext cx="490538" cy="78263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31A67D4-7BD3-4600-A36B-13AAE4D0FC6E}"/>
              </a:ext>
            </a:extLst>
          </p:cNvPr>
          <p:cNvSpPr>
            <a:spLocks noChangeArrowheads="1"/>
          </p:cNvSpPr>
          <p:nvPr/>
        </p:nvSpPr>
        <p:spPr bwMode="auto">
          <a:xfrm>
            <a:off x="6073775" y="2760663"/>
            <a:ext cx="1231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35 ÷ 5 = 7</a:t>
            </a:r>
          </a:p>
        </p:txBody>
      </p:sp>
      <p:pic>
        <p:nvPicPr>
          <p:cNvPr id="20505" name="Picture 12">
            <a:extLst>
              <a:ext uri="{FF2B5EF4-FFF2-40B4-BE49-F238E27FC236}">
                <a16:creationId xmlns:a16="http://schemas.microsoft.com/office/drawing/2014/main" id="{306FE580-C9AB-4C74-B9C6-B3BFE6818B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4897438"/>
            <a:ext cx="1947863"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9AEF1632-A8E0-4D2A-AB68-58E8BE439DAA}"/>
              </a:ext>
            </a:extLst>
          </p:cNvPr>
          <p:cNvGrpSpPr/>
          <p:nvPr/>
        </p:nvGrpSpPr>
        <p:grpSpPr>
          <a:xfrm>
            <a:off x="5087907" y="4283462"/>
            <a:ext cx="3182281" cy="699599"/>
            <a:chOff x="4984289" y="5214057"/>
            <a:chExt cx="3182281" cy="699599"/>
          </a:xfrm>
        </p:grpSpPr>
        <p:sp>
          <p:nvSpPr>
            <p:cNvPr id="38" name="Rectangle 37">
              <a:extLst>
                <a:ext uri="{FF2B5EF4-FFF2-40B4-BE49-F238E27FC236}">
                  <a16:creationId xmlns:a16="http://schemas.microsoft.com/office/drawing/2014/main" id="{E9BFC74F-0DE4-45B9-A7DD-F5A318BBDC8C}"/>
                </a:ext>
              </a:extLst>
            </p:cNvPr>
            <p:cNvSpPr>
              <a:spLocks noChangeArrowheads="1"/>
            </p:cNvSpPr>
            <p:nvPr/>
          </p:nvSpPr>
          <p:spPr bwMode="auto">
            <a:xfrm>
              <a:off x="4984289" y="5267325"/>
              <a:ext cx="3182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dirty="0">
                  <a:solidFill>
                    <a:schemeClr val="tx1"/>
                  </a:solidFill>
                </a:rPr>
                <a:t>So   of 35 = 14. There were 14</a:t>
              </a:r>
              <a:br>
                <a:rPr lang="en-GB" altLang="en-US" dirty="0">
                  <a:solidFill>
                    <a:schemeClr val="tx1"/>
                  </a:solidFill>
                </a:rPr>
              </a:br>
              <a:r>
                <a:rPr lang="en-GB" altLang="en-US" dirty="0">
                  <a:solidFill>
                    <a:schemeClr val="tx1"/>
                  </a:solidFill>
                </a:rPr>
                <a:t>cakes with pink icing.</a:t>
              </a:r>
            </a:p>
          </p:txBody>
        </p:sp>
        <p:grpSp>
          <p:nvGrpSpPr>
            <p:cNvPr id="5" name="Group 4">
              <a:extLst>
                <a:ext uri="{FF2B5EF4-FFF2-40B4-BE49-F238E27FC236}">
                  <a16:creationId xmlns:a16="http://schemas.microsoft.com/office/drawing/2014/main" id="{CC0BB9D6-8C6E-4BFA-A861-648D1C49F001}"/>
                </a:ext>
              </a:extLst>
            </p:cNvPr>
            <p:cNvGrpSpPr/>
            <p:nvPr/>
          </p:nvGrpSpPr>
          <p:grpSpPr>
            <a:xfrm>
              <a:off x="5264548" y="5214057"/>
              <a:ext cx="320922" cy="526635"/>
              <a:chOff x="6889161" y="5868883"/>
              <a:chExt cx="320922" cy="526635"/>
            </a:xfrm>
          </p:grpSpPr>
          <p:sp>
            <p:nvSpPr>
              <p:cNvPr id="41" name="Rectangle 40">
                <a:extLst>
                  <a:ext uri="{FF2B5EF4-FFF2-40B4-BE49-F238E27FC236}">
                    <a16:creationId xmlns:a16="http://schemas.microsoft.com/office/drawing/2014/main" id="{4C69F38C-8EB9-49E9-B860-A0B203AF076D}"/>
                  </a:ext>
                </a:extLst>
              </p:cNvPr>
              <p:cNvSpPr>
                <a:spLocks noChangeArrowheads="1"/>
              </p:cNvSpPr>
              <p:nvPr/>
            </p:nvSpPr>
            <p:spPr bwMode="auto">
              <a:xfrm>
                <a:off x="6889161" y="5957801"/>
                <a:ext cx="3209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dirty="0">
                    <a:solidFill>
                      <a:schemeClr val="tx1"/>
                    </a:solidFill>
                  </a:rPr>
                  <a:t>−</a:t>
                </a:r>
              </a:p>
            </p:txBody>
          </p:sp>
          <p:sp>
            <p:nvSpPr>
              <p:cNvPr id="45" name="Rectangle 44">
                <a:extLst>
                  <a:ext uri="{FF2B5EF4-FFF2-40B4-BE49-F238E27FC236}">
                    <a16:creationId xmlns:a16="http://schemas.microsoft.com/office/drawing/2014/main" id="{2F191042-A6E7-4A14-A1E5-4715660BCC4B}"/>
                  </a:ext>
                </a:extLst>
              </p:cNvPr>
              <p:cNvSpPr>
                <a:spLocks noChangeArrowheads="1"/>
              </p:cNvSpPr>
              <p:nvPr/>
            </p:nvSpPr>
            <p:spPr bwMode="auto">
              <a:xfrm>
                <a:off x="6910001" y="5868883"/>
                <a:ext cx="279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sz="1400" dirty="0">
                    <a:solidFill>
                      <a:schemeClr val="tx1"/>
                    </a:solidFill>
                  </a:rPr>
                  <a:t>2</a:t>
                </a:r>
              </a:p>
            </p:txBody>
          </p:sp>
          <p:sp>
            <p:nvSpPr>
              <p:cNvPr id="46" name="Rectangle 45">
                <a:extLst>
                  <a:ext uri="{FF2B5EF4-FFF2-40B4-BE49-F238E27FC236}">
                    <a16:creationId xmlns:a16="http://schemas.microsoft.com/office/drawing/2014/main" id="{4FED309F-26A1-488A-9717-6E729BA62C66}"/>
                  </a:ext>
                </a:extLst>
              </p:cNvPr>
              <p:cNvSpPr>
                <a:spLocks noChangeArrowheads="1"/>
              </p:cNvSpPr>
              <p:nvPr/>
            </p:nvSpPr>
            <p:spPr bwMode="auto">
              <a:xfrm>
                <a:off x="6910001" y="6087741"/>
                <a:ext cx="279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sz="1400" dirty="0">
                    <a:solidFill>
                      <a:schemeClr val="tx1"/>
                    </a:solidFill>
                  </a:rPr>
                  <a:t>5</a:t>
                </a:r>
              </a:p>
            </p:txBody>
          </p:sp>
        </p:grpSp>
      </p:grpSp>
      <p:sp>
        <p:nvSpPr>
          <p:cNvPr id="28" name="Rectangle 27">
            <a:extLst>
              <a:ext uri="{FF2B5EF4-FFF2-40B4-BE49-F238E27FC236}">
                <a16:creationId xmlns:a16="http://schemas.microsoft.com/office/drawing/2014/main" id="{7605AC9C-DD2D-482F-8BD5-8043C462B6B9}"/>
              </a:ext>
            </a:extLst>
          </p:cNvPr>
          <p:cNvSpPr/>
          <p:nvPr/>
        </p:nvSpPr>
        <p:spPr bwMode="auto">
          <a:xfrm>
            <a:off x="4741863" y="1590675"/>
            <a:ext cx="3781425" cy="4619625"/>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aphicFrame>
        <p:nvGraphicFramePr>
          <p:cNvPr id="29" name="Table 28">
            <a:extLst>
              <a:ext uri="{FF2B5EF4-FFF2-40B4-BE49-F238E27FC236}">
                <a16:creationId xmlns:a16="http://schemas.microsoft.com/office/drawing/2014/main" id="{57CEA2A0-BEBD-4A4D-A78E-37F5BAAE3866}"/>
              </a:ext>
            </a:extLst>
          </p:cNvPr>
          <p:cNvGraphicFramePr>
            <a:graphicFrameLocks noGrp="1"/>
          </p:cNvGraphicFramePr>
          <p:nvPr/>
        </p:nvGraphicFramePr>
        <p:xfrm>
          <a:off x="5062538" y="3281363"/>
          <a:ext cx="3254376" cy="369887"/>
        </p:xfrm>
        <a:graphic>
          <a:graphicData uri="http://schemas.openxmlformats.org/drawingml/2006/table">
            <a:tbl>
              <a:tblPr firstRow="1" bandRow="1">
                <a:tableStyleId>{5C22544A-7EE6-4342-B048-85BDC9FD1C3A}</a:tableStyleId>
              </a:tblPr>
              <a:tblGrid>
                <a:gridCol w="813594">
                  <a:extLst>
                    <a:ext uri="{9D8B030D-6E8A-4147-A177-3AD203B41FA5}">
                      <a16:colId xmlns:a16="http://schemas.microsoft.com/office/drawing/2014/main" val="20000"/>
                    </a:ext>
                  </a:extLst>
                </a:gridCol>
                <a:gridCol w="813594">
                  <a:extLst>
                    <a:ext uri="{9D8B030D-6E8A-4147-A177-3AD203B41FA5}">
                      <a16:colId xmlns:a16="http://schemas.microsoft.com/office/drawing/2014/main" val="20001"/>
                    </a:ext>
                  </a:extLst>
                </a:gridCol>
                <a:gridCol w="813594">
                  <a:extLst>
                    <a:ext uri="{9D8B030D-6E8A-4147-A177-3AD203B41FA5}">
                      <a16:colId xmlns:a16="http://schemas.microsoft.com/office/drawing/2014/main" val="20002"/>
                    </a:ext>
                  </a:extLst>
                </a:gridCol>
                <a:gridCol w="813594">
                  <a:extLst>
                    <a:ext uri="{9D8B030D-6E8A-4147-A177-3AD203B41FA5}">
                      <a16:colId xmlns:a16="http://schemas.microsoft.com/office/drawing/2014/main" val="20003"/>
                    </a:ext>
                  </a:extLst>
                </a:gridCol>
              </a:tblGrid>
              <a:tr h="369887">
                <a:tc>
                  <a:txBody>
                    <a:bodyPr/>
                    <a:lstStyle/>
                    <a:p>
                      <a:pPr algn="ctr"/>
                      <a:r>
                        <a:rPr lang="en-GB" sz="1800" b="0" dirty="0">
                          <a:solidFill>
                            <a:schemeClr val="tx1"/>
                          </a:solidFill>
                          <a:latin typeface="Twinkl" pitchFamily="2" charset="0"/>
                        </a:rPr>
                        <a:t>25</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25</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25</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25</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0" name="Rectangle 29">
            <a:extLst>
              <a:ext uri="{FF2B5EF4-FFF2-40B4-BE49-F238E27FC236}">
                <a16:creationId xmlns:a16="http://schemas.microsoft.com/office/drawing/2014/main" id="{46066BA6-7F51-4653-8A35-B278AD95E871}"/>
              </a:ext>
            </a:extLst>
          </p:cNvPr>
          <p:cNvSpPr>
            <a:spLocks noChangeArrowheads="1"/>
          </p:cNvSpPr>
          <p:nvPr/>
        </p:nvSpPr>
        <p:spPr bwMode="auto">
          <a:xfrm>
            <a:off x="4886325" y="3830638"/>
            <a:ext cx="3490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25 × 3 = 75</a:t>
            </a:r>
          </a:p>
        </p:txBody>
      </p:sp>
      <p:sp>
        <p:nvSpPr>
          <p:cNvPr id="31" name="Rectangle 30">
            <a:extLst>
              <a:ext uri="{FF2B5EF4-FFF2-40B4-BE49-F238E27FC236}">
                <a16:creationId xmlns:a16="http://schemas.microsoft.com/office/drawing/2014/main" id="{2C68B8FF-1275-4AA2-9326-8CD6DF7AA19B}"/>
              </a:ext>
            </a:extLst>
          </p:cNvPr>
          <p:cNvSpPr/>
          <p:nvPr/>
        </p:nvSpPr>
        <p:spPr>
          <a:xfrm>
            <a:off x="749300" y="3040063"/>
            <a:ext cx="3822700" cy="782637"/>
          </a:xfrm>
          <a:prstGeom prst="rect">
            <a:avLst/>
          </a:prstGeom>
          <a:noFill/>
          <a:ln w="38100">
            <a:solidFill>
              <a:srgbClr val="A873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2" name="Elbow Connector 31">
            <a:extLst>
              <a:ext uri="{FF2B5EF4-FFF2-40B4-BE49-F238E27FC236}">
                <a16:creationId xmlns:a16="http://schemas.microsoft.com/office/drawing/2014/main" id="{4DC94908-924D-4112-B4D7-DBAA04C16FBC}"/>
              </a:ext>
            </a:extLst>
          </p:cNvPr>
          <p:cNvCxnSpPr>
            <a:stCxn id="31" idx="3"/>
            <a:endCxn id="29" idx="1"/>
          </p:cNvCxnSpPr>
          <p:nvPr/>
        </p:nvCxnSpPr>
        <p:spPr>
          <a:xfrm>
            <a:off x="4572000" y="3431382"/>
            <a:ext cx="490538" cy="3492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61427F4-EB10-41E6-BA60-71DDD36C77D0}"/>
              </a:ext>
            </a:extLst>
          </p:cNvPr>
          <p:cNvSpPr>
            <a:spLocks noChangeArrowheads="1"/>
          </p:cNvSpPr>
          <p:nvPr/>
        </p:nvSpPr>
        <p:spPr bwMode="auto">
          <a:xfrm>
            <a:off x="5942013" y="2760663"/>
            <a:ext cx="1495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100 ÷ 4 = 25</a:t>
            </a:r>
          </a:p>
        </p:txBody>
      </p:sp>
      <p:sp>
        <p:nvSpPr>
          <p:cNvPr id="34" name="Rectangle 33">
            <a:extLst>
              <a:ext uri="{FF2B5EF4-FFF2-40B4-BE49-F238E27FC236}">
                <a16:creationId xmlns:a16="http://schemas.microsoft.com/office/drawing/2014/main" id="{C8785067-4DF9-4543-995D-DDBFCA8EB31A}"/>
              </a:ext>
            </a:extLst>
          </p:cNvPr>
          <p:cNvSpPr>
            <a:spLocks noChangeArrowheads="1"/>
          </p:cNvSpPr>
          <p:nvPr/>
        </p:nvSpPr>
        <p:spPr bwMode="auto">
          <a:xfrm>
            <a:off x="4886325" y="4232275"/>
            <a:ext cx="34909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dirty="0">
                <a:solidFill>
                  <a:schemeClr val="tx1"/>
                </a:solidFill>
              </a:rPr>
              <a:t>So ¾ of 100 = 75. 75 cakes had been sold by 2 o'clock. </a:t>
            </a:r>
          </a:p>
        </p:txBody>
      </p:sp>
      <p:sp>
        <p:nvSpPr>
          <p:cNvPr id="35" name="Rectangle 34">
            <a:extLst>
              <a:ext uri="{FF2B5EF4-FFF2-40B4-BE49-F238E27FC236}">
                <a16:creationId xmlns:a16="http://schemas.microsoft.com/office/drawing/2014/main" id="{BF807C95-F1CB-4A25-BD08-6769559FFF1F}"/>
              </a:ext>
            </a:extLst>
          </p:cNvPr>
          <p:cNvSpPr/>
          <p:nvPr/>
        </p:nvSpPr>
        <p:spPr bwMode="auto">
          <a:xfrm>
            <a:off x="4741863" y="1590675"/>
            <a:ext cx="3781425" cy="4619625"/>
          </a:xfrm>
          <a:prstGeom prst="rect">
            <a:avLst/>
          </a:prstGeom>
          <a:solidFill>
            <a:srgbClr val="FAD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aphicFrame>
        <p:nvGraphicFramePr>
          <p:cNvPr id="36" name="Table 35">
            <a:extLst>
              <a:ext uri="{FF2B5EF4-FFF2-40B4-BE49-F238E27FC236}">
                <a16:creationId xmlns:a16="http://schemas.microsoft.com/office/drawing/2014/main" id="{F172B235-1CEB-4D39-B4A9-F86E2E63F51D}"/>
              </a:ext>
            </a:extLst>
          </p:cNvPr>
          <p:cNvGraphicFramePr>
            <a:graphicFrameLocks noGrp="1"/>
          </p:cNvGraphicFramePr>
          <p:nvPr/>
        </p:nvGraphicFramePr>
        <p:xfrm>
          <a:off x="5062538" y="3281363"/>
          <a:ext cx="3254376" cy="369887"/>
        </p:xfrm>
        <a:graphic>
          <a:graphicData uri="http://schemas.openxmlformats.org/drawingml/2006/table">
            <a:tbl>
              <a:tblPr firstRow="1" bandRow="1">
                <a:tableStyleId>{5C22544A-7EE6-4342-B048-85BDC9FD1C3A}</a:tableStyleId>
              </a:tblPr>
              <a:tblGrid>
                <a:gridCol w="542396">
                  <a:extLst>
                    <a:ext uri="{9D8B030D-6E8A-4147-A177-3AD203B41FA5}">
                      <a16:colId xmlns:a16="http://schemas.microsoft.com/office/drawing/2014/main" val="20000"/>
                    </a:ext>
                  </a:extLst>
                </a:gridCol>
                <a:gridCol w="542396">
                  <a:extLst>
                    <a:ext uri="{9D8B030D-6E8A-4147-A177-3AD203B41FA5}">
                      <a16:colId xmlns:a16="http://schemas.microsoft.com/office/drawing/2014/main" val="20001"/>
                    </a:ext>
                  </a:extLst>
                </a:gridCol>
                <a:gridCol w="542396">
                  <a:extLst>
                    <a:ext uri="{9D8B030D-6E8A-4147-A177-3AD203B41FA5}">
                      <a16:colId xmlns:a16="http://schemas.microsoft.com/office/drawing/2014/main" val="20002"/>
                    </a:ext>
                  </a:extLst>
                </a:gridCol>
                <a:gridCol w="542396">
                  <a:extLst>
                    <a:ext uri="{9D8B030D-6E8A-4147-A177-3AD203B41FA5}">
                      <a16:colId xmlns:a16="http://schemas.microsoft.com/office/drawing/2014/main" val="20003"/>
                    </a:ext>
                  </a:extLst>
                </a:gridCol>
                <a:gridCol w="542396">
                  <a:extLst>
                    <a:ext uri="{9D8B030D-6E8A-4147-A177-3AD203B41FA5}">
                      <a16:colId xmlns:a16="http://schemas.microsoft.com/office/drawing/2014/main" val="20004"/>
                    </a:ext>
                  </a:extLst>
                </a:gridCol>
                <a:gridCol w="542396">
                  <a:extLst>
                    <a:ext uri="{9D8B030D-6E8A-4147-A177-3AD203B41FA5}">
                      <a16:colId xmlns:a16="http://schemas.microsoft.com/office/drawing/2014/main" val="20005"/>
                    </a:ext>
                  </a:extLst>
                </a:gridCol>
              </a:tblGrid>
              <a:tr h="369887">
                <a:tc>
                  <a:txBody>
                    <a:bodyPr/>
                    <a:lstStyle/>
                    <a:p>
                      <a:pPr algn="ctr"/>
                      <a:r>
                        <a:rPr lang="en-GB" sz="1800" b="0" dirty="0">
                          <a:solidFill>
                            <a:schemeClr val="tx1"/>
                          </a:solidFill>
                          <a:latin typeface="Twinkl" pitchFamily="2" charset="0"/>
                        </a:rPr>
                        <a:t>8</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8</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8</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8</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5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8</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Twinkl" pitchFamily="2" charset="0"/>
                        </a:rPr>
                        <a:t>8</a:t>
                      </a:r>
                    </a:p>
                  </a:txBody>
                  <a:tcPr marL="91452" marR="91452" marT="45603" marB="456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9" name="Rectangle 38">
            <a:extLst>
              <a:ext uri="{FF2B5EF4-FFF2-40B4-BE49-F238E27FC236}">
                <a16:creationId xmlns:a16="http://schemas.microsoft.com/office/drawing/2014/main" id="{E686C6F4-5C39-49B7-98BC-FACBD9BFB430}"/>
              </a:ext>
            </a:extLst>
          </p:cNvPr>
          <p:cNvSpPr>
            <a:spLocks noChangeArrowheads="1"/>
          </p:cNvSpPr>
          <p:nvPr/>
        </p:nvSpPr>
        <p:spPr bwMode="auto">
          <a:xfrm>
            <a:off x="4886325" y="3830638"/>
            <a:ext cx="3490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a:solidFill>
                  <a:schemeClr val="tx1"/>
                </a:solidFill>
              </a:rPr>
              <a:t>8 × 4 = 32</a:t>
            </a:r>
          </a:p>
        </p:txBody>
      </p:sp>
      <p:sp>
        <p:nvSpPr>
          <p:cNvPr id="40" name="Rectangle 39">
            <a:extLst>
              <a:ext uri="{FF2B5EF4-FFF2-40B4-BE49-F238E27FC236}">
                <a16:creationId xmlns:a16="http://schemas.microsoft.com/office/drawing/2014/main" id="{BEE6872F-13FB-457D-AA9C-E7A12B43EB2B}"/>
              </a:ext>
            </a:extLst>
          </p:cNvPr>
          <p:cNvSpPr/>
          <p:nvPr/>
        </p:nvSpPr>
        <p:spPr>
          <a:xfrm>
            <a:off x="749300" y="3900488"/>
            <a:ext cx="3822700" cy="917575"/>
          </a:xfrm>
          <a:prstGeom prst="rect">
            <a:avLst/>
          </a:prstGeom>
          <a:noFill/>
          <a:ln w="38100">
            <a:solidFill>
              <a:srgbClr val="A873B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42" name="Elbow Connector 41">
            <a:extLst>
              <a:ext uri="{FF2B5EF4-FFF2-40B4-BE49-F238E27FC236}">
                <a16:creationId xmlns:a16="http://schemas.microsoft.com/office/drawing/2014/main" id="{7B4D9E38-C32E-4969-8A86-805ADF20B88F}"/>
              </a:ext>
            </a:extLst>
          </p:cNvPr>
          <p:cNvCxnSpPr>
            <a:stCxn id="40" idx="3"/>
          </p:cNvCxnSpPr>
          <p:nvPr/>
        </p:nvCxnSpPr>
        <p:spPr>
          <a:xfrm flipV="1">
            <a:off x="4572000" y="3465513"/>
            <a:ext cx="490538" cy="89376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B40F34C-3587-447A-913B-F716C9A64D8F}"/>
              </a:ext>
            </a:extLst>
          </p:cNvPr>
          <p:cNvSpPr>
            <a:spLocks noChangeArrowheads="1"/>
          </p:cNvSpPr>
          <p:nvPr/>
        </p:nvSpPr>
        <p:spPr bwMode="auto">
          <a:xfrm>
            <a:off x="6056313" y="2760663"/>
            <a:ext cx="1266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Twinkl" pitchFamily="2" charset="0"/>
              </a:defRPr>
            </a:lvl9pPr>
          </a:lstStyle>
          <a:p>
            <a:pPr algn="ctr">
              <a:lnSpc>
                <a:spcPct val="100000"/>
              </a:lnSpc>
              <a:spcBef>
                <a:spcPct val="0"/>
              </a:spcBef>
              <a:buFontTx/>
              <a:buNone/>
            </a:pPr>
            <a:r>
              <a:rPr lang="en-GB" altLang="en-US" dirty="0">
                <a:solidFill>
                  <a:schemeClr val="tx1"/>
                </a:solidFill>
              </a:rPr>
              <a:t>48 ÷ 6 = 8</a:t>
            </a:r>
          </a:p>
        </p:txBody>
      </p:sp>
      <p:sp>
        <p:nvSpPr>
          <p:cNvPr id="44" name="Rectangle 43">
            <a:extLst>
              <a:ext uri="{FF2B5EF4-FFF2-40B4-BE49-F238E27FC236}">
                <a16:creationId xmlns:a16="http://schemas.microsoft.com/office/drawing/2014/main" id="{CCAACFBB-8E48-4767-B8D3-02C01B643840}"/>
              </a:ext>
            </a:extLst>
          </p:cNvPr>
          <p:cNvSpPr>
            <a:spLocks noRot="1" noChangeAspect="1" noMove="1" noResize="1" noEditPoints="1" noAdjustHandles="1" noChangeArrowheads="1" noChangeShapeType="1" noTextEdit="1"/>
          </p:cNvSpPr>
          <p:nvPr/>
        </p:nvSpPr>
        <p:spPr>
          <a:xfrm>
            <a:off x="4886792" y="4231751"/>
            <a:ext cx="3491090" cy="663323"/>
          </a:xfrm>
          <a:prstGeom prst="rect">
            <a:avLst/>
          </a:prstGeom>
          <a:blipFill rotWithShape="0">
            <a:blip r:embed="rId6"/>
            <a:stretch>
              <a:fillRect t="-4587" b="-13761"/>
            </a:stretch>
          </a:blipFill>
        </p:spPr>
        <p:txBody>
          <a:bodyPr/>
          <a:lstStyle/>
          <a:p>
            <a:pPr>
              <a:defRPr/>
            </a:pPr>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xit" presetSubtype="0" fill="hold" grpId="1"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childTnLst>
                                </p:cTn>
                              </p:par>
                              <p:par>
                                <p:cTn id="79" presetID="10"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500"/>
                                        <p:tgtEl>
                                          <p:spTgt spid="39"/>
                                        </p:tgtEl>
                                      </p:cBhvr>
                                    </p:animEffect>
                                  </p:childTnLst>
                                </p:cTn>
                              </p:par>
                              <p:par>
                                <p:cTn id="88" presetID="10" presetClass="entr" presetSubtype="0" fill="hold"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4" grpId="1" animBg="1"/>
      <p:bldP spid="9" grpId="0"/>
      <p:bldP spid="28" grpId="0" animBg="1"/>
      <p:bldP spid="30" grpId="0"/>
      <p:bldP spid="31" grpId="0" animBg="1"/>
      <p:bldP spid="31" grpId="1" animBg="1"/>
      <p:bldP spid="33" grpId="0"/>
      <p:bldP spid="34" grpId="0"/>
      <p:bldP spid="35" grpId="0" animBg="1"/>
      <p:bldP spid="39" grpId="0"/>
      <p:bldP spid="40" grpId="0" animBg="1"/>
      <p:bldP spid="43" grpId="0"/>
    </p:bldLst>
  </p:timing>
</p:sld>
</file>

<file path=ppt/theme/theme1.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1">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2009</TotalTime>
  <Words>402</Words>
  <Application>Microsoft Office PowerPoint</Application>
  <PresentationFormat>On-screen Show (4:3)</PresentationFormat>
  <Paragraphs>96</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Twinkl</vt:lpstr>
      <vt:lpstr>Tuffy</vt:lpstr>
      <vt:lpstr>Sassoon Infant Md</vt:lpstr>
      <vt:lpstr>Sassoon Infant Rg</vt:lpstr>
      <vt:lpstr>Arial</vt:lpstr>
      <vt:lpstr>Twinkl SemiBold</vt:lpstr>
      <vt:lpstr>1_Office Theme</vt:lpstr>
      <vt:lpstr>Safari Park Fractions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Staff</cp:lastModifiedBy>
  <cp:revision>202</cp:revision>
  <dcterms:created xsi:type="dcterms:W3CDTF">2016-09-27T11:04:03Z</dcterms:created>
  <dcterms:modified xsi:type="dcterms:W3CDTF">2020-05-30T08:30:15Z</dcterms:modified>
</cp:coreProperties>
</file>