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304" r:id="rId4"/>
    <p:sldId id="329" r:id="rId5"/>
    <p:sldId id="330" r:id="rId6"/>
    <p:sldId id="331" r:id="rId7"/>
    <p:sldId id="332" r:id="rId8"/>
    <p:sldId id="333" r:id="rId9"/>
    <p:sldId id="323" r:id="rId10"/>
    <p:sldId id="334" r:id="rId11"/>
    <p:sldId id="335" r:id="rId12"/>
    <p:sldId id="336" r:id="rId13"/>
    <p:sldId id="328" r:id="rId14"/>
    <p:sldId id="311" r:id="rId1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pecial Elite" panose="020B0604020202020204" pitchFamily="2" charset="0"/>
      <p:regular r:id="rId22"/>
    </p:embeddedFont>
    <p:embeddedFont>
      <p:font typeface="GrutchShaded" panose="020B0604020202020204" pitchFamily="2" charset="0"/>
      <p:regular r:id="rId23"/>
    </p:embeddedFont>
    <p:embeddedFont>
      <p:font typeface="Londrina Shadow" panose="02000506000000020003" pitchFamily="50" charset="0"/>
      <p:regular r:id="rId24"/>
    </p:embeddedFont>
    <p:embeddedFont>
      <p:font typeface="ChunkFive Roman" panose="00000500000000000000" pitchFamily="50" charset="0"/>
      <p:regular r:id="rId25"/>
    </p:embeddedFont>
    <p:embeddedFont>
      <p:font typeface="MS PGothic" panose="020B0600070205080204" pitchFamily="34" charset="-128"/>
      <p:regular r:id="rId26"/>
    </p:embeddedFont>
    <p:embeddedFont>
      <p:font typeface="BPreplay" panose="02000503000000020004" pitchFamily="50" charset="0"/>
      <p:regular r:id="rId27"/>
      <p:bold r:id="rId28"/>
      <p:italic r:id="rId29"/>
      <p:boldItalic r:id="rId30"/>
    </p:embeddedFont>
    <p:embeddedFont>
      <p:font typeface="SF Cartoonist Hand" panose="020B0604020202020204" pitchFamily="2" charset="0"/>
      <p:regular r:id="rId31"/>
      <p:bold r:id="rId32"/>
      <p:italic r:id="rId33"/>
      <p:boldItalic r:id="rId34"/>
    </p:embeddedFont>
    <p:embeddedFont>
      <p:font typeface="Sassoon Infant Rg" panose="02000503030000020003" pitchFamily="50" charset="0"/>
      <p:regular r:id="rId35"/>
      <p:bold r:id="rId3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>
          <p15:clr>
            <a:srgbClr val="A4A3A4"/>
          </p15:clr>
        </p15:guide>
        <p15:guide id="2" pos="49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FF99"/>
    <a:srgbClr val="FF99CC"/>
    <a:srgbClr val="CC99FF"/>
    <a:srgbClr val="00CC66"/>
    <a:srgbClr val="CCFF66"/>
    <a:srgbClr val="99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6" y="72"/>
      </p:cViewPr>
      <p:guideLst>
        <p:guide orient="horz" pos="1457"/>
        <p:guide pos="49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6CB53-5438-4099-B1D9-3142D8B88923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9865-3652-485C-BFB0-0E86FA4B1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4CEC-21DA-4138-ABEE-DED2BCA00C44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C8F1-F89A-44FB-9FA3-0A0B51628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9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65ED-69B7-4380-8C75-EA089E0EDE26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0595-5E36-4E73-A0EB-33A5F2653D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4B80-08AE-46C5-8BE8-4060B481ED00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595F-6B04-4F82-B58F-270F95089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95B3-F537-4552-A95A-2703D1F4E31C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947C-7519-4F4D-BF0C-149D5FA81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3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F83A-7CD8-4E96-8FCC-82D93602333B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00B7-946D-44C2-8B5E-23BCBD6BA2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35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8A43-D5EB-473B-B9F2-CBC42D5F641B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9F624-2EF0-447D-96F2-5629B0EED6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DE27-02C3-4459-A9ED-CE6B28E09A75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0CAD-A540-40B5-9837-ACE11CD3F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EDED-D7FD-4153-A6E2-28BA407A4106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1F3A-23E0-4999-9BCE-AE2FEE48C7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6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79B7-F2B1-43A9-9317-461643814D84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338D-76C4-47E8-85B0-568523D41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1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6A41-32D2-42CF-BEC7-15A955638D34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33FE-5BBA-4C72-9C28-86FB12248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5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DC5A2-F9DC-45E5-83FC-F7AE089D6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400056-FD84-46C2-ABE1-77579392CA5F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4407C-7CF1-4936-8F66-C0A7DACAB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1F2F7-87B3-42CD-B6F6-272374AF0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A93622-E890-4D3C-8AEF-3A9DBEE21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49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92125" y="6294438"/>
            <a:ext cx="6037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 informative PowerPoint about identifying the features of kenning poems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74663" y="744538"/>
            <a:ext cx="8442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Story-reader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Problem-solver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Board-writer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Homework-setter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Playground-whistler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Register-taker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chemeClr val="bg1"/>
              </a:solidFill>
              <a:latin typeface="BPreplay" panose="02000503000000020004" pitchFamily="50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bg1"/>
                </a:solidFill>
                <a:latin typeface="BPreplay" panose="02000503000000020004" pitchFamily="50" charset="0"/>
                <a:cs typeface="Arial" panose="020B0604020202020204" pitchFamily="34" charset="0"/>
              </a:rPr>
              <a:t>I don’t know – it’s beyond my ken!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47F93CCD-08F4-4A93-9D97-118AAA14ACF0}"/>
              </a:ext>
            </a:extLst>
          </p:cNvPr>
          <p:cNvSpPr/>
          <p:nvPr/>
        </p:nvSpPr>
        <p:spPr>
          <a:xfrm>
            <a:off x="5594350" y="744538"/>
            <a:ext cx="2833688" cy="1836737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423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Special Elite" pitchFamily="2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133475" y="720725"/>
            <a:ext cx="698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How can we write a kenning?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184150" y="1231900"/>
            <a:ext cx="8859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To start creating your kenning, try and make a noun + noun phrase or a noun + verb phrase using your words. </a:t>
            </a: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120650" y="2212975"/>
            <a:ext cx="1876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GrutchShaded" pitchFamily="2" charset="0"/>
                <a:cs typeface="Arial" panose="020B0604020202020204" pitchFamily="34" charset="0"/>
              </a:rPr>
              <a:t>mice</a:t>
            </a:r>
          </a:p>
        </p:txBody>
      </p:sp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1720850" y="2398713"/>
            <a:ext cx="3435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ketch Block" pitchFamily="2" charset="0"/>
                <a:cs typeface="Arial" panose="020B0604020202020204" pitchFamily="34" charset="0"/>
              </a:rPr>
              <a:t>drinks milk</a:t>
            </a:r>
          </a:p>
        </p:txBody>
      </p:sp>
      <p:sp>
        <p:nvSpPr>
          <p:cNvPr id="11272" name="TextBox 3"/>
          <p:cNvSpPr txBox="1">
            <a:spLocks noChangeArrowheads="1"/>
          </p:cNvSpPr>
          <p:nvPr/>
        </p:nvSpPr>
        <p:spPr bwMode="auto">
          <a:xfrm>
            <a:off x="4664075" y="2212975"/>
            <a:ext cx="2760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BPreplay" panose="02000503000000020004" pitchFamily="50" charset="0"/>
                <a:cs typeface="Arial" panose="020B0604020202020204" pitchFamily="34" charset="0"/>
              </a:rPr>
              <a:t>nuzzle</a:t>
            </a:r>
          </a:p>
        </p:txBody>
      </p:sp>
      <p:sp>
        <p:nvSpPr>
          <p:cNvPr id="11273" name="TextBox 3"/>
          <p:cNvSpPr txBox="1">
            <a:spLocks noChangeArrowheads="1"/>
          </p:cNvSpPr>
          <p:nvPr/>
        </p:nvSpPr>
        <p:spPr bwMode="auto">
          <a:xfrm>
            <a:off x="7327900" y="5176838"/>
            <a:ext cx="1874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SF Cartoonist Hand" pitchFamily="2" charset="0"/>
                <a:cs typeface="Arial" panose="020B0604020202020204" pitchFamily="34" charset="0"/>
              </a:rPr>
              <a:t>purr</a:t>
            </a: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-320675" y="3776663"/>
            <a:ext cx="2803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Londrina Shadow" pitchFamily="50" charset="0"/>
                <a:cs typeface="Arial" panose="020B0604020202020204" pitchFamily="34" charset="0"/>
              </a:rPr>
              <a:t>stalk</a:t>
            </a:r>
          </a:p>
        </p:txBody>
      </p:sp>
      <p:sp>
        <p:nvSpPr>
          <p:cNvPr id="11275" name="TextBox 3"/>
          <p:cNvSpPr txBox="1">
            <a:spLocks noChangeArrowheads="1"/>
          </p:cNvSpPr>
          <p:nvPr/>
        </p:nvSpPr>
        <p:spPr bwMode="auto">
          <a:xfrm>
            <a:off x="1922463" y="3838575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ChunkFive Roman" pitchFamily="50" charset="0"/>
                <a:cs typeface="Arial" panose="020B0604020202020204" pitchFamily="34" charset="0"/>
              </a:rPr>
              <a:t>sleeps a lot</a:t>
            </a:r>
          </a:p>
        </p:txBody>
      </p:sp>
      <p:sp>
        <p:nvSpPr>
          <p:cNvPr id="11276" name="TextBox 3"/>
          <p:cNvSpPr txBox="1">
            <a:spLocks noChangeArrowheads="1"/>
          </p:cNvSpPr>
          <p:nvPr/>
        </p:nvSpPr>
        <p:spPr bwMode="auto">
          <a:xfrm>
            <a:off x="4622800" y="3776663"/>
            <a:ext cx="2732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Special Elite" pitchFamily="2" charset="0"/>
                <a:cs typeface="Arial" panose="020B0604020202020204" pitchFamily="34" charset="0"/>
              </a:rPr>
              <a:t>fur</a:t>
            </a:r>
          </a:p>
        </p:txBody>
      </p:sp>
      <p:sp>
        <p:nvSpPr>
          <p:cNvPr id="11277" name="TextBox 3"/>
          <p:cNvSpPr txBox="1">
            <a:spLocks noChangeArrowheads="1"/>
          </p:cNvSpPr>
          <p:nvPr/>
        </p:nvSpPr>
        <p:spPr bwMode="auto">
          <a:xfrm>
            <a:off x="6630988" y="2398713"/>
            <a:ext cx="2479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ketch Block" pitchFamily="2" charset="0"/>
                <a:cs typeface="Arial" panose="020B0604020202020204" pitchFamily="34" charset="0"/>
              </a:rPr>
              <a:t>scratch</a:t>
            </a:r>
          </a:p>
        </p:txBody>
      </p:sp>
      <p:sp>
        <p:nvSpPr>
          <p:cNvPr id="11278" name="TextBox 3"/>
          <p:cNvSpPr txBox="1">
            <a:spLocks noChangeArrowheads="1"/>
          </p:cNvSpPr>
          <p:nvPr/>
        </p:nvSpPr>
        <p:spPr bwMode="auto">
          <a:xfrm>
            <a:off x="3678238" y="5257800"/>
            <a:ext cx="4621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BPreplay" panose="02000503000000020004" pitchFamily="50" charset="0"/>
                <a:cs typeface="Arial" panose="020B0604020202020204" pitchFamily="34" charset="0"/>
              </a:rPr>
              <a:t>rubs ankles</a:t>
            </a:r>
          </a:p>
        </p:txBody>
      </p:sp>
      <p:sp>
        <p:nvSpPr>
          <p:cNvPr id="11279" name="TextBox 3"/>
          <p:cNvSpPr txBox="1">
            <a:spLocks noChangeArrowheads="1"/>
          </p:cNvSpPr>
          <p:nvPr/>
        </p:nvSpPr>
        <p:spPr bwMode="auto">
          <a:xfrm>
            <a:off x="-608013" y="5213350"/>
            <a:ext cx="3786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GrutchShaded" pitchFamily="2" charset="0"/>
                <a:cs typeface="Arial" panose="020B0604020202020204" pitchFamily="34" charset="0"/>
              </a:rPr>
              <a:t>hunter</a:t>
            </a:r>
          </a:p>
        </p:txBody>
      </p:sp>
      <p:sp>
        <p:nvSpPr>
          <p:cNvPr id="11280" name="TextBox 3"/>
          <p:cNvSpPr txBox="1">
            <a:spLocks noChangeArrowheads="1"/>
          </p:cNvSpPr>
          <p:nvPr/>
        </p:nvSpPr>
        <p:spPr bwMode="auto">
          <a:xfrm>
            <a:off x="2068513" y="5332413"/>
            <a:ext cx="26939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Special Elite" pitchFamily="2" charset="0"/>
                <a:cs typeface="Arial" panose="020B0604020202020204" pitchFamily="34" charset="0"/>
              </a:rPr>
              <a:t>hates dogs</a:t>
            </a:r>
          </a:p>
        </p:txBody>
      </p:sp>
      <p:sp>
        <p:nvSpPr>
          <p:cNvPr id="11281" name="TextBox 3"/>
          <p:cNvSpPr txBox="1">
            <a:spLocks noChangeArrowheads="1"/>
          </p:cNvSpPr>
          <p:nvPr/>
        </p:nvSpPr>
        <p:spPr bwMode="auto">
          <a:xfrm>
            <a:off x="6205538" y="3759200"/>
            <a:ext cx="2733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BPreplay" panose="02000503000000020004" pitchFamily="50" charset="0"/>
                <a:cs typeface="Arial" panose="020B0604020202020204" pitchFamily="34" charset="0"/>
              </a:rPr>
              <a:t>night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280025" y="1925638"/>
            <a:ext cx="1350963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nose</a:t>
            </a: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302250" y="3438525"/>
            <a:ext cx="1350963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lick</a:t>
            </a:r>
          </a:p>
        </p:txBody>
      </p:sp>
      <p:sp>
        <p:nvSpPr>
          <p:cNvPr id="36" name="TextBox 5"/>
          <p:cNvSpPr txBox="1">
            <a:spLocks noChangeArrowheads="1"/>
          </p:cNvSpPr>
          <p:nvPr/>
        </p:nvSpPr>
        <p:spPr bwMode="auto">
          <a:xfrm>
            <a:off x="7245350" y="1933575"/>
            <a:ext cx="1349375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ear</a:t>
            </a:r>
          </a:p>
        </p:txBody>
      </p:sp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458788" y="3433763"/>
            <a:ext cx="1349375" cy="4000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2" grpId="0" animBg="1"/>
      <p:bldP spid="24" grpId="0" animBg="1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423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Special Elite" pitchFamily="2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133475" y="720725"/>
            <a:ext cx="698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How can we write a kenning?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517525" y="1231900"/>
            <a:ext cx="885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Finally, put them together in your two-word phrases.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7525" y="1863725"/>
            <a:ext cx="600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Don’t forget the hyphens!</a:t>
            </a: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517525" y="2759075"/>
            <a:ext cx="3106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mouse-hunter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7525" y="3148013"/>
            <a:ext cx="1366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milk-drinker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7525" y="3538538"/>
            <a:ext cx="142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night-stalker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7525" y="3927475"/>
            <a:ext cx="10493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fur-licker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7525" y="4318000"/>
            <a:ext cx="145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ankle-rubber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7525" y="4708525"/>
            <a:ext cx="116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dog-hater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7525" y="5097463"/>
            <a:ext cx="142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nose-nuzzler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7525" y="5487988"/>
            <a:ext cx="147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ear-scratcher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7525" y="5878513"/>
            <a:ext cx="131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loud-purrer</a:t>
            </a:r>
          </a:p>
        </p:txBody>
      </p:sp>
      <p:pic>
        <p:nvPicPr>
          <p:cNvPr id="1230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959100"/>
            <a:ext cx="47593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25" y="5192713"/>
            <a:ext cx="8096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325563"/>
            <a:ext cx="16954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4241800"/>
            <a:ext cx="827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Callout 16">
            <a:extLst>
              <a:ext uri="{FF2B5EF4-FFF2-40B4-BE49-F238E27FC236}">
                <a16:creationId xmlns:a16="http://schemas.microsoft.com/office/drawing/2014/main" id="{85AEDA90-8A77-40AE-827B-E8025E17C726}"/>
              </a:ext>
            </a:extLst>
          </p:cNvPr>
          <p:cNvSpPr/>
          <p:nvPr/>
        </p:nvSpPr>
        <p:spPr>
          <a:xfrm>
            <a:off x="7194550" y="3509963"/>
            <a:ext cx="1690688" cy="1017587"/>
          </a:xfrm>
          <a:prstGeom prst="wedgeEllipse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MEOW!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" grpId="0"/>
      <p:bldP spid="39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23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Special Elite" pitchFamily="2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96888" y="868363"/>
            <a:ext cx="797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You could write a kenning about all sorts of things. Here are a few ideas...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468313" y="1881188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GrutchShaded" pitchFamily="2" charset="0"/>
                <a:cs typeface="Arial" panose="020B0604020202020204" pitchFamily="34" charset="0"/>
              </a:rPr>
              <a:t>football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484688" y="2020888"/>
            <a:ext cx="4484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ketch Block" pitchFamily="2" charset="0"/>
                <a:cs typeface="Arial" panose="020B0604020202020204" pitchFamily="34" charset="0"/>
              </a:rPr>
              <a:t>mums or dads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5159375" y="3067050"/>
            <a:ext cx="2760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BPreplay" panose="02000503000000020004" pitchFamily="50" charset="0"/>
                <a:cs typeface="Arial" panose="020B0604020202020204" pitchFamily="34" charset="0"/>
              </a:rPr>
              <a:t>car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865188" y="4549775"/>
            <a:ext cx="2803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Londrina Shadow" pitchFamily="50" charset="0"/>
                <a:cs typeface="Arial" panose="020B0604020202020204" pitchFamily="34" charset="0"/>
              </a:rPr>
              <a:t>winter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4325938" y="45466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ChunkFive Roman" pitchFamily="50" charset="0"/>
                <a:cs typeface="Arial" panose="020B0604020202020204" pitchFamily="34" charset="0"/>
              </a:rPr>
              <a:t>pets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90550" y="3303588"/>
            <a:ext cx="3646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Special Elite" pitchFamily="2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3084513" y="5672138"/>
            <a:ext cx="2481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ketch Block" pitchFamily="2" charset="0"/>
                <a:cs typeface="Arial" panose="020B0604020202020204" pitchFamily="34" charset="0"/>
              </a:rPr>
              <a:t>pizza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80988" y="1241425"/>
            <a:ext cx="514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What have we learned about Kennings?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23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Special Elite" pitchFamily="2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80988" y="2222500"/>
            <a:ext cx="8308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Kennings are like riddles – they describe a thing but don’t tell you its name.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80988" y="2862263"/>
            <a:ext cx="853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They usually have only two words- a noun plus a noun OR a noun plus a verb.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80988" y="3503613"/>
            <a:ext cx="853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Poetic devices like alliteration can be used.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80988" y="4143375"/>
            <a:ext cx="853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They’re great when you read them out loud so you can imagine the thing being describe.</a:t>
            </a:r>
          </a:p>
        </p:txBody>
      </p:sp>
      <p:pic>
        <p:nvPicPr>
          <p:cNvPr id="1434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4851400"/>
            <a:ext cx="20732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36538" y="2949575"/>
            <a:ext cx="873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pecial Elite" pitchFamily="2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368425" y="1211263"/>
            <a:ext cx="640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LO</a:t>
            </a:r>
            <a:r>
              <a:rPr lang="en-GB" altLang="en-US" sz="2000" b="1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: </a:t>
            </a:r>
            <a:r>
              <a:rPr lang="en-GB" altLang="en-US" sz="200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to recognise the features of kenning poems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9E0AF2-42AE-43EC-828A-830170ED95FA}"/>
              </a:ext>
            </a:extLst>
          </p:cNvPr>
          <p:cNvSpPr txBox="1"/>
          <p:nvPr/>
        </p:nvSpPr>
        <p:spPr>
          <a:xfrm>
            <a:off x="500063" y="2493963"/>
            <a:ext cx="8118475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FF0000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Success Criteria</a:t>
            </a:r>
            <a:r>
              <a:rPr lang="en-GB" sz="2000" b="1" dirty="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:</a:t>
            </a:r>
            <a:br>
              <a:rPr lang="en-GB" sz="2000" b="1" dirty="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</a:br>
            <a:endParaRPr lang="en-GB" sz="2000" b="1" dirty="0">
              <a:latin typeface="Sassoon Infant Rg" panose="02000503030000020003" pitchFamily="50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I know that a kenning can consist of either noun-noun phrases or noun-verb phrases;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Sassoon Infant Rg" panose="02000503030000020003" pitchFamily="50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I understand that kennings do not name the theme of the poem;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Sassoon Infant Rg" panose="02000503030000020003" pitchFamily="50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I use the language in the poem to work out the theme;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Sassoon Infant Rg" panose="02000503030000020003" pitchFamily="50" charset="0"/>
              <a:ea typeface="Sassoon Infant Rg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Sassoon Infant Rg" panose="02000503030000020003" pitchFamily="50" charset="0"/>
                <a:ea typeface="Sassoon Infant Rg" panose="02000503030000020003" pitchFamily="50" charset="0"/>
                <a:cs typeface="Arial" panose="020B0604020202020204" pitchFamily="34" charset="0"/>
              </a:rPr>
              <a:t>I understand that kennings are understood best when they are read aloud.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90488" y="1174750"/>
            <a:ext cx="9307513" cy="708025"/>
          </a:xfrm>
          <a:prstGeom prst="rect">
            <a:avLst/>
          </a:prstGeom>
          <a:solidFill>
            <a:schemeClr val="bg1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Kennings are like riddles.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They describe something without ever saying what it is. 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155825" y="325438"/>
            <a:ext cx="459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pecial Elite" pitchFamily="2" charset="0"/>
              </a:rPr>
              <a:t>What is a kenning?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054100" y="2087563"/>
            <a:ext cx="6875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Read these phrases out loud. What could they be describing?</a:t>
            </a: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4929188" y="591026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tongue-freezing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6751638" y="3744913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chin-dripping</a:t>
            </a: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3324225" y="481647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cone-filling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5294313" y="2851150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lip-licking</a:t>
            </a: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6297613" y="490061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flake-holding</a:t>
            </a: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3324225" y="374491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sauce-swirling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851150"/>
            <a:ext cx="1389062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2" grpId="0"/>
      <p:bldP spid="4103" grpId="0"/>
      <p:bldP spid="4104" grpId="0"/>
      <p:bldP spid="4105" grpId="0"/>
      <p:bldP spid="4106" grpId="0"/>
      <p:bldP spid="4107" grpId="0"/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-90488" y="1174750"/>
            <a:ext cx="9307513" cy="400050"/>
          </a:xfrm>
          <a:prstGeom prst="rect">
            <a:avLst/>
          </a:prstGeom>
          <a:solidFill>
            <a:schemeClr val="bg1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How about these?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155825" y="325438"/>
            <a:ext cx="459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pecial Elite" pitchFamily="2" charset="0"/>
              </a:rPr>
              <a:t>What is a kenning?</a:t>
            </a: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4973638" y="541178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cat-chaser</a:t>
            </a: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6796088" y="3246438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ball-catcher</a:t>
            </a: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3368675" y="431800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house-guardian</a:t>
            </a: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5338763" y="2352675"/>
            <a:ext cx="1533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tail-wagger</a:t>
            </a: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6342063" y="4402138"/>
            <a:ext cx="2736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furry-friend</a:t>
            </a: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3368675" y="32464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face-licker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560638"/>
            <a:ext cx="3027362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  <p:bldP spid="4107" grpId="0"/>
      <p:bldP spid="4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85125D-347C-4BB1-9247-AF1689F8A58B}"/>
              </a:ext>
            </a:extLst>
          </p:cNvPr>
          <p:cNvSpPr/>
          <p:nvPr/>
        </p:nvSpPr>
        <p:spPr>
          <a:xfrm>
            <a:off x="344488" y="1928813"/>
            <a:ext cx="4073525" cy="454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147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-90488" y="1174750"/>
            <a:ext cx="9307513" cy="400050"/>
          </a:xfrm>
          <a:prstGeom prst="rect">
            <a:avLst/>
          </a:prstGeom>
          <a:solidFill>
            <a:schemeClr val="bg1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What did you notice about the poems?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2155825" y="325438"/>
            <a:ext cx="459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pecial Elite" pitchFamily="2" charset="0"/>
              </a:rPr>
              <a:t>What is a kenning?</a:t>
            </a:r>
          </a:p>
        </p:txBody>
      </p:sp>
      <p:pic>
        <p:nvPicPr>
          <p:cNvPr id="61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5340350"/>
            <a:ext cx="1368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1333500" y="27257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tail-wagger</a:t>
            </a:r>
          </a:p>
        </p:txBody>
      </p: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333500" y="51498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cat-chaser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1333500" y="369570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ball-catcher</a:t>
            </a:r>
          </a:p>
        </p:txBody>
      </p:sp>
      <p:sp>
        <p:nvSpPr>
          <p:cNvPr id="6154" name="TextBox 12"/>
          <p:cNvSpPr txBox="1">
            <a:spLocks noChangeArrowheads="1"/>
          </p:cNvSpPr>
          <p:nvPr/>
        </p:nvSpPr>
        <p:spPr bwMode="auto">
          <a:xfrm>
            <a:off x="1333500" y="3211513"/>
            <a:ext cx="153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face-licker</a:t>
            </a:r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1333500" y="418147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house-guardian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1333500" y="466407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furry-friend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4C3358-9836-4823-8FBD-68968BC5C79F}"/>
              </a:ext>
            </a:extLst>
          </p:cNvPr>
          <p:cNvSpPr/>
          <p:nvPr/>
        </p:nvSpPr>
        <p:spPr>
          <a:xfrm>
            <a:off x="4741863" y="1928813"/>
            <a:ext cx="4073525" cy="454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8" name="TextBox 2"/>
          <p:cNvSpPr txBox="1">
            <a:spLocks noChangeArrowheads="1"/>
          </p:cNvSpPr>
          <p:nvPr/>
        </p:nvSpPr>
        <p:spPr bwMode="auto">
          <a:xfrm>
            <a:off x="5761038" y="27257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lip-licking</a:t>
            </a:r>
          </a:p>
        </p:txBody>
      </p:sp>
      <p:sp>
        <p:nvSpPr>
          <p:cNvPr id="6159" name="TextBox 10"/>
          <p:cNvSpPr txBox="1">
            <a:spLocks noChangeArrowheads="1"/>
          </p:cNvSpPr>
          <p:nvPr/>
        </p:nvSpPr>
        <p:spPr bwMode="auto">
          <a:xfrm>
            <a:off x="5761038" y="5149850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tongue-freezing</a:t>
            </a:r>
          </a:p>
        </p:txBody>
      </p:sp>
      <p:sp>
        <p:nvSpPr>
          <p:cNvPr id="6160" name="TextBox 11"/>
          <p:cNvSpPr txBox="1">
            <a:spLocks noChangeArrowheads="1"/>
          </p:cNvSpPr>
          <p:nvPr/>
        </p:nvSpPr>
        <p:spPr bwMode="auto">
          <a:xfrm>
            <a:off x="5761038" y="3695700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sauce-swirling</a:t>
            </a:r>
          </a:p>
        </p:txBody>
      </p:sp>
      <p:sp>
        <p:nvSpPr>
          <p:cNvPr id="6161" name="TextBox 12"/>
          <p:cNvSpPr txBox="1">
            <a:spLocks noChangeArrowheads="1"/>
          </p:cNvSpPr>
          <p:nvPr/>
        </p:nvSpPr>
        <p:spPr bwMode="auto">
          <a:xfrm>
            <a:off x="5761038" y="3211513"/>
            <a:ext cx="153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chin-dripping</a:t>
            </a:r>
          </a:p>
        </p:txBody>
      </p:sp>
      <p:sp>
        <p:nvSpPr>
          <p:cNvPr id="6162" name="TextBox 13"/>
          <p:cNvSpPr txBox="1">
            <a:spLocks noChangeArrowheads="1"/>
          </p:cNvSpPr>
          <p:nvPr/>
        </p:nvSpPr>
        <p:spPr bwMode="auto">
          <a:xfrm>
            <a:off x="5761038" y="418147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cone-filling</a:t>
            </a:r>
          </a:p>
        </p:txBody>
      </p:sp>
      <p:sp>
        <p:nvSpPr>
          <p:cNvPr id="6163" name="TextBox 14"/>
          <p:cNvSpPr txBox="1">
            <a:spLocks noChangeArrowheads="1"/>
          </p:cNvSpPr>
          <p:nvPr/>
        </p:nvSpPr>
        <p:spPr bwMode="auto">
          <a:xfrm>
            <a:off x="5761038" y="466407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flake-holding</a:t>
            </a:r>
          </a:p>
        </p:txBody>
      </p:sp>
      <p:pic>
        <p:nvPicPr>
          <p:cNvPr id="6164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3821113"/>
            <a:ext cx="9985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600F83-0253-4C0D-969A-04F591F94524}"/>
              </a:ext>
            </a:extLst>
          </p:cNvPr>
          <p:cNvSpPr/>
          <p:nvPr/>
        </p:nvSpPr>
        <p:spPr>
          <a:xfrm>
            <a:off x="344488" y="1928813"/>
            <a:ext cx="4073525" cy="454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71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-90488" y="1174750"/>
            <a:ext cx="9307513" cy="400050"/>
          </a:xfrm>
          <a:prstGeom prst="rect">
            <a:avLst/>
          </a:prstGeom>
          <a:solidFill>
            <a:schemeClr val="bg1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What did you notice about the phrases in each poem?</a:t>
            </a: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2155825" y="325438"/>
            <a:ext cx="459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pecial Elite" pitchFamily="2" charset="0"/>
              </a:rPr>
              <a:t>What is a kenning?</a:t>
            </a:r>
          </a:p>
        </p:txBody>
      </p:sp>
      <p:pic>
        <p:nvPicPr>
          <p:cNvPr id="71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5340350"/>
            <a:ext cx="1368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1333500" y="27257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house-guardian</a:t>
            </a:r>
          </a:p>
        </p:txBody>
      </p:sp>
      <p:sp>
        <p:nvSpPr>
          <p:cNvPr id="7176" name="TextBox 12"/>
          <p:cNvSpPr txBox="1">
            <a:spLocks noChangeArrowheads="1"/>
          </p:cNvSpPr>
          <p:nvPr/>
        </p:nvSpPr>
        <p:spPr bwMode="auto">
          <a:xfrm>
            <a:off x="1333500" y="3211513"/>
            <a:ext cx="153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furry-friend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FAC89-C5DF-441F-8CE7-BA06C9C8BF4B}"/>
              </a:ext>
            </a:extLst>
          </p:cNvPr>
          <p:cNvSpPr/>
          <p:nvPr/>
        </p:nvSpPr>
        <p:spPr>
          <a:xfrm>
            <a:off x="4741863" y="1928813"/>
            <a:ext cx="4073525" cy="454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5761038" y="2725738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lip-licking</a:t>
            </a:r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5761038" y="3211513"/>
            <a:ext cx="1531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chin-dripping</a:t>
            </a:r>
          </a:p>
        </p:txBody>
      </p:sp>
      <p:pic>
        <p:nvPicPr>
          <p:cNvPr id="7180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3821113"/>
            <a:ext cx="998538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03238" y="1768475"/>
            <a:ext cx="3567112" cy="1036638"/>
            <a:chOff x="502839" y="1769129"/>
            <a:chExt cx="3567103" cy="1036375"/>
          </a:xfrm>
        </p:grpSpPr>
        <p:sp>
          <p:nvSpPr>
            <p:cNvPr id="7185" name="TextBox 3"/>
            <p:cNvSpPr txBox="1">
              <a:spLocks noChangeArrowheads="1"/>
            </p:cNvSpPr>
            <p:nvPr/>
          </p:nvSpPr>
          <p:spPr bwMode="auto">
            <a:xfrm>
              <a:off x="502839" y="1769129"/>
              <a:ext cx="3567103" cy="70788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9D8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 Infant Rg" panose="02000503030000020003" pitchFamily="50" charset="0"/>
                </a:rPr>
                <a:t>Each line of the poem is made of a two-word phrase.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6123BB5-F451-4B5E-8833-4792CC9FDA7B}"/>
                </a:ext>
              </a:extLst>
            </p:cNvPr>
            <p:cNvCxnSpPr/>
            <p:nvPr/>
          </p:nvCxnSpPr>
          <p:spPr>
            <a:xfrm flipH="1">
              <a:off x="2157010" y="2496020"/>
              <a:ext cx="128587" cy="309484"/>
            </a:xfrm>
            <a:prstGeom prst="straightConnector1">
              <a:avLst/>
            </a:prstGeom>
            <a:ln w="38100">
              <a:solidFill>
                <a:srgbClr val="69D8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536575" y="4005263"/>
            <a:ext cx="3689350" cy="708025"/>
          </a:xfrm>
          <a:prstGeom prst="rect">
            <a:avLst/>
          </a:prstGeom>
          <a:solidFill>
            <a:schemeClr val="bg1"/>
          </a:solidFill>
          <a:ln w="38100">
            <a:solidFill>
              <a:srgbClr val="69D8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Here the phrases are made up of a noun + a noun.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4841875" y="2060575"/>
            <a:ext cx="3871913" cy="400050"/>
          </a:xfrm>
          <a:prstGeom prst="rect">
            <a:avLst/>
          </a:prstGeom>
          <a:solidFill>
            <a:schemeClr val="bg1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The words are joined by a hyphen.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933950" y="3951288"/>
            <a:ext cx="2887663" cy="1323975"/>
          </a:xfrm>
          <a:prstGeom prst="rect">
            <a:avLst/>
          </a:prstGeom>
          <a:solidFill>
            <a:schemeClr val="bg1"/>
          </a:solidFill>
          <a:ln w="38100">
            <a:solidFill>
              <a:srgbClr val="FF99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Here the phrases are made up of a noun + a verb (the verb usually ends in -ing).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705100" y="325438"/>
            <a:ext cx="3497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pecial Elite" pitchFamily="2" charset="0"/>
              </a:rPr>
              <a:t>Did you know?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964113" y="2659063"/>
            <a:ext cx="3567112" cy="1939925"/>
          </a:xfrm>
          <a:prstGeom prst="rect">
            <a:avLst/>
          </a:prstGeom>
          <a:solidFill>
            <a:schemeClr val="bg1"/>
          </a:solidFill>
          <a:ln w="38100">
            <a:solidFill>
              <a:srgbClr val="69D8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Kennings came into our language via the Anglo-Saxon and Norse cultures.  These people came from what is now Scandinavia and northern Germany.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06425" y="1554163"/>
            <a:ext cx="3689350" cy="1631950"/>
          </a:xfrm>
          <a:prstGeom prst="rect">
            <a:avLst/>
          </a:prstGeom>
          <a:solidFill>
            <a:schemeClr val="bg1"/>
          </a:solidFill>
          <a:ln w="38100">
            <a:solidFill>
              <a:srgbClr val="69D8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The two-word format for a kenning relates to the Old Norse tradition of naming things like weapons, e.g. </a:t>
            </a:r>
            <a:r>
              <a:rPr lang="en-GB" altLang="en-US" sz="2000" b="1">
                <a:latin typeface="Sassoon Infant Rg" panose="02000503030000020003" pitchFamily="50" charset="0"/>
              </a:rPr>
              <a:t>Skull-Splitter or  Blood-Taker.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82613" y="4003675"/>
            <a:ext cx="3413125" cy="163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The word ‘kenning’ derives from the Old Norse word ‘kenna eitt við’, which means  ‘to express a thing in terms of another’. </a:t>
            </a:r>
          </a:p>
        </p:txBody>
      </p:sp>
      <p:pic>
        <p:nvPicPr>
          <p:cNvPr id="81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368425"/>
            <a:ext cx="28892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8D0183-F01F-47DA-A22E-3C27744A4462}"/>
              </a:ext>
            </a:extLst>
          </p:cNvPr>
          <p:cNvSpPr/>
          <p:nvPr/>
        </p:nvSpPr>
        <p:spPr>
          <a:xfrm>
            <a:off x="344488" y="1928813"/>
            <a:ext cx="4073525" cy="454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30B6C7-78EE-4083-A6E9-66D2D242CBF6}"/>
              </a:ext>
            </a:extLst>
          </p:cNvPr>
          <p:cNvSpPr/>
          <p:nvPr/>
        </p:nvSpPr>
        <p:spPr>
          <a:xfrm>
            <a:off x="4741863" y="1928813"/>
            <a:ext cx="4073525" cy="4545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t="-4420" r="1668" b="2257"/>
          <a:stretch>
            <a:fillRect/>
          </a:stretch>
        </p:blipFill>
        <p:spPr bwMode="auto">
          <a:xfrm>
            <a:off x="342900" y="371475"/>
            <a:ext cx="408305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4848225" y="2030413"/>
            <a:ext cx="38242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A really sad film or story is often called a...</a:t>
            </a:r>
            <a:r>
              <a:rPr lang="en-US" altLang="en-US" sz="2000">
                <a:latin typeface="Sassoon Infant Rg" panose="02000503030000020003" pitchFamily="50" charset="0"/>
              </a:rPr>
              <a:t> </a:t>
            </a:r>
            <a:endParaRPr lang="en-GB" altLang="en-US" sz="2000">
              <a:latin typeface="Sassoon Infant Rg" panose="0200050303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6" t="-3047" r="-1910" b="8673"/>
          <a:stretch>
            <a:fillRect/>
          </a:stretch>
        </p:blipFill>
        <p:spPr bwMode="auto">
          <a:xfrm>
            <a:off x="5141913" y="2679700"/>
            <a:ext cx="33496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1385888" y="5738813"/>
            <a:ext cx="1873250" cy="4619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Rg" panose="02000503030000020003" pitchFamily="50" charset="0"/>
              </a:rPr>
              <a:t>sky-scraper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5940425" y="5672138"/>
            <a:ext cx="1873250" cy="460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Rg" panose="02000503030000020003" pitchFamily="50" charset="0"/>
              </a:rPr>
              <a:t>tear-jerker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388938" y="2030413"/>
            <a:ext cx="1512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How do we describe a very tall building?</a:t>
            </a:r>
          </a:p>
        </p:txBody>
      </p:sp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414338" y="196850"/>
            <a:ext cx="8418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>
                <a:latin typeface="Special Elite" pitchFamily="2" charset="0"/>
              </a:rPr>
              <a:t>We even use them in everyday language!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1650" y="4027488"/>
            <a:ext cx="3311525" cy="1874837"/>
            <a:chOff x="502373" y="4027488"/>
            <a:chExt cx="3311525" cy="1874905"/>
          </a:xfrm>
        </p:grpSpPr>
        <p:sp>
          <p:nvSpPr>
            <p:cNvPr id="9228" name="TextBox 2"/>
            <p:cNvSpPr txBox="1">
              <a:spLocks noChangeArrowheads="1"/>
            </p:cNvSpPr>
            <p:nvPr/>
          </p:nvSpPr>
          <p:spPr bwMode="auto">
            <a:xfrm>
              <a:off x="502373" y="4027488"/>
              <a:ext cx="3311525" cy="132238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latin typeface="Sassoon Infant Rg" panose="02000503030000020003" pitchFamily="50" charset="0"/>
                </a:rPr>
                <a:t>Oh look – here’s some alliteration! Other poetic devices can also be found in kennings.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9107DB-32AB-484E-AD76-2BC6A935B2F7}"/>
                </a:ext>
              </a:extLst>
            </p:cNvPr>
            <p:cNvCxnSpPr/>
            <p:nvPr/>
          </p:nvCxnSpPr>
          <p:spPr>
            <a:xfrm flipH="1">
              <a:off x="1719986" y="5368974"/>
              <a:ext cx="461962" cy="5334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7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338"/>
            <a:ext cx="5191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423988" y="206375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latin typeface="Special Elite" pitchFamily="2" charset="0"/>
                <a:cs typeface="Arial" panose="020B0604020202020204" pitchFamily="34" charset="0"/>
              </a:rPr>
              <a:t>Let’s have a go!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133475" y="720725"/>
            <a:ext cx="698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  <a:cs typeface="Arial" panose="020B0604020202020204" pitchFamily="34" charset="0"/>
              </a:rPr>
              <a:t>How can we write a kenning?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184150" y="1231900"/>
            <a:ext cx="8859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First, we need to choose a theme.  (It doesn’t have to be gory, like the Vikings!)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98438" y="3205163"/>
            <a:ext cx="8859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latin typeface="Sassoon Infant Rg" panose="02000503030000020003" pitchFamily="50" charset="0"/>
              </a:rPr>
              <a:t>Then, we brainstorm lots of words or phrases associated with that theme…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20650" y="3690938"/>
            <a:ext cx="1876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GrutchShaded" pitchFamily="2" charset="0"/>
                <a:cs typeface="Arial" panose="020B0604020202020204" pitchFamily="34" charset="0"/>
              </a:rPr>
              <a:t>mice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720850" y="3876675"/>
            <a:ext cx="343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ketch Block" pitchFamily="2" charset="0"/>
                <a:cs typeface="Arial" panose="020B0604020202020204" pitchFamily="34" charset="0"/>
              </a:rPr>
              <a:t>drinks milk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4664075" y="3690938"/>
            <a:ext cx="2760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BPreplay" panose="02000503000000020004" pitchFamily="50" charset="0"/>
                <a:cs typeface="Arial" panose="020B0604020202020204" pitchFamily="34" charset="0"/>
              </a:rPr>
              <a:t>nuzzle</a:t>
            </a: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7327900" y="5307013"/>
            <a:ext cx="1874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SF Cartoonist Hand" pitchFamily="2" charset="0"/>
                <a:cs typeface="Arial" panose="020B0604020202020204" pitchFamily="34" charset="0"/>
              </a:rPr>
              <a:t>purr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-320675" y="4560888"/>
            <a:ext cx="2803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Londrina Shadow" pitchFamily="50" charset="0"/>
                <a:cs typeface="Arial" panose="020B0604020202020204" pitchFamily="34" charset="0"/>
              </a:rPr>
              <a:t>stalk</a:t>
            </a: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1922463" y="4622800"/>
            <a:ext cx="3262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ChunkFive Roman" pitchFamily="50" charset="0"/>
                <a:cs typeface="Arial" panose="020B0604020202020204" pitchFamily="34" charset="0"/>
              </a:rPr>
              <a:t>sleeps a lot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622800" y="4560888"/>
            <a:ext cx="2732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Special Elite" pitchFamily="2" charset="0"/>
                <a:cs typeface="Arial" panose="020B0604020202020204" pitchFamily="34" charset="0"/>
              </a:rPr>
              <a:t>fur</a:t>
            </a: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6630988" y="3876675"/>
            <a:ext cx="2479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Sketch Block" pitchFamily="2" charset="0"/>
                <a:cs typeface="Arial" panose="020B0604020202020204" pitchFamily="34" charset="0"/>
              </a:rPr>
              <a:t>scratch</a:t>
            </a: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678238" y="5387975"/>
            <a:ext cx="4621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BPreplay" panose="02000503000000020004" pitchFamily="50" charset="0"/>
                <a:cs typeface="Arial" panose="020B0604020202020204" pitchFamily="34" charset="0"/>
              </a:rPr>
              <a:t>rubs ankles</a:t>
            </a:r>
          </a:p>
        </p:txBody>
      </p:sp>
      <p:sp>
        <p:nvSpPr>
          <p:cNvPr id="33" name="TextBox 3"/>
          <p:cNvSpPr txBox="1">
            <a:spLocks noChangeArrowheads="1"/>
          </p:cNvSpPr>
          <p:nvPr/>
        </p:nvSpPr>
        <p:spPr bwMode="auto">
          <a:xfrm>
            <a:off x="-608013" y="5343525"/>
            <a:ext cx="3786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GrutchShaded" pitchFamily="2" charset="0"/>
                <a:cs typeface="Arial" panose="020B0604020202020204" pitchFamily="34" charset="0"/>
              </a:rPr>
              <a:t>hunter</a:t>
            </a: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2068513" y="5462588"/>
            <a:ext cx="26939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>
                <a:latin typeface="Special Elite" pitchFamily="2" charset="0"/>
                <a:cs typeface="Arial" panose="020B0604020202020204" pitchFamily="34" charset="0"/>
              </a:rPr>
              <a:t>hates dogs</a:t>
            </a: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6205538" y="4545013"/>
            <a:ext cx="273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b="1">
                <a:latin typeface="BPreplay" panose="02000503000000020004" pitchFamily="50" charset="0"/>
                <a:cs typeface="Arial" panose="020B0604020202020204" pitchFamily="34" charset="0"/>
              </a:rPr>
              <a:t>night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66863" y="1719263"/>
            <a:ext cx="6407150" cy="1384300"/>
            <a:chOff x="1566571" y="1719506"/>
            <a:chExt cx="6407150" cy="1384847"/>
          </a:xfrm>
        </p:grpSpPr>
        <p:sp>
          <p:nvSpPr>
            <p:cNvPr id="10260" name="TextBox 3"/>
            <p:cNvSpPr txBox="1">
              <a:spLocks noChangeArrowheads="1"/>
            </p:cNvSpPr>
            <p:nvPr/>
          </p:nvSpPr>
          <p:spPr bwMode="auto">
            <a:xfrm>
              <a:off x="1566571" y="2272503"/>
              <a:ext cx="640715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4800" b="1">
                  <a:latin typeface="GrutchShaded" pitchFamily="2" charset="0"/>
                  <a:cs typeface="Arial" panose="020B0604020202020204" pitchFamily="34" charset="0"/>
                </a:rPr>
                <a:t>cat</a:t>
              </a:r>
            </a:p>
          </p:txBody>
        </p:sp>
        <p:pic>
          <p:nvPicPr>
            <p:cNvPr id="1026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416" y="1719506"/>
              <a:ext cx="947738" cy="1338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</TotalTime>
  <Words>576</Words>
  <Application>Microsoft Office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 Light</vt:lpstr>
      <vt:lpstr>Calibri</vt:lpstr>
      <vt:lpstr>Special Elite</vt:lpstr>
      <vt:lpstr>GrutchShaded</vt:lpstr>
      <vt:lpstr>Arial</vt:lpstr>
      <vt:lpstr>Londrina Shadow</vt:lpstr>
      <vt:lpstr>Sketch Block</vt:lpstr>
      <vt:lpstr>ChunkFive Roman</vt:lpstr>
      <vt:lpstr>MS PGothic</vt:lpstr>
      <vt:lpstr>BPreplay</vt:lpstr>
      <vt:lpstr>SF Cartoonist Hand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Staff</cp:lastModifiedBy>
  <cp:revision>201</cp:revision>
  <dcterms:created xsi:type="dcterms:W3CDTF">2014-08-19T09:30:28Z</dcterms:created>
  <dcterms:modified xsi:type="dcterms:W3CDTF">2020-05-29T20:27:55Z</dcterms:modified>
</cp:coreProperties>
</file>