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handoutMasterIdLst>
    <p:handoutMasterId r:id="rId18"/>
  </p:handoutMasterIdLst>
  <p:sldIdLst>
    <p:sldId id="261" r:id="rId2"/>
    <p:sldId id="294" r:id="rId3"/>
    <p:sldId id="311" r:id="rId4"/>
    <p:sldId id="313" r:id="rId5"/>
    <p:sldId id="317" r:id="rId6"/>
    <p:sldId id="314" r:id="rId7"/>
    <p:sldId id="318" r:id="rId8"/>
    <p:sldId id="319" r:id="rId9"/>
    <p:sldId id="320" r:id="rId10"/>
    <p:sldId id="321" r:id="rId11"/>
    <p:sldId id="315" r:id="rId12"/>
    <p:sldId id="322" r:id="rId13"/>
    <p:sldId id="323" r:id="rId14"/>
    <p:sldId id="325" r:id="rId15"/>
    <p:sldId id="312" r:id="rId16"/>
    <p:sldId id="268" r:id="rId17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BPreplay" panose="02000503000000020004" charset="0"/>
      <p:regular r:id="rId23"/>
      <p:bold r:id="rId24"/>
      <p:italic r:id="rId25"/>
      <p:boldItalic r:id="rId26"/>
    </p:embeddedFont>
    <p:embeddedFont>
      <p:font typeface="Tuffy" panose="020B0603060100000000" charset="0"/>
      <p:regular r:id="rId27"/>
      <p:bold r:id="rId28"/>
      <p:italic r:id="rId29"/>
      <p:boldItalic r:id="rId30"/>
    </p:embeddedFont>
    <p:embeddedFont>
      <p:font typeface="Sassoon Infant Md" panose="02000603050000020003" charset="0"/>
      <p:regular r:id="rId31"/>
    </p:embeddedFont>
    <p:embeddedFont>
      <p:font typeface="Sassoon Infant Rg" panose="02000503030000020003" charset="0"/>
      <p:regular r:id="rId32"/>
      <p:bold r:id="rId33"/>
    </p:embeddedFont>
    <p:embeddedFont>
      <p:font typeface="Twinkl" panose="020B0604020202020204" charset="0"/>
      <p:regular r:id="rId34"/>
      <p:bold r:id="rId35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orient="horz" pos="346">
          <p15:clr>
            <a:srgbClr val="A4A3A4"/>
          </p15:clr>
        </p15:guide>
        <p15:guide id="6" pos="476">
          <p15:clr>
            <a:srgbClr val="A4A3A4"/>
          </p15:clr>
        </p15:guide>
        <p15:guide id="7" orient="horz" pos="459">
          <p15:clr>
            <a:srgbClr val="A4A3A4"/>
          </p15:clr>
        </p15:guide>
        <p15:guide id="8" orient="horz" pos="3861">
          <p15:clr>
            <a:srgbClr val="A4A3A4"/>
          </p15:clr>
        </p15:guide>
        <p15:guide id="9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9ED0"/>
    <a:srgbClr val="D3EDED"/>
    <a:srgbClr val="69D2E7"/>
    <a:srgbClr val="98C7E4"/>
    <a:srgbClr val="25678F"/>
    <a:srgbClr val="F38630"/>
    <a:srgbClr val="FFECEC"/>
    <a:srgbClr val="FF89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29" autoAdjust="0"/>
    <p:restoredTop sz="94630" autoAdjust="0"/>
  </p:normalViewPr>
  <p:slideViewPr>
    <p:cSldViewPr snapToGrid="0" showGuides="1">
      <p:cViewPr varScale="1">
        <p:scale>
          <a:sx n="86" d="100"/>
          <a:sy n="86" d="100"/>
        </p:scale>
        <p:origin x="-990" y="-90"/>
      </p:cViewPr>
      <p:guideLst>
        <p:guide orient="horz" pos="2205"/>
        <p:guide orient="horz" pos="3997"/>
        <p:guide orient="horz" pos="346"/>
        <p:guide orient="horz" pos="459"/>
        <p:guide orient="horz" pos="3861"/>
        <p:guide pos="2880"/>
        <p:guide pos="317"/>
        <p:guide pos="476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38C75BE5-773B-4F45-888A-AD72712739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83B379D-8AC6-4C75-B04C-EAABD086604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0081C1D-D4A1-4C58-917F-B8B173605255}" type="datetimeFigureOut">
              <a:rPr lang="en-GB"/>
              <a:pPr>
                <a:defRPr/>
              </a:pPr>
              <a:t>29/05/2020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6C06A5C-E817-4DB1-9699-29A8126E9B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959393C-A423-4450-9767-1593C45AFD7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B28711E-5D8D-412A-B6C9-DAC4AF09C6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252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B34C9715-9389-4EF4-8DA6-7942F1BC4F10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7A9C4AF6-54E4-4287-AAD6-3949DFFD04F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>
            <a:normAutofit/>
          </a:bodyPr>
          <a:lstStyle>
            <a:lvl1pPr algn="ctr">
              <a:defRPr sz="4000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Twinkl" pitchFamily="2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3437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xmlns="" id="{79821D80-B9FF-406D-AF06-09919DAFCF6E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xmlns="" id="{ED7EA147-7E48-4646-AF9B-19675CEE35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6775" y="6700838"/>
            <a:ext cx="585788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83271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>
            <a:extLst>
              <a:ext uri="{FF2B5EF4-FFF2-40B4-BE49-F238E27FC236}">
                <a16:creationId xmlns:a16="http://schemas.microsoft.com/office/drawing/2014/main" xmlns="" id="{746896D3-0320-4687-9DA4-A66D40B990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Twinkl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Twinkl" pitchFamily="2" charset="0"/>
                <a:ea typeface="Sassoon Infant Rg" panose="02000503030000020003" pitchFamily="50" charset="0"/>
              </a:defRPr>
            </a:lvl2pPr>
            <a:lvl3pPr>
              <a:defRPr sz="1400">
                <a:latin typeface="Twinkl" pitchFamily="2" charset="0"/>
                <a:ea typeface="Sassoon Infant Rg" panose="02000503030000020003" pitchFamily="50" charset="0"/>
              </a:defRPr>
            </a:lvl3pPr>
            <a:lvl4pPr>
              <a:defRPr sz="1400">
                <a:latin typeface="Twinkl" pitchFamily="2" charset="0"/>
                <a:ea typeface="Sassoon Infant Rg" panose="02000503030000020003" pitchFamily="50" charset="0"/>
              </a:defRPr>
            </a:lvl4pPr>
            <a:lvl5pPr>
              <a:defRPr sz="1400">
                <a:latin typeface="Twinkl" pitchFamily="2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0071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8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7334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>
            <a:extLst>
              <a:ext uri="{FF2B5EF4-FFF2-40B4-BE49-F238E27FC236}">
                <a16:creationId xmlns:a16="http://schemas.microsoft.com/office/drawing/2014/main" xmlns="" id="{7D202FD0-694E-42A6-BF36-8C927BD0A5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8" y="6700838"/>
            <a:ext cx="58420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221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xmlns="" id="{9B2C967C-0178-471E-B9A3-2F12CE29E70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xmlns="" id="{C4355ACC-8615-449D-8EF6-E3586E988C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1" r:id="rId4"/>
    <p:sldLayoutId id="2147483852" r:id="rId5"/>
    <p:sldLayoutId id="2147483856" r:id="rId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xmlns="" id="{C543A862-825B-46F0-ABB6-DB6567CAC6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6">
            <a:extLst>
              <a:ext uri="{FF2B5EF4-FFF2-40B4-BE49-F238E27FC236}">
                <a16:creationId xmlns:a16="http://schemas.microsoft.com/office/drawing/2014/main" xmlns="" id="{2FBE5663-C25F-4D50-B97C-083D74A625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1688" y="6383338"/>
            <a:ext cx="4992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bg1"/>
                </a:solidFill>
                <a:latin typeface="BPreplay" panose="02000503000000020004" pitchFamily="50" charset="0"/>
              </a:rPr>
              <a:t>Year One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DA90055-79C8-42FE-84D2-60E16CE9609C}"/>
              </a:ext>
            </a:extLst>
          </p:cNvPr>
          <p:cNvSpPr/>
          <p:nvPr/>
        </p:nvSpPr>
        <p:spPr>
          <a:xfrm>
            <a:off x="0" y="6251575"/>
            <a:ext cx="9144000" cy="611188"/>
          </a:xfrm>
          <a:prstGeom prst="rect">
            <a:avLst/>
          </a:prstGeom>
          <a:solidFill>
            <a:srgbClr val="33B4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FAF6942-1620-4FB7-A4A3-9020B8889A8B}"/>
              </a:ext>
            </a:extLst>
          </p:cNvPr>
          <p:cNvCxnSpPr/>
          <p:nvPr/>
        </p:nvCxnSpPr>
        <p:spPr>
          <a:xfrm>
            <a:off x="0" y="6251575"/>
            <a:ext cx="9261475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4" name="TextBox 10">
            <a:extLst>
              <a:ext uri="{FF2B5EF4-FFF2-40B4-BE49-F238E27FC236}">
                <a16:creationId xmlns:a16="http://schemas.microsoft.com/office/drawing/2014/main" xmlns="" id="{94E75B42-5E12-4A44-BB56-87FBF87F6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8600" y="6464300"/>
            <a:ext cx="6138863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800" b="1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Maths </a:t>
            </a:r>
            <a:r>
              <a:rPr lang="en-GB" altLang="en-US" sz="800" dirty="0">
                <a:solidFill>
                  <a:schemeClr val="bg1"/>
                </a:solidFill>
                <a:latin typeface="Tuffy" panose="020B0603060100000000" pitchFamily="34" charset="0"/>
                <a:ea typeface="Tuffy" panose="020B0603060100000000" pitchFamily="34" charset="0"/>
              </a:rPr>
              <a:t>| Year 3 | Multiplication and Division | Scaling Problems | Lesson 1 of 3: Animal Facts</a:t>
            </a:r>
          </a:p>
        </p:txBody>
      </p:sp>
      <p:sp>
        <p:nvSpPr>
          <p:cNvPr id="7175" name="Title 17">
            <a:extLst>
              <a:ext uri="{FF2B5EF4-FFF2-40B4-BE49-F238E27FC236}">
                <a16:creationId xmlns:a16="http://schemas.microsoft.com/office/drawing/2014/main" xmlns="" id="{2F33300A-4B4D-4AF1-91D0-80B96D265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963" y="2359025"/>
            <a:ext cx="8221662" cy="655638"/>
          </a:xfrm>
        </p:spPr>
        <p:txBody>
          <a:bodyPr/>
          <a:lstStyle/>
          <a:p>
            <a:pPr eaLnBrk="1" hangingPunct="1"/>
            <a:r>
              <a:rPr lang="en-GB" altLang="en-US" sz="5400" dirty="0">
                <a:latin typeface="Tuffy" panose="020B0603060100000000" pitchFamily="34" charset="0"/>
                <a:ea typeface="Tuffy" panose="020B0603060100000000" pitchFamily="34" charset="0"/>
              </a:rPr>
              <a:t>Maths</a:t>
            </a:r>
            <a:endParaRPr lang="en-GB" altLang="en-US" sz="5400" b="0" dirty="0">
              <a:latin typeface="Tuffy" panose="020B0603060100000000" pitchFamily="34" charset="0"/>
              <a:ea typeface="Tuffy" panose="020B0603060100000000" pitchFamily="34" charset="0"/>
            </a:endParaRPr>
          </a:p>
        </p:txBody>
      </p:sp>
      <p:sp>
        <p:nvSpPr>
          <p:cNvPr id="7176" name="Text Placeholder 16">
            <a:extLst>
              <a:ext uri="{FF2B5EF4-FFF2-40B4-BE49-F238E27FC236}">
                <a16:creationId xmlns:a16="http://schemas.microsoft.com/office/drawing/2014/main" xmlns="" id="{C5CD97A9-0150-401B-9AC8-6423F0577A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655763" y="3200400"/>
            <a:ext cx="5832475" cy="542925"/>
          </a:xfrm>
        </p:spPr>
        <p:txBody>
          <a:bodyPr/>
          <a:lstStyle/>
          <a:p>
            <a:pPr eaLnBrk="1" hangingPunct="1"/>
            <a:r>
              <a:rPr lang="en-GB" altLang="en-US">
                <a:latin typeface="Tuffy" panose="020B0603060100000000" pitchFamily="34" charset="0"/>
                <a:ea typeface="Tuffy" panose="020B0603060100000000" pitchFamily="34" charset="0"/>
              </a:rPr>
              <a:t>Multiplication and Division</a:t>
            </a:r>
          </a:p>
        </p:txBody>
      </p:sp>
      <p:pic>
        <p:nvPicPr>
          <p:cNvPr id="7177" name="Picture 2">
            <a:extLst>
              <a:ext uri="{FF2B5EF4-FFF2-40B4-BE49-F238E27FC236}">
                <a16:creationId xmlns:a16="http://schemas.microsoft.com/office/drawing/2014/main" xmlns="" id="{B89C2E42-BB5D-47F6-AA6F-7D91F9A156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550" y="982663"/>
            <a:ext cx="1612900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51B33BF9-ABBB-4AB2-BD90-7207C2A6C0C3}"/>
              </a:ext>
            </a:extLst>
          </p:cNvPr>
          <p:cNvSpPr/>
          <p:nvPr/>
        </p:nvSpPr>
        <p:spPr>
          <a:xfrm>
            <a:off x="760413" y="728663"/>
            <a:ext cx="7623175" cy="3590925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27D7E2FA-7905-4327-9FB5-45AF83E5DE00}"/>
              </a:ext>
            </a:extLst>
          </p:cNvPr>
          <p:cNvSpPr/>
          <p:nvPr/>
        </p:nvSpPr>
        <p:spPr>
          <a:xfrm>
            <a:off x="2908300" y="622300"/>
            <a:ext cx="3317875" cy="585788"/>
          </a:xfrm>
          <a:prstGeom prst="roundRect">
            <a:avLst/>
          </a:prstGeom>
          <a:solidFill>
            <a:srgbClr val="EE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9F61DF70-0567-48AE-9584-359FA54C7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663" y="3937000"/>
            <a:ext cx="792162" cy="369332"/>
          </a:xfrm>
          <a:prstGeom prst="rect">
            <a:avLst/>
          </a:prstGeom>
          <a:solidFill>
            <a:srgbClr val="FF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20cm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CEE57D8-173F-423A-B04C-16070BCB81DA}"/>
              </a:ext>
            </a:extLst>
          </p:cNvPr>
          <p:cNvSpPr/>
          <p:nvPr/>
        </p:nvSpPr>
        <p:spPr>
          <a:xfrm>
            <a:off x="755650" y="4400550"/>
            <a:ext cx="7632700" cy="8096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ED649793-AF27-4EBC-BE34-6E7E74E6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Felipe and Fabio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8B4498C6-CB41-44EE-9E36-F95A2253A4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4481513"/>
            <a:ext cx="76231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Fabio is 10 cm tall. Felipe is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twice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as tall (or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two times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 as tall) as Fabio.  </a:t>
            </a:r>
            <a:br>
              <a:rPr lang="en-GB" altLang="en-US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He is as tall as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two </a:t>
            </a:r>
            <a:r>
              <a:rPr lang="en-GB" altLang="en-US" b="1" dirty="0" err="1">
                <a:solidFill>
                  <a:schemeClr val="tx1"/>
                </a:solidFill>
                <a:latin typeface="Twinkl" pitchFamily="2" charset="0"/>
              </a:rPr>
              <a:t>Fabios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! 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B89A92D-6FFE-4711-A5DA-894B40B60F0B}"/>
              </a:ext>
            </a:extLst>
          </p:cNvPr>
          <p:cNvSpPr/>
          <p:nvPr/>
        </p:nvSpPr>
        <p:spPr>
          <a:xfrm>
            <a:off x="755650" y="5284788"/>
            <a:ext cx="7632700" cy="808037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3DCFCFF5-4852-4890-9F28-0289851F8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5365750"/>
            <a:ext cx="7632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10cm + 10cm = 20cm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so Felipe is 20cm tall.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We could work also work this out using multiplication: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2 × 10cm = 20cm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59BA1D9-9848-4092-A1AC-D755C7FE532C}"/>
              </a:ext>
            </a:extLst>
          </p:cNvPr>
          <p:cNvCxnSpPr/>
          <p:nvPr/>
        </p:nvCxnSpPr>
        <p:spPr bwMode="auto">
          <a:xfrm rot="16200000">
            <a:off x="870744" y="2963069"/>
            <a:ext cx="1976438" cy="0"/>
          </a:xfrm>
          <a:prstGeom prst="straightConnector1">
            <a:avLst/>
          </a:prstGeom>
          <a:ln w="38100"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TextBox 18">
            <a:extLst>
              <a:ext uri="{FF2B5EF4-FFF2-40B4-BE49-F238E27FC236}">
                <a16:creationId xmlns:a16="http://schemas.microsoft.com/office/drawing/2014/main" xmlns="" id="{F8975285-6FD8-4277-84A7-169E4D43A8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6700" y="3943350"/>
            <a:ext cx="728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? cm</a:t>
            </a:r>
          </a:p>
        </p:txBody>
      </p:sp>
      <p:pic>
        <p:nvPicPr>
          <p:cNvPr id="17420" name="Picture 25">
            <a:extLst>
              <a:ext uri="{FF2B5EF4-FFF2-40B4-BE49-F238E27FC236}">
                <a16:creationId xmlns:a16="http://schemas.microsoft.com/office/drawing/2014/main" xmlns="" id="{09A3C137-0E3C-420D-9E38-FCB715804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2149475"/>
            <a:ext cx="2813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29">
            <a:extLst>
              <a:ext uri="{FF2B5EF4-FFF2-40B4-BE49-F238E27FC236}">
                <a16:creationId xmlns:a16="http://schemas.microsoft.com/office/drawing/2014/main" xmlns="" id="{A8CF59A4-DEC2-4F14-B8F9-8008BD2AB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2930525"/>
            <a:ext cx="987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422" name="Group 30">
            <a:extLst>
              <a:ext uri="{FF2B5EF4-FFF2-40B4-BE49-F238E27FC236}">
                <a16:creationId xmlns:a16="http://schemas.microsoft.com/office/drawing/2014/main" xmlns="" id="{04E1F4A9-B008-4C46-81EF-8416268A1A6A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903288"/>
            <a:ext cx="276225" cy="3414712"/>
            <a:chOff x="1886746" y="2709644"/>
            <a:chExt cx="276044" cy="3414648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xmlns="" id="{7F522B19-E56C-40B6-A2CB-B55F77884B09}"/>
                </a:ext>
              </a:extLst>
            </p:cNvPr>
            <p:cNvCxnSpPr/>
            <p:nvPr/>
          </p:nvCxnSpPr>
          <p:spPr>
            <a:xfrm flipV="1">
              <a:off x="2024768" y="2709644"/>
              <a:ext cx="0" cy="3044768"/>
            </a:xfrm>
            <a:prstGeom prst="line">
              <a:avLst/>
            </a:prstGeom>
            <a:ln w="76200">
              <a:solidFill>
                <a:srgbClr val="256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6" name="TextBox 32">
              <a:extLst>
                <a:ext uri="{FF2B5EF4-FFF2-40B4-BE49-F238E27FC236}">
                  <a16:creationId xmlns:a16="http://schemas.microsoft.com/office/drawing/2014/main" xmlns="" id="{9979CB20-CABB-4915-A2A5-577E2A6514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746" y="5754960"/>
              <a:ext cx="276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0</a:t>
              </a:r>
            </a:p>
          </p:txBody>
        </p:sp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xmlns="" id="{37A4F819-1A80-4411-BD3D-B5F68DEA6159}"/>
              </a:ext>
            </a:extLst>
          </p:cNvPr>
          <p:cNvCxnSpPr/>
          <p:nvPr/>
        </p:nvCxnSpPr>
        <p:spPr>
          <a:xfrm rot="16200000">
            <a:off x="619125" y="3455988"/>
            <a:ext cx="987425" cy="0"/>
          </a:xfrm>
          <a:prstGeom prst="straightConnector1">
            <a:avLst/>
          </a:prstGeom>
          <a:ln w="38100"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4" name="TextBox 35">
            <a:extLst>
              <a:ext uri="{FF2B5EF4-FFF2-40B4-BE49-F238E27FC236}">
                <a16:creationId xmlns:a16="http://schemas.microsoft.com/office/drawing/2014/main" xmlns="" id="{DD74E7FC-A484-4C7F-9776-D2D4A47DD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8" y="3937000"/>
            <a:ext cx="774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10cm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" grpId="0" animBg="1"/>
      <p:bldP spid="4" grpId="0"/>
      <p:bldP spid="22" grpId="0" animBg="1"/>
      <p:bldP spid="23" grpId="0"/>
      <p:bldP spid="174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A857728-4489-4205-B22C-7F87245D935F}"/>
              </a:ext>
            </a:extLst>
          </p:cNvPr>
          <p:cNvSpPr/>
          <p:nvPr/>
        </p:nvSpPr>
        <p:spPr>
          <a:xfrm>
            <a:off x="760413" y="2171700"/>
            <a:ext cx="7623175" cy="3956050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E518CB57-85C8-46F2-8EA2-06B5F9041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Sloth Family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A3E95E66-B027-40C5-A105-6A2935FF0D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382346"/>
              </p:ext>
            </p:extLst>
          </p:nvPr>
        </p:nvGraphicFramePr>
        <p:xfrm>
          <a:off x="4695825" y="2328863"/>
          <a:ext cx="3571875" cy="36560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422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2966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13224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b="1" dirty="0">
                          <a:latin typeface="Twinkl" pitchFamily="2" charset="0"/>
                        </a:rPr>
                        <a:t>Santiago’s Facts</a:t>
                      </a:r>
                    </a:p>
                  </a:txBody>
                  <a:tcPr marL="91432" marR="91432" marT="45722" marB="45722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9D2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0" dirty="0">
                        <a:latin typeface="+mn-lt"/>
                      </a:endParaRPr>
                    </a:p>
                  </a:txBody>
                  <a:tcPr marL="91432" marR="91432"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898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4159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Height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15cm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470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Body Length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22cm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60176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Mass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2kg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3752"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Tail Length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>
                          <a:latin typeface="Twinkl" pitchFamily="2" charset="0"/>
                        </a:rPr>
                        <a:t>2cm</a:t>
                      </a:r>
                    </a:p>
                  </a:txBody>
                  <a:tcPr marT="45727" marB="457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2DE2982-F2DC-4D9C-8FF5-3F7B741165D2}"/>
              </a:ext>
            </a:extLst>
          </p:cNvPr>
          <p:cNvSpPr/>
          <p:nvPr/>
        </p:nvSpPr>
        <p:spPr>
          <a:xfrm>
            <a:off x="755650" y="1530350"/>
            <a:ext cx="7640638" cy="576263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456" name="Rectangle 1">
            <a:extLst>
              <a:ext uri="{FF2B5EF4-FFF2-40B4-BE49-F238E27FC236}">
                <a16:creationId xmlns:a16="http://schemas.microsoft.com/office/drawing/2014/main" xmlns="" id="{AF0E6567-A7B7-4452-913C-62B83CE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644650"/>
            <a:ext cx="6289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is Santiago, the smallest member of the sloth family. </a:t>
            </a:r>
          </a:p>
        </p:txBody>
      </p:sp>
      <p:pic>
        <p:nvPicPr>
          <p:cNvPr id="18457" name="Picture 1">
            <a:extLst>
              <a:ext uri="{FF2B5EF4-FFF2-40B4-BE49-F238E27FC236}">
                <a16:creationId xmlns:a16="http://schemas.microsoft.com/office/drawing/2014/main" xmlns="" id="{DC515834-F994-4C35-AF87-82F1E6546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3067050"/>
            <a:ext cx="3173412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2BBEE198-5540-44A9-BBBE-8B60C9218B82}"/>
              </a:ext>
            </a:extLst>
          </p:cNvPr>
          <p:cNvSpPr/>
          <p:nvPr/>
        </p:nvSpPr>
        <p:spPr>
          <a:xfrm>
            <a:off x="760413" y="2171700"/>
            <a:ext cx="7623175" cy="2327275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CF69855F-67EF-43C2-BF30-FD554458A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Sloth Family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1552834-2A72-49FA-9475-A433726FBD66}"/>
              </a:ext>
            </a:extLst>
          </p:cNvPr>
          <p:cNvSpPr/>
          <p:nvPr/>
        </p:nvSpPr>
        <p:spPr>
          <a:xfrm>
            <a:off x="755650" y="1530350"/>
            <a:ext cx="7640638" cy="576263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461" name="Rectangle 1">
            <a:extLst>
              <a:ext uri="{FF2B5EF4-FFF2-40B4-BE49-F238E27FC236}">
                <a16:creationId xmlns:a16="http://schemas.microsoft.com/office/drawing/2014/main" xmlns="" id="{05580047-9038-47B2-9C29-5D7AA346C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925" y="1644650"/>
            <a:ext cx="62896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GB" altLang="en-US" dirty="0">
                <a:latin typeface="Twinkl" pitchFamily="2" charset="0"/>
              </a:rPr>
              <a:t>This is Santiago’s family.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C3C5C13-FF4A-48A5-8AC7-88C2F8619C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825" y="3395663"/>
            <a:ext cx="1125538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>
            <a:extLst>
              <a:ext uri="{FF2B5EF4-FFF2-40B4-BE49-F238E27FC236}">
                <a16:creationId xmlns:a16="http://schemas.microsoft.com/office/drawing/2014/main" xmlns="" id="{FF8F8F17-B770-4678-B111-FD8E7D42B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238" y="3795713"/>
            <a:ext cx="561975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CB04624-E245-4CA3-A246-949AB36D64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997200"/>
            <a:ext cx="168910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35D3BE-417D-43F5-B6FF-7171A8002B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2598738"/>
            <a:ext cx="2252663" cy="159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42" name="Group 26641">
            <a:extLst>
              <a:ext uri="{FF2B5EF4-FFF2-40B4-BE49-F238E27FC236}">
                <a16:creationId xmlns:a16="http://schemas.microsoft.com/office/drawing/2014/main" xmlns="" id="{0150E790-AA3D-4CE7-93AA-6F641B387F18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560888"/>
            <a:ext cx="7640638" cy="469900"/>
            <a:chOff x="755650" y="4560647"/>
            <a:chExt cx="7640638" cy="46996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2852642F-DBC2-4A2C-8C0C-5DF61495E0D4}"/>
                </a:ext>
              </a:extLst>
            </p:cNvPr>
            <p:cNvSpPr/>
            <p:nvPr/>
          </p:nvSpPr>
          <p:spPr>
            <a:xfrm>
              <a:off x="755650" y="4560647"/>
              <a:ext cx="7640638" cy="469960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9482" name="Rectangle 1">
              <a:extLst>
                <a:ext uri="{FF2B5EF4-FFF2-40B4-BE49-F238E27FC236}">
                  <a16:creationId xmlns:a16="http://schemas.microsoft.com/office/drawing/2014/main" xmlns="" id="{5A8FD2FE-EF64-452B-B5E6-8D0E88AF9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132" y="4621796"/>
              <a:ext cx="62896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Sebastian is </a:t>
              </a:r>
              <a:r>
                <a:rPr lang="en-GB" altLang="en-US" b="1" dirty="0">
                  <a:latin typeface="Twinkl" pitchFamily="2" charset="0"/>
                </a:rPr>
                <a:t>twice</a:t>
              </a:r>
              <a:r>
                <a:rPr lang="en-GB" altLang="en-US" dirty="0">
                  <a:latin typeface="Twinkl" pitchFamily="2" charset="0"/>
                </a:rPr>
                <a:t> the size of Santiago. </a:t>
              </a:r>
            </a:p>
          </p:txBody>
        </p:sp>
      </p:grpSp>
      <p:grpSp>
        <p:nvGrpSpPr>
          <p:cNvPr id="26643" name="Group 26642">
            <a:extLst>
              <a:ext uri="{FF2B5EF4-FFF2-40B4-BE49-F238E27FC236}">
                <a16:creationId xmlns:a16="http://schemas.microsoft.com/office/drawing/2014/main" xmlns="" id="{F8B99883-2595-4C0A-ABF9-203863356B4D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091113"/>
            <a:ext cx="7640638" cy="469900"/>
            <a:chOff x="755650" y="5091756"/>
            <a:chExt cx="7640638" cy="4699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32A2A669-B7D0-4AD8-AE96-7DF09459C09F}"/>
                </a:ext>
              </a:extLst>
            </p:cNvPr>
            <p:cNvSpPr/>
            <p:nvPr/>
          </p:nvSpPr>
          <p:spPr>
            <a:xfrm>
              <a:off x="755650" y="5091756"/>
              <a:ext cx="7640638" cy="469960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9480" name="Rectangle 1">
              <a:extLst>
                <a:ext uri="{FF2B5EF4-FFF2-40B4-BE49-F238E27FC236}">
                  <a16:creationId xmlns:a16="http://schemas.microsoft.com/office/drawing/2014/main" xmlns="" id="{34192645-EEAB-492D-BDD7-56C095671D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132" y="5152905"/>
              <a:ext cx="62896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Mum is </a:t>
              </a:r>
              <a:r>
                <a:rPr lang="en-GB" altLang="en-US" b="1" dirty="0">
                  <a:latin typeface="Twinkl" pitchFamily="2" charset="0"/>
                </a:rPr>
                <a:t>three times </a:t>
              </a:r>
              <a:r>
                <a:rPr lang="en-GB" altLang="en-US" dirty="0">
                  <a:latin typeface="Twinkl" pitchFamily="2" charset="0"/>
                </a:rPr>
                <a:t>as big as Santiago. </a:t>
              </a:r>
            </a:p>
          </p:txBody>
        </p:sp>
      </p:grpSp>
      <p:grpSp>
        <p:nvGrpSpPr>
          <p:cNvPr id="26644" name="Group 26643">
            <a:extLst>
              <a:ext uri="{FF2B5EF4-FFF2-40B4-BE49-F238E27FC236}">
                <a16:creationId xmlns:a16="http://schemas.microsoft.com/office/drawing/2014/main" xmlns="" id="{DB416315-5FB9-4CA1-A7A0-B788CF24C38F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5622925"/>
            <a:ext cx="7640638" cy="469900"/>
            <a:chOff x="755650" y="5622865"/>
            <a:chExt cx="7640638" cy="46996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0A1076A0-CBD5-4D8C-B69A-F98188E11F77}"/>
                </a:ext>
              </a:extLst>
            </p:cNvPr>
            <p:cNvSpPr/>
            <p:nvPr/>
          </p:nvSpPr>
          <p:spPr>
            <a:xfrm>
              <a:off x="755650" y="5622865"/>
              <a:ext cx="7640638" cy="469960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9478" name="Rectangle 1">
              <a:extLst>
                <a:ext uri="{FF2B5EF4-FFF2-40B4-BE49-F238E27FC236}">
                  <a16:creationId xmlns:a16="http://schemas.microsoft.com/office/drawing/2014/main" xmlns="" id="{29359C8D-76F6-48DE-9477-B4714576B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31132" y="5684014"/>
              <a:ext cx="6289675" cy="347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buFont typeface="Arial" panose="020B0604020202020204" pitchFamily="34" charset="0"/>
                <a:buNone/>
              </a:pPr>
              <a:r>
                <a:rPr lang="en-GB" altLang="en-US" dirty="0">
                  <a:latin typeface="Twinkl" pitchFamily="2" charset="0"/>
                </a:rPr>
                <a:t>Dad is </a:t>
              </a:r>
              <a:r>
                <a:rPr lang="en-GB" altLang="en-US" b="1" dirty="0">
                  <a:latin typeface="Twinkl" pitchFamily="2" charset="0"/>
                </a:rPr>
                <a:t>four times </a:t>
              </a:r>
              <a:r>
                <a:rPr lang="en-GB" altLang="en-US" dirty="0">
                  <a:latin typeface="Twinkl" pitchFamily="2" charset="0"/>
                </a:rPr>
                <a:t>as big as Santiago. </a:t>
              </a:r>
            </a:p>
          </p:txBody>
        </p:sp>
      </p:grpSp>
      <p:sp>
        <p:nvSpPr>
          <p:cNvPr id="19469" name="TextBox 11">
            <a:extLst>
              <a:ext uri="{FF2B5EF4-FFF2-40B4-BE49-F238E27FC236}">
                <a16:creationId xmlns:a16="http://schemas.microsoft.com/office/drawing/2014/main" xmlns="" id="{4078C941-B0B3-444A-8F8E-73CA64EE9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538" y="2354263"/>
            <a:ext cx="11572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Santiago</a:t>
            </a:r>
          </a:p>
        </p:txBody>
      </p:sp>
      <p:sp>
        <p:nvSpPr>
          <p:cNvPr id="19470" name="TextBox 19">
            <a:extLst>
              <a:ext uri="{FF2B5EF4-FFF2-40B4-BE49-F238E27FC236}">
                <a16:creationId xmlns:a16="http://schemas.microsoft.com/office/drawing/2014/main" xmlns="" id="{5C2694A6-299B-4E6A-AAA1-6CA303428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132" y="2354263"/>
            <a:ext cx="12160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Sebastian</a:t>
            </a:r>
          </a:p>
        </p:txBody>
      </p:sp>
      <p:sp>
        <p:nvSpPr>
          <p:cNvPr id="19471" name="TextBox 20">
            <a:extLst>
              <a:ext uri="{FF2B5EF4-FFF2-40B4-BE49-F238E27FC236}">
                <a16:creationId xmlns:a16="http://schemas.microsoft.com/office/drawing/2014/main" xmlns="" id="{4C9CCB64-A034-479A-9ADF-E7E87CE9B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3875" y="2344738"/>
            <a:ext cx="9810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Mum</a:t>
            </a:r>
          </a:p>
        </p:txBody>
      </p:sp>
      <p:sp>
        <p:nvSpPr>
          <p:cNvPr id="19472" name="TextBox 21">
            <a:extLst>
              <a:ext uri="{FF2B5EF4-FFF2-40B4-BE49-F238E27FC236}">
                <a16:creationId xmlns:a16="http://schemas.microsoft.com/office/drawing/2014/main" xmlns="" id="{00B1DE7D-A0DC-46D5-B062-DB8ED594E6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2354263"/>
            <a:ext cx="9794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Dad</a:t>
            </a:r>
          </a:p>
        </p:txBody>
      </p:sp>
      <p:cxnSp>
        <p:nvCxnSpPr>
          <p:cNvPr id="26624" name="Straight Arrow Connector 26623">
            <a:extLst>
              <a:ext uri="{FF2B5EF4-FFF2-40B4-BE49-F238E27FC236}">
                <a16:creationId xmlns:a16="http://schemas.microsoft.com/office/drawing/2014/main" xmlns="" id="{73AEDA46-1FF0-4530-AE09-76C2E86B4B8D}"/>
              </a:ext>
            </a:extLst>
          </p:cNvPr>
          <p:cNvCxnSpPr>
            <a:stCxn id="19469" idx="2"/>
          </p:cNvCxnSpPr>
          <p:nvPr/>
        </p:nvCxnSpPr>
        <p:spPr>
          <a:xfrm flipH="1">
            <a:off x="1538288" y="2723595"/>
            <a:ext cx="38894" cy="930830"/>
          </a:xfrm>
          <a:prstGeom prst="straightConnector1">
            <a:avLst/>
          </a:prstGeom>
          <a:ln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26" name="Straight Arrow Connector 26625">
            <a:extLst>
              <a:ext uri="{FF2B5EF4-FFF2-40B4-BE49-F238E27FC236}">
                <a16:creationId xmlns:a16="http://schemas.microsoft.com/office/drawing/2014/main" xmlns="" id="{F8B47E41-5F40-40FD-B0F8-59498CD9874A}"/>
              </a:ext>
            </a:extLst>
          </p:cNvPr>
          <p:cNvCxnSpPr>
            <a:cxnSpLocks/>
            <a:stCxn id="19470" idx="2"/>
          </p:cNvCxnSpPr>
          <p:nvPr/>
        </p:nvCxnSpPr>
        <p:spPr>
          <a:xfrm flipH="1">
            <a:off x="2808288" y="2723595"/>
            <a:ext cx="373857" cy="672068"/>
          </a:xfrm>
          <a:prstGeom prst="straightConnector1">
            <a:avLst/>
          </a:prstGeom>
          <a:ln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28" name="Straight Arrow Connector 26627">
            <a:extLst>
              <a:ext uri="{FF2B5EF4-FFF2-40B4-BE49-F238E27FC236}">
                <a16:creationId xmlns:a16="http://schemas.microsoft.com/office/drawing/2014/main" xmlns="" id="{3963F1AB-45BF-4A08-9BDB-24BCB8CF3012}"/>
              </a:ext>
            </a:extLst>
          </p:cNvPr>
          <p:cNvCxnSpPr>
            <a:stCxn id="19471" idx="2"/>
          </p:cNvCxnSpPr>
          <p:nvPr/>
        </p:nvCxnSpPr>
        <p:spPr>
          <a:xfrm flipH="1">
            <a:off x="4676775" y="2714070"/>
            <a:ext cx="147638" cy="275193"/>
          </a:xfrm>
          <a:prstGeom prst="straightConnector1">
            <a:avLst/>
          </a:prstGeom>
          <a:ln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633" name="Straight Arrow Connector 26632">
            <a:extLst>
              <a:ext uri="{FF2B5EF4-FFF2-40B4-BE49-F238E27FC236}">
                <a16:creationId xmlns:a16="http://schemas.microsoft.com/office/drawing/2014/main" xmlns="" id="{6DF2CD5D-8140-47AE-B313-FA1C4B353CB1}"/>
              </a:ext>
            </a:extLst>
          </p:cNvPr>
          <p:cNvCxnSpPr>
            <a:stCxn id="19472" idx="2"/>
          </p:cNvCxnSpPr>
          <p:nvPr/>
        </p:nvCxnSpPr>
        <p:spPr>
          <a:xfrm flipH="1">
            <a:off x="7391400" y="2723595"/>
            <a:ext cx="329407" cy="164068"/>
          </a:xfrm>
          <a:prstGeom prst="straightConnector1">
            <a:avLst/>
          </a:prstGeom>
          <a:ln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44083528-1944-479F-A365-6C3319CD2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" y="630238"/>
            <a:ext cx="7413625" cy="58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The Sloth Family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3A64925D-18A3-4CC2-AD21-DB8CEF1E23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895225"/>
              </p:ext>
            </p:extLst>
          </p:nvPr>
        </p:nvGraphicFramePr>
        <p:xfrm>
          <a:off x="755650" y="2085975"/>
          <a:ext cx="7632702" cy="400684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143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235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2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2235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2235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88720">
                <a:tc>
                  <a:txBody>
                    <a:bodyPr/>
                    <a:lstStyle/>
                    <a:p>
                      <a:pPr algn="ctr"/>
                      <a:endParaRPr lang="en-GB" sz="1800" b="1" dirty="0">
                        <a:latin typeface="Twinkl" pitchFamily="2" charset="0"/>
                      </a:endParaRPr>
                    </a:p>
                  </a:txBody>
                  <a:tcPr marT="45715" marB="45715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winkl" pitchFamily="2" charset="0"/>
                        </a:rPr>
                        <a:t>Santiago</a:t>
                      </a: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winkl" pitchFamily="2" charset="0"/>
                        </a:rPr>
                        <a:t>Sebastian</a:t>
                      </a:r>
                    </a:p>
                    <a:p>
                      <a:pPr algn="ctr"/>
                      <a:endParaRPr lang="en-GB" sz="1100" b="1" dirty="0">
                        <a:latin typeface="Twinkl" pitchFamily="2" charset="0"/>
                      </a:endParaRPr>
                    </a:p>
                    <a:p>
                      <a:pPr algn="ctr"/>
                      <a:r>
                        <a:rPr lang="en-GB" sz="1100" b="0" dirty="0">
                          <a:latin typeface="Twinkl" pitchFamily="2" charset="0"/>
                        </a:rPr>
                        <a:t>(Twice as big)</a:t>
                      </a: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winkl" pitchFamily="2" charset="0"/>
                        </a:rPr>
                        <a:t>Mum</a:t>
                      </a:r>
                    </a:p>
                    <a:p>
                      <a:pPr algn="ctr"/>
                      <a:endParaRPr lang="en-GB" sz="1100" b="1" baseline="0" dirty="0">
                        <a:latin typeface="Twinkl" pitchFamily="2" charset="0"/>
                      </a:endParaRPr>
                    </a:p>
                    <a:p>
                      <a:pPr algn="ctr"/>
                      <a:r>
                        <a:rPr lang="en-GB" sz="1100" b="0" baseline="0" dirty="0">
                          <a:latin typeface="Twinkl" pitchFamily="2" charset="0"/>
                        </a:rPr>
                        <a:t>(Three times as big)</a:t>
                      </a:r>
                      <a:endParaRPr lang="en-GB" sz="1200" b="0" dirty="0">
                        <a:latin typeface="Twinkl" pitchFamily="2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latin typeface="Twinkl" pitchFamily="2" charset="0"/>
                        </a:rPr>
                        <a:t>Dad </a:t>
                      </a:r>
                    </a:p>
                    <a:p>
                      <a:pPr algn="ctr"/>
                      <a:endParaRPr lang="en-GB" sz="1100" b="1" dirty="0">
                        <a:latin typeface="Twinkl" pitchFamily="2" charset="0"/>
                      </a:endParaRPr>
                    </a:p>
                    <a:p>
                      <a:pPr algn="ctr"/>
                      <a:r>
                        <a:rPr lang="en-GB" sz="1200" b="0" dirty="0">
                          <a:latin typeface="Twinkl" pitchFamily="2" charset="0"/>
                        </a:rPr>
                        <a:t>(Four</a:t>
                      </a:r>
                      <a:r>
                        <a:rPr lang="en-GB" sz="1200" b="0" baseline="0" dirty="0">
                          <a:latin typeface="Twinkl" pitchFamily="2" charset="0"/>
                        </a:rPr>
                        <a:t> times as big)</a:t>
                      </a:r>
                      <a:endParaRPr lang="en-GB" sz="1200" b="0" dirty="0">
                        <a:latin typeface="Twinkl" pitchFamily="2" charset="0"/>
                      </a:endParaRPr>
                    </a:p>
                  </a:txBody>
                  <a:tcPr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0453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winkl" pitchFamily="2" charset="0"/>
                        </a:rPr>
                        <a:t>Height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12cm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12cm × 2</a:t>
                      </a:r>
                      <a:r>
                        <a:rPr lang="en-GB" sz="1400" baseline="0" dirty="0">
                          <a:latin typeface="Twinkl" pitchFamily="2" charset="0"/>
                        </a:rPr>
                        <a:t> = </a:t>
                      </a:r>
                      <a:r>
                        <a:rPr lang="en-GB" sz="1400" b="1" baseline="0" dirty="0">
                          <a:latin typeface="Twinkl" pitchFamily="2" charset="0"/>
                        </a:rPr>
                        <a:t>24cm</a:t>
                      </a:r>
                      <a:endParaRPr lang="en-GB" sz="1400" b="1" dirty="0">
                        <a:latin typeface="Twinkl" pitchFamily="2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12cm × 3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36cm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12cm × 4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48cm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0453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winkl" pitchFamily="2" charset="0"/>
                        </a:rPr>
                        <a:t>Body Length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20cm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20cm × 2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40cm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20cm × 3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60cm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20cm × 4</a:t>
                      </a:r>
                      <a:r>
                        <a:rPr lang="en-GB" sz="1400" baseline="0" dirty="0">
                          <a:latin typeface="Twinkl" pitchFamily="2" charset="0"/>
                        </a:rPr>
                        <a:t> = </a:t>
                      </a:r>
                      <a:r>
                        <a:rPr lang="en-GB" sz="1400" b="1" baseline="0" dirty="0">
                          <a:latin typeface="Twinkl" pitchFamily="2" charset="0"/>
                        </a:rPr>
                        <a:t>80cm</a:t>
                      </a:r>
                      <a:endParaRPr lang="en-GB" sz="1400" b="1" dirty="0">
                        <a:latin typeface="Twinkl" pitchFamily="2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0453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winkl" pitchFamily="2" charset="0"/>
                        </a:rPr>
                        <a:t>Mass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3kg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3kg × 2</a:t>
                      </a:r>
                      <a:r>
                        <a:rPr lang="en-GB" sz="1400" baseline="0" dirty="0">
                          <a:latin typeface="Twinkl" pitchFamily="2" charset="0"/>
                        </a:rPr>
                        <a:t> = </a:t>
                      </a:r>
                      <a:r>
                        <a:rPr lang="en-GB" sz="1400" b="1" baseline="0" dirty="0">
                          <a:latin typeface="Twinkl" pitchFamily="2" charset="0"/>
                        </a:rPr>
                        <a:t>6kg</a:t>
                      </a:r>
                      <a:endParaRPr lang="en-GB" sz="1400" b="1" dirty="0">
                        <a:latin typeface="Twinkl" pitchFamily="2" charset="0"/>
                      </a:endParaRP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3kg × 3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9kg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3kg × 4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12kg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4532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Twinkl" pitchFamily="2" charset="0"/>
                        </a:rPr>
                        <a:t>Tail Length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8C7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>
                          <a:latin typeface="Twinkl" pitchFamily="2" charset="0"/>
                        </a:rPr>
                        <a:t>2cm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2cm × 2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4cm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2cm × 3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6cm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Twinkl" pitchFamily="2" charset="0"/>
                        </a:rPr>
                        <a:t>2cm × 4 = </a:t>
                      </a:r>
                      <a:r>
                        <a:rPr lang="en-GB" sz="1400" b="1" dirty="0">
                          <a:latin typeface="Twinkl" pitchFamily="2" charset="0"/>
                        </a:rPr>
                        <a:t>8cm</a:t>
                      </a:r>
                    </a:p>
                  </a:txBody>
                  <a:tcPr marT="45715" marB="4571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21548" name="Rectangle 4">
            <a:extLst>
              <a:ext uri="{FF2B5EF4-FFF2-40B4-BE49-F238E27FC236}">
                <a16:creationId xmlns:a16="http://schemas.microsoft.com/office/drawing/2014/main" xmlns="" id="{BEF2A4EF-1632-4C8D-A39F-46BD3B2D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0" y="1468438"/>
            <a:ext cx="5753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 smtClean="0">
                <a:solidFill>
                  <a:schemeClr val="tx1"/>
                </a:solidFill>
                <a:latin typeface="Twinkl" pitchFamily="2" charset="0"/>
              </a:rPr>
              <a:t>Calculate the missing measurements using scaling.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4FB8FB-DE37-44D5-B0BE-AC5267135B1C}"/>
              </a:ext>
            </a:extLst>
          </p:cNvPr>
          <p:cNvSpPr/>
          <p:nvPr/>
        </p:nvSpPr>
        <p:spPr bwMode="auto">
          <a:xfrm>
            <a:off x="4499572" y="3095625"/>
            <a:ext cx="620914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58FE38B-3C42-4F3C-A476-14908CD5FC28}"/>
              </a:ext>
            </a:extLst>
          </p:cNvPr>
          <p:cNvSpPr/>
          <p:nvPr/>
        </p:nvSpPr>
        <p:spPr bwMode="auto">
          <a:xfrm>
            <a:off x="3606157" y="3887788"/>
            <a:ext cx="1514329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BE191F6-5C83-4102-BDCA-F1E5F2A724BD}"/>
              </a:ext>
            </a:extLst>
          </p:cNvPr>
          <p:cNvSpPr/>
          <p:nvPr/>
        </p:nvSpPr>
        <p:spPr bwMode="auto">
          <a:xfrm>
            <a:off x="3606157" y="4678363"/>
            <a:ext cx="1514329" cy="4048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43BD12D-4EC4-4919-910D-5377328F48BA}"/>
              </a:ext>
            </a:extLst>
          </p:cNvPr>
          <p:cNvSpPr/>
          <p:nvPr/>
        </p:nvSpPr>
        <p:spPr bwMode="auto">
          <a:xfrm>
            <a:off x="3606157" y="5470525"/>
            <a:ext cx="1514329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ADFB5FC-5F20-409C-BD4A-73494A0BEFD5}"/>
              </a:ext>
            </a:extLst>
          </p:cNvPr>
          <p:cNvSpPr/>
          <p:nvPr/>
        </p:nvSpPr>
        <p:spPr>
          <a:xfrm>
            <a:off x="6076249" y="3095538"/>
            <a:ext cx="620914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CDEB7EE-F7A7-40CE-BAF2-FFEA69B95792}"/>
              </a:ext>
            </a:extLst>
          </p:cNvPr>
          <p:cNvSpPr/>
          <p:nvPr/>
        </p:nvSpPr>
        <p:spPr>
          <a:xfrm>
            <a:off x="5200940" y="3886949"/>
            <a:ext cx="1514329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9EE0FBA-CB6D-47CC-A816-AA9E54BF9030}"/>
              </a:ext>
            </a:extLst>
          </p:cNvPr>
          <p:cNvSpPr/>
          <p:nvPr/>
        </p:nvSpPr>
        <p:spPr>
          <a:xfrm>
            <a:off x="5200940" y="4678360"/>
            <a:ext cx="1514329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D65DA04-0799-4487-ABCF-65EFC8802B91}"/>
              </a:ext>
            </a:extLst>
          </p:cNvPr>
          <p:cNvSpPr/>
          <p:nvPr/>
        </p:nvSpPr>
        <p:spPr>
          <a:xfrm>
            <a:off x="5200940" y="5469771"/>
            <a:ext cx="1514329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F7BFB9-BC52-4B8B-A29B-B9E93A384BCB}"/>
              </a:ext>
            </a:extLst>
          </p:cNvPr>
          <p:cNvSpPr/>
          <p:nvPr/>
        </p:nvSpPr>
        <p:spPr>
          <a:xfrm>
            <a:off x="7704500" y="3095538"/>
            <a:ext cx="650777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36B31FE0-42EF-4ACF-9D6D-70CD9D8FE7B9}"/>
              </a:ext>
            </a:extLst>
          </p:cNvPr>
          <p:cNvSpPr/>
          <p:nvPr/>
        </p:nvSpPr>
        <p:spPr>
          <a:xfrm>
            <a:off x="6795723" y="3886949"/>
            <a:ext cx="1586713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7F582644-0019-4915-A15F-56CBB1040805}"/>
              </a:ext>
            </a:extLst>
          </p:cNvPr>
          <p:cNvSpPr/>
          <p:nvPr/>
        </p:nvSpPr>
        <p:spPr>
          <a:xfrm>
            <a:off x="6795723" y="4678360"/>
            <a:ext cx="1586713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C393B305-2BEC-4186-89FF-D2130A7CC604}"/>
              </a:ext>
            </a:extLst>
          </p:cNvPr>
          <p:cNvSpPr/>
          <p:nvPr/>
        </p:nvSpPr>
        <p:spPr>
          <a:xfrm>
            <a:off x="6795723" y="5469771"/>
            <a:ext cx="1586713" cy="404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1552" name="Whole Class">
            <a:extLst>
              <a:ext uri="{FF2B5EF4-FFF2-40B4-BE49-F238E27FC236}">
                <a16:creationId xmlns:a16="http://schemas.microsoft.com/office/drawing/2014/main" xmlns="" id="{B30FBED0-D8F9-49AA-BDED-3043EEAEE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5CDF842D-2C67-452F-865C-C34A46D82BDC}"/>
              </a:ext>
            </a:extLst>
          </p:cNvPr>
          <p:cNvSpPr/>
          <p:nvPr/>
        </p:nvSpPr>
        <p:spPr bwMode="auto">
          <a:xfrm>
            <a:off x="3606156" y="3095625"/>
            <a:ext cx="887499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E62F1B05-7C09-49E3-B321-A5C95FCB55C4}"/>
              </a:ext>
            </a:extLst>
          </p:cNvPr>
          <p:cNvSpPr/>
          <p:nvPr/>
        </p:nvSpPr>
        <p:spPr bwMode="auto">
          <a:xfrm>
            <a:off x="5190830" y="3095625"/>
            <a:ext cx="887499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F82A4FFB-E194-4435-BFDE-7139E804B994}"/>
              </a:ext>
            </a:extLst>
          </p:cNvPr>
          <p:cNvSpPr/>
          <p:nvPr/>
        </p:nvSpPr>
        <p:spPr bwMode="auto">
          <a:xfrm>
            <a:off x="6819368" y="3095625"/>
            <a:ext cx="887499" cy="4048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6B4046C1-9CAB-4B59-AEBF-019468B5B724}"/>
              </a:ext>
            </a:extLst>
          </p:cNvPr>
          <p:cNvSpPr/>
          <p:nvPr/>
        </p:nvSpPr>
        <p:spPr>
          <a:xfrm flipV="1">
            <a:off x="760413" y="1219200"/>
            <a:ext cx="7623175" cy="4910138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49ABAADA-A6B5-4252-996E-B4AC85AA0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25" y="630238"/>
            <a:ext cx="7413625" cy="5889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Animal Facts Activity</a:t>
            </a:r>
          </a:p>
        </p:txBody>
      </p:sp>
      <p:pic>
        <p:nvPicPr>
          <p:cNvPr id="22533" name="Individual Work">
            <a:extLst>
              <a:ext uri="{FF2B5EF4-FFF2-40B4-BE49-F238E27FC236}">
                <a16:creationId xmlns:a16="http://schemas.microsoft.com/office/drawing/2014/main" xmlns="" id="{CE698EB3-706B-4D7A-B2CF-684CB2EDB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5413A6-40D2-429C-8EEC-83417020FA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025" y="1493308"/>
            <a:ext cx="3171900" cy="4486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FBA45D7-C47B-43CF-9183-2D63BC2AF7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051" y="1493308"/>
            <a:ext cx="3171900" cy="4486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2A6952-930B-4FEE-95F1-3F80926620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3076" y="1493308"/>
            <a:ext cx="3171900" cy="448670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5F8B345B-EF95-482E-8F9C-A3673EABC5DE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B61D46ED-995D-4600-9F0F-6A9BDD5D4930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580" name="Title 1">
            <a:extLst>
              <a:ext uri="{FF2B5EF4-FFF2-40B4-BE49-F238E27FC236}">
                <a16:creationId xmlns:a16="http://schemas.microsoft.com/office/drawing/2014/main" xmlns="" id="{47A22E63-7F45-4CE5-8EA1-DCA56D2825DA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24581" name="Title 1">
            <a:extLst>
              <a:ext uri="{FF2B5EF4-FFF2-40B4-BE49-F238E27FC236}">
                <a16:creationId xmlns:a16="http://schemas.microsoft.com/office/drawing/2014/main" xmlns="" id="{3D33C010-C9F0-4ED2-A5EF-8B9D7C0D085A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24582" name="Content Placeholder 15">
            <a:extLst>
              <a:ext uri="{FF2B5EF4-FFF2-40B4-BE49-F238E27FC236}">
                <a16:creationId xmlns:a16="http://schemas.microsoft.com/office/drawing/2014/main" xmlns="" id="{7CF34ACB-EE48-428A-B517-27A1731C5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solve problems by scaling up. </a:t>
            </a:r>
          </a:p>
        </p:txBody>
      </p:sp>
      <p:sp>
        <p:nvSpPr>
          <p:cNvPr id="24583" name="Content Placeholder 15">
            <a:extLst>
              <a:ext uri="{FF2B5EF4-FFF2-40B4-BE49-F238E27FC236}">
                <a16:creationId xmlns:a16="http://schemas.microsoft.com/office/drawing/2014/main" xmlns="" id="{858D4EDB-9E44-4AED-9A2A-89BFE5E99728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known multiplication facts to scale up.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the correct units in my answers.</a:t>
            </a:r>
          </a:p>
        </p:txBody>
      </p:sp>
      <p:pic>
        <p:nvPicPr>
          <p:cNvPr id="24584" name="Picture 1">
            <a:extLst>
              <a:ext uri="{FF2B5EF4-FFF2-40B4-BE49-F238E27FC236}">
                <a16:creationId xmlns:a16="http://schemas.microsoft.com/office/drawing/2014/main" xmlns="" id="{E88FB816-96EA-4A1B-8401-DA21C2478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12775"/>
            <a:ext cx="8636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D9D5FFB-4C79-429F-8F6A-BEBBEC35D748}"/>
              </a:ext>
            </a:extLst>
          </p:cNvPr>
          <p:cNvSpPr/>
          <p:nvPr/>
        </p:nvSpPr>
        <p:spPr>
          <a:xfrm>
            <a:off x="0" y="655638"/>
            <a:ext cx="9144000" cy="1112837"/>
          </a:xfrm>
          <a:prstGeom prst="rect">
            <a:avLst/>
          </a:prstGeom>
          <a:solidFill>
            <a:srgbClr val="FEFEFE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8195" name="Title 7">
            <a:extLst>
              <a:ext uri="{FF2B5EF4-FFF2-40B4-BE49-F238E27FC236}">
                <a16:creationId xmlns:a16="http://schemas.microsoft.com/office/drawing/2014/main" xmlns="" id="{134441F6-1196-4281-8654-E8F7628E5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82613"/>
            <a:ext cx="7886700" cy="1325562"/>
          </a:xfrm>
        </p:spPr>
        <p:txBody>
          <a:bodyPr lIns="0" tIns="0" rIns="0" bIns="0"/>
          <a:lstStyle/>
          <a:p>
            <a:pPr eaLnBrk="1" hangingPunct="1"/>
            <a:r>
              <a:rPr lang="en-GB" altLang="en-US" sz="5400" dirty="0">
                <a:solidFill>
                  <a:schemeClr val="tx1"/>
                </a:solidFill>
                <a:latin typeface="Twinkl" pitchFamily="2" charset="0"/>
              </a:rPr>
              <a:t>Animal Facts</a:t>
            </a:r>
          </a:p>
        </p:txBody>
      </p:sp>
      <p:pic>
        <p:nvPicPr>
          <p:cNvPr id="8196" name="Twinkl Logo">
            <a:extLst>
              <a:ext uri="{FF2B5EF4-FFF2-40B4-BE49-F238E27FC236}">
                <a16:creationId xmlns:a16="http://schemas.microsoft.com/office/drawing/2014/main" xmlns="" id="{9F160EEA-C13B-42F3-9FF4-94C451A229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313" y="5975350"/>
            <a:ext cx="587375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EEB32993-712E-442D-94BC-7C241981CE17}"/>
              </a:ext>
            </a:extLst>
          </p:cNvPr>
          <p:cNvSpPr/>
          <p:nvPr/>
        </p:nvSpPr>
        <p:spPr bwMode="auto">
          <a:xfrm>
            <a:off x="2682071" y="2008188"/>
            <a:ext cx="3779858" cy="3778250"/>
          </a:xfrm>
          <a:prstGeom prst="ellipse">
            <a:avLst/>
          </a:prstGeom>
          <a:solidFill>
            <a:srgbClr val="69D2E7"/>
          </a:solidFill>
          <a:ln>
            <a:noFill/>
          </a:ln>
          <a:effectLst>
            <a:innerShdw blurRad="114300">
              <a:prstClr val="black">
                <a:alpha val="2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BD71BC3-6DE5-4040-8E09-1CAE5FA50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825" y="2322513"/>
            <a:ext cx="3054350" cy="3149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2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D1B90E47-1D0D-42C7-9421-CA6B9FE9AF55}"/>
              </a:ext>
            </a:extLst>
          </p:cNvPr>
          <p:cNvSpPr/>
          <p:nvPr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4F249475-D24D-4C5B-969D-68433EFE27D0}"/>
              </a:ext>
            </a:extLst>
          </p:cNvPr>
          <p:cNvSpPr/>
          <p:nvPr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9220" name="Title 1">
            <a:extLst>
              <a:ext uri="{FF2B5EF4-FFF2-40B4-BE49-F238E27FC236}">
                <a16:creationId xmlns:a16="http://schemas.microsoft.com/office/drawing/2014/main" xmlns="" id="{C463F449-4139-4063-82E0-49021DAA9353}"/>
              </a:ext>
            </a:extLst>
          </p:cNvPr>
          <p:cNvSpPr txBox="1">
            <a:spLocks/>
          </p:cNvSpPr>
          <p:nvPr/>
        </p:nvSpPr>
        <p:spPr bwMode="auto">
          <a:xfrm>
            <a:off x="628650" y="30718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Success Criteria</a:t>
            </a:r>
          </a:p>
        </p:txBody>
      </p:sp>
      <p:sp>
        <p:nvSpPr>
          <p:cNvPr id="9221" name="Title 1">
            <a:extLst>
              <a:ext uri="{FF2B5EF4-FFF2-40B4-BE49-F238E27FC236}">
                <a16:creationId xmlns:a16="http://schemas.microsoft.com/office/drawing/2014/main" xmlns="" id="{A660B80C-ABEE-42C6-9285-32A49C915CF5}"/>
              </a:ext>
            </a:extLst>
          </p:cNvPr>
          <p:cNvSpPr txBox="1">
            <a:spLocks/>
          </p:cNvSpPr>
          <p:nvPr/>
        </p:nvSpPr>
        <p:spPr bwMode="auto">
          <a:xfrm>
            <a:off x="628650" y="735013"/>
            <a:ext cx="78867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winkl" pitchFamily="2" charset="0"/>
              </a:rPr>
              <a:t>Aim</a:t>
            </a:r>
          </a:p>
        </p:txBody>
      </p:sp>
      <p:sp>
        <p:nvSpPr>
          <p:cNvPr id="9222" name="Content Placeholder 15">
            <a:extLst>
              <a:ext uri="{FF2B5EF4-FFF2-40B4-BE49-F238E27FC236}">
                <a16:creationId xmlns:a16="http://schemas.microsoft.com/office/drawing/2014/main" xmlns="" id="{93A9B7CD-CEE8-4BF5-9BF7-5D29D7A65B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7125"/>
            <a:ext cx="7886700" cy="1409700"/>
          </a:xfrm>
        </p:spPr>
        <p:txBody>
          <a:bodyPr/>
          <a:lstStyle/>
          <a:p>
            <a:r>
              <a:rPr lang="en-GB" altLang="en-US" dirty="0"/>
              <a:t>I can solve problems by scaling up. </a:t>
            </a:r>
          </a:p>
        </p:txBody>
      </p:sp>
      <p:sp>
        <p:nvSpPr>
          <p:cNvPr id="9223" name="Content Placeholder 15">
            <a:extLst>
              <a:ext uri="{FF2B5EF4-FFF2-40B4-BE49-F238E27FC236}">
                <a16:creationId xmlns:a16="http://schemas.microsoft.com/office/drawing/2014/main" xmlns="" id="{E204ADE7-0E59-40D6-861A-52B6E9B2987E}"/>
              </a:ext>
            </a:extLst>
          </p:cNvPr>
          <p:cNvSpPr txBox="1">
            <a:spLocks/>
          </p:cNvSpPr>
          <p:nvPr/>
        </p:nvSpPr>
        <p:spPr bwMode="auto">
          <a:xfrm>
            <a:off x="628650" y="3467100"/>
            <a:ext cx="7886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tIns="252000" rIns="252000" bIns="180000"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eaLnBrk="1" hangingPunct="1"/>
            <a:r>
              <a:rPr lang="en-GB" altLang="en-US" dirty="0">
                <a:latin typeface="Twinkl" pitchFamily="2" charset="0"/>
              </a:rPr>
              <a:t>I can use known multiplication facts to scale up.</a:t>
            </a:r>
          </a:p>
          <a:p>
            <a:pPr eaLnBrk="1" hangingPunct="1"/>
            <a:r>
              <a:rPr lang="en-GB" altLang="en-US" dirty="0">
                <a:latin typeface="Twinkl" pitchFamily="2" charset="0"/>
              </a:rPr>
              <a:t>I can use the correct units in my answers.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4BE7EC2-0D88-4EC6-8055-FC4F8AAF1BEA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3690938"/>
            <a:ext cx="7627937" cy="2401887"/>
            <a:chOff x="760413" y="3690938"/>
            <a:chExt cx="7627937" cy="240188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xmlns="" id="{27F15626-FCED-4F48-AE03-4458967755DC}"/>
                </a:ext>
              </a:extLst>
            </p:cNvPr>
            <p:cNvSpPr/>
            <p:nvPr/>
          </p:nvSpPr>
          <p:spPr>
            <a:xfrm>
              <a:off x="760413" y="4202113"/>
              <a:ext cx="7623175" cy="1890712"/>
            </a:xfrm>
            <a:prstGeom prst="rect">
              <a:avLst/>
            </a:prstGeom>
            <a:solidFill>
              <a:srgbClr val="D3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grpSp>
          <p:nvGrpSpPr>
            <p:cNvPr id="11280" name="Group 20">
              <a:extLst>
                <a:ext uri="{FF2B5EF4-FFF2-40B4-BE49-F238E27FC236}">
                  <a16:creationId xmlns:a16="http://schemas.microsoft.com/office/drawing/2014/main" xmlns="" id="{77E7A891-3071-4415-99C9-4C3FB5F63B9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49350" y="3690938"/>
              <a:ext cx="7239000" cy="511175"/>
              <a:chOff x="1392572" y="4134828"/>
              <a:chExt cx="6995778" cy="511175"/>
            </a:xfrm>
          </p:grpSpPr>
          <p:sp>
            <p:nvSpPr>
              <p:cNvPr id="18" name="Pentagon 17">
                <a:extLst>
                  <a:ext uri="{FF2B5EF4-FFF2-40B4-BE49-F238E27FC236}">
                    <a16:creationId xmlns:a16="http://schemas.microsoft.com/office/drawing/2014/main" xmlns="" id="{37829482-B228-4AED-96A2-95C1EFB86722}"/>
                  </a:ext>
                </a:extLst>
              </p:cNvPr>
              <p:cNvSpPr/>
              <p:nvPr/>
            </p:nvSpPr>
            <p:spPr bwMode="auto">
              <a:xfrm flipH="1">
                <a:off x="1392572" y="4134828"/>
                <a:ext cx="6995778" cy="511175"/>
              </a:xfrm>
              <a:prstGeom prst="homePlate">
                <a:avLst/>
              </a:prstGeom>
              <a:solidFill>
                <a:srgbClr val="69D2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1286" name="Rectangle 6">
                <a:extLst>
                  <a:ext uri="{FF2B5EF4-FFF2-40B4-BE49-F238E27FC236}">
                    <a16:creationId xmlns:a16="http://schemas.microsoft.com/office/drawing/2014/main" xmlns="" id="{BF4D3CC0-0884-4632-8B4A-D68E10EC9C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746" y="4205749"/>
                <a:ext cx="636751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What could we measure?</a:t>
                </a:r>
              </a:p>
            </p:txBody>
          </p:sp>
        </p:grpSp>
        <p:pic>
          <p:nvPicPr>
            <p:cNvPr id="11281" name="Picture 21">
              <a:extLst>
                <a:ext uri="{FF2B5EF4-FFF2-40B4-BE49-F238E27FC236}">
                  <a16:creationId xmlns:a16="http://schemas.microsoft.com/office/drawing/2014/main" xmlns="" id="{B53AB9C3-7C47-490F-9B7A-BC6844D613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29288" y="4441825"/>
              <a:ext cx="2290762" cy="565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2" name="Picture 23">
              <a:extLst>
                <a:ext uri="{FF2B5EF4-FFF2-40B4-BE49-F238E27FC236}">
                  <a16:creationId xmlns:a16="http://schemas.microsoft.com/office/drawing/2014/main" xmlns="" id="{77E90734-F658-4CB7-AC44-61A39AFE1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86438" y="5464175"/>
              <a:ext cx="2122487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3" name="Picture 24">
              <a:extLst>
                <a:ext uri="{FF2B5EF4-FFF2-40B4-BE49-F238E27FC236}">
                  <a16:creationId xmlns:a16="http://schemas.microsoft.com/office/drawing/2014/main" xmlns="" id="{6DC7F091-6948-4349-B80B-605372717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16" r="12016"/>
            <a:stretch>
              <a:fillRect/>
            </a:stretch>
          </p:blipFill>
          <p:spPr bwMode="auto">
            <a:xfrm>
              <a:off x="3695700" y="4456113"/>
              <a:ext cx="1752600" cy="163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84" name="Picture 25">
              <a:extLst>
                <a:ext uri="{FF2B5EF4-FFF2-40B4-BE49-F238E27FC236}">
                  <a16:creationId xmlns:a16="http://schemas.microsoft.com/office/drawing/2014/main" xmlns="" id="{5B00FFB5-D593-4F47-8C5A-855F1489245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0975" y="4810125"/>
              <a:ext cx="1906588" cy="1052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39" name="Group 8">
            <a:extLst>
              <a:ext uri="{FF2B5EF4-FFF2-40B4-BE49-F238E27FC236}">
                <a16:creationId xmlns:a16="http://schemas.microsoft.com/office/drawing/2014/main" xmlns="" id="{C347F644-1698-4F08-859B-A1A6644206F8}"/>
              </a:ext>
            </a:extLst>
          </p:cNvPr>
          <p:cNvGrpSpPr>
            <a:grpSpLocks/>
          </p:cNvGrpSpPr>
          <p:nvPr/>
        </p:nvGrpSpPr>
        <p:grpSpPr bwMode="auto">
          <a:xfrm>
            <a:off x="2651125" y="1390650"/>
            <a:ext cx="5737225" cy="511175"/>
            <a:chOff x="3567112" y="1835065"/>
            <a:chExt cx="4821238" cy="511175"/>
          </a:xfrm>
        </p:grpSpPr>
        <p:sp>
          <p:nvSpPr>
            <p:cNvPr id="11" name="Pentagon 10">
              <a:extLst>
                <a:ext uri="{FF2B5EF4-FFF2-40B4-BE49-F238E27FC236}">
                  <a16:creationId xmlns:a16="http://schemas.microsoft.com/office/drawing/2014/main" xmlns="" id="{A5DDCE01-0AA5-4991-94ED-EECFD35ED727}"/>
                </a:ext>
              </a:extLst>
            </p:cNvPr>
            <p:cNvSpPr/>
            <p:nvPr/>
          </p:nvSpPr>
          <p:spPr bwMode="auto">
            <a:xfrm flipH="1">
              <a:off x="3567112" y="1835065"/>
              <a:ext cx="4821238" cy="511175"/>
            </a:xfrm>
            <a:prstGeom prst="homePlate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8" name="Rectangle 3">
              <a:extLst>
                <a:ext uri="{FF2B5EF4-FFF2-40B4-BE49-F238E27FC236}">
                  <a16:creationId xmlns:a16="http://schemas.microsoft.com/office/drawing/2014/main" xmlns="" id="{5945D226-8047-413B-87EF-44187A3BD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397" y="1905986"/>
              <a:ext cx="154266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This is Tamara. </a:t>
              </a:r>
            </a:p>
          </p:txBody>
        </p:sp>
      </p:grpSp>
      <p:grpSp>
        <p:nvGrpSpPr>
          <p:cNvPr id="14340" name="Group 18">
            <a:extLst>
              <a:ext uri="{FF2B5EF4-FFF2-40B4-BE49-F238E27FC236}">
                <a16:creationId xmlns:a16="http://schemas.microsoft.com/office/drawing/2014/main" xmlns="" id="{550B69CB-CC78-427A-98AE-6708E0F349A4}"/>
              </a:ext>
            </a:extLst>
          </p:cNvPr>
          <p:cNvGrpSpPr>
            <a:grpSpLocks/>
          </p:cNvGrpSpPr>
          <p:nvPr/>
        </p:nvGrpSpPr>
        <p:grpSpPr bwMode="auto">
          <a:xfrm>
            <a:off x="2122488" y="2111375"/>
            <a:ext cx="6265862" cy="511175"/>
            <a:chOff x="2122415" y="2522962"/>
            <a:chExt cx="6265935" cy="511175"/>
          </a:xfrm>
        </p:grpSpPr>
        <p:sp>
          <p:nvSpPr>
            <p:cNvPr id="13" name="Pentagon 12">
              <a:extLst>
                <a:ext uri="{FF2B5EF4-FFF2-40B4-BE49-F238E27FC236}">
                  <a16:creationId xmlns:a16="http://schemas.microsoft.com/office/drawing/2014/main" xmlns="" id="{4F345F0E-9604-4334-9643-BF9CCB52553B}"/>
                </a:ext>
              </a:extLst>
            </p:cNvPr>
            <p:cNvSpPr/>
            <p:nvPr/>
          </p:nvSpPr>
          <p:spPr bwMode="auto">
            <a:xfrm flipH="1">
              <a:off x="2122415" y="2522962"/>
              <a:ext cx="6265935" cy="511175"/>
            </a:xfrm>
            <a:prstGeom prst="homePlate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6" name="Rectangle 4">
              <a:extLst>
                <a:ext uri="{FF2B5EF4-FFF2-40B4-BE49-F238E27FC236}">
                  <a16:creationId xmlns:a16="http://schemas.microsoft.com/office/drawing/2014/main" xmlns="" id="{81C032AE-F903-4391-B9DB-DCB72CDBF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3142" y="2593883"/>
              <a:ext cx="58201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Tamara is a tamarin monkey from the Amazon forest. </a:t>
              </a:r>
            </a:p>
          </p:txBody>
        </p:sp>
      </p:grpSp>
      <p:grpSp>
        <p:nvGrpSpPr>
          <p:cNvPr id="14341" name="Group 19">
            <a:extLst>
              <a:ext uri="{FF2B5EF4-FFF2-40B4-BE49-F238E27FC236}">
                <a16:creationId xmlns:a16="http://schemas.microsoft.com/office/drawing/2014/main" xmlns="" id="{FB8BD3BC-9450-4673-9AD5-20F40A1CD92C}"/>
              </a:ext>
            </a:extLst>
          </p:cNvPr>
          <p:cNvGrpSpPr>
            <a:grpSpLocks/>
          </p:cNvGrpSpPr>
          <p:nvPr/>
        </p:nvGrpSpPr>
        <p:grpSpPr bwMode="auto">
          <a:xfrm>
            <a:off x="1249363" y="2833688"/>
            <a:ext cx="7146925" cy="646112"/>
            <a:chOff x="1249960" y="3339287"/>
            <a:chExt cx="7146328" cy="64633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4D155316-F509-4927-A61E-853F6E467C65}"/>
                </a:ext>
              </a:extLst>
            </p:cNvPr>
            <p:cNvSpPr/>
            <p:nvPr/>
          </p:nvSpPr>
          <p:spPr>
            <a:xfrm>
              <a:off x="1249960" y="3339287"/>
              <a:ext cx="7146328" cy="646334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1274" name="Rectangle 5">
              <a:extLst>
                <a:ext uri="{FF2B5EF4-FFF2-40B4-BE49-F238E27FC236}">
                  <a16:creationId xmlns:a16="http://schemas.microsoft.com/office/drawing/2014/main" xmlns="" id="{97D122FE-FF3D-4B8C-A0C7-5F22D411C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2416" y="3339289"/>
              <a:ext cx="620301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We need to find out as much information as we can </a:t>
              </a:r>
              <a:b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</a:b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about Tamara, using measures. </a:t>
              </a:r>
            </a:p>
          </p:txBody>
        </p:sp>
      </p:grp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FB2D7BB1-D9F1-4CBA-8354-8519099D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Measures</a:t>
            </a:r>
            <a:endParaRPr lang="en-GB" altLang="en-US" sz="3600" dirty="0"/>
          </a:p>
        </p:txBody>
      </p:sp>
      <p:pic>
        <p:nvPicPr>
          <p:cNvPr id="11271" name="Picture 1">
            <a:extLst>
              <a:ext uri="{FF2B5EF4-FFF2-40B4-BE49-F238E27FC236}">
                <a16:creationId xmlns:a16="http://schemas.microsoft.com/office/drawing/2014/main" xmlns="" id="{B12BA9C8-09C8-4E27-ABBE-5C8CBCDC3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23950"/>
            <a:ext cx="2274888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Whole Class">
            <a:extLst>
              <a:ext uri="{FF2B5EF4-FFF2-40B4-BE49-F238E27FC236}">
                <a16:creationId xmlns:a16="http://schemas.microsoft.com/office/drawing/2014/main" xmlns="" id="{244855C8-F374-4F9A-9A12-13CC45CC7C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42DD332C-4835-4AB1-8A28-EFD61483A782}"/>
              </a:ext>
            </a:extLst>
          </p:cNvPr>
          <p:cNvGrpSpPr>
            <a:grpSpLocks/>
          </p:cNvGrpSpPr>
          <p:nvPr/>
        </p:nvGrpSpPr>
        <p:grpSpPr bwMode="auto">
          <a:xfrm>
            <a:off x="855663" y="5021263"/>
            <a:ext cx="7540625" cy="835025"/>
            <a:chOff x="855663" y="5021263"/>
            <a:chExt cx="7540625" cy="83502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xmlns="" id="{5F6D1A3E-2FF9-412E-9838-C483F30FF5C7}"/>
                </a:ext>
              </a:extLst>
            </p:cNvPr>
            <p:cNvSpPr/>
            <p:nvPr/>
          </p:nvSpPr>
          <p:spPr>
            <a:xfrm>
              <a:off x="855663" y="5021263"/>
              <a:ext cx="7540625" cy="835025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7" name="Rectangle 28">
              <a:extLst>
                <a:ext uri="{FF2B5EF4-FFF2-40B4-BE49-F238E27FC236}">
                  <a16:creationId xmlns:a16="http://schemas.microsoft.com/office/drawing/2014/main" xmlns="" id="{E46CCFF8-0951-4211-8DB9-4CE146DB86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77938" y="5253038"/>
              <a:ext cx="658812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Did you think of any more?</a:t>
              </a:r>
            </a:p>
          </p:txBody>
        </p:sp>
      </p:grp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5D6B4BF8-65C8-42EA-9F6D-C10AF0F53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sz="3600" dirty="0"/>
              <a:t>Measures</a:t>
            </a:r>
            <a:endParaRPr lang="en-GB" altLang="en-US" sz="3600" dirty="0"/>
          </a:p>
        </p:txBody>
      </p:sp>
      <p:pic>
        <p:nvPicPr>
          <p:cNvPr id="12292" name="Picture 1">
            <a:extLst>
              <a:ext uri="{FF2B5EF4-FFF2-40B4-BE49-F238E27FC236}">
                <a16:creationId xmlns:a16="http://schemas.microsoft.com/office/drawing/2014/main" xmlns="" id="{0297DB5A-D168-4719-ABAD-E03684B84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123950"/>
            <a:ext cx="2274888" cy="48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56E65DF-986A-492A-8F0F-A4B7044300E7}"/>
              </a:ext>
            </a:extLst>
          </p:cNvPr>
          <p:cNvGrpSpPr>
            <a:grpSpLocks/>
          </p:cNvGrpSpPr>
          <p:nvPr/>
        </p:nvGrpSpPr>
        <p:grpSpPr bwMode="auto">
          <a:xfrm>
            <a:off x="3011488" y="1725613"/>
            <a:ext cx="5376862" cy="511175"/>
            <a:chOff x="3011488" y="1725613"/>
            <a:chExt cx="5376862" cy="511175"/>
          </a:xfrm>
        </p:grpSpPr>
        <p:sp>
          <p:nvSpPr>
            <p:cNvPr id="33" name="Pentagon 32">
              <a:extLst>
                <a:ext uri="{FF2B5EF4-FFF2-40B4-BE49-F238E27FC236}">
                  <a16:creationId xmlns:a16="http://schemas.microsoft.com/office/drawing/2014/main" xmlns="" id="{54B39ED4-0A63-4D9E-A7E3-DFB6E4E04795}"/>
                </a:ext>
              </a:extLst>
            </p:cNvPr>
            <p:cNvSpPr/>
            <p:nvPr/>
          </p:nvSpPr>
          <p:spPr bwMode="auto">
            <a:xfrm flipH="1">
              <a:off x="3011488" y="1725613"/>
              <a:ext cx="5376862" cy="511175"/>
            </a:xfrm>
            <a:prstGeom prst="homePlate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5" name="Rectangle 2">
              <a:extLst>
                <a:ext uri="{FF2B5EF4-FFF2-40B4-BE49-F238E27FC236}">
                  <a16:creationId xmlns:a16="http://schemas.microsoft.com/office/drawing/2014/main" xmlns="" id="{DE7A211F-59E2-4A8D-8738-A33A8DA10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1659" y="1795463"/>
              <a:ext cx="15279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Height: 25cm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F589B8B2-13ED-41E5-9870-198B1C9EA536}"/>
              </a:ext>
            </a:extLst>
          </p:cNvPr>
          <p:cNvGrpSpPr>
            <a:grpSpLocks/>
          </p:cNvGrpSpPr>
          <p:nvPr/>
        </p:nvGrpSpPr>
        <p:grpSpPr bwMode="auto">
          <a:xfrm>
            <a:off x="2719388" y="2540000"/>
            <a:ext cx="5668962" cy="511175"/>
            <a:chOff x="2719388" y="2540000"/>
            <a:chExt cx="5668962" cy="511175"/>
          </a:xfrm>
        </p:grpSpPr>
        <p:sp>
          <p:nvSpPr>
            <p:cNvPr id="35" name="Pentagon 34">
              <a:extLst>
                <a:ext uri="{FF2B5EF4-FFF2-40B4-BE49-F238E27FC236}">
                  <a16:creationId xmlns:a16="http://schemas.microsoft.com/office/drawing/2014/main" xmlns="" id="{F124C805-D0D8-49AB-A2A7-C4F12A99C7BB}"/>
                </a:ext>
              </a:extLst>
            </p:cNvPr>
            <p:cNvSpPr/>
            <p:nvPr/>
          </p:nvSpPr>
          <p:spPr bwMode="auto">
            <a:xfrm flipH="1">
              <a:off x="2719388" y="2540000"/>
              <a:ext cx="5668962" cy="511175"/>
            </a:xfrm>
            <a:prstGeom prst="homePlate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3" name="Rectangle 7">
              <a:extLst>
                <a:ext uri="{FF2B5EF4-FFF2-40B4-BE49-F238E27FC236}">
                  <a16:creationId xmlns:a16="http://schemas.microsoft.com/office/drawing/2014/main" xmlns="" id="{9E5E6F6B-477A-45B6-89C7-B763CC8D77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97702" y="2611438"/>
              <a:ext cx="23358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Length of tail: 40cm 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67940A3-ECC3-418F-BA08-7FCD42005CE3}"/>
              </a:ext>
            </a:extLst>
          </p:cNvPr>
          <p:cNvGrpSpPr>
            <a:grpSpLocks/>
          </p:cNvGrpSpPr>
          <p:nvPr/>
        </p:nvGrpSpPr>
        <p:grpSpPr bwMode="auto">
          <a:xfrm>
            <a:off x="2290763" y="3355975"/>
            <a:ext cx="6097587" cy="511175"/>
            <a:chOff x="2290763" y="3355975"/>
            <a:chExt cx="6097587" cy="511175"/>
          </a:xfrm>
        </p:grpSpPr>
        <p:sp>
          <p:nvSpPr>
            <p:cNvPr id="36" name="Pentagon 35">
              <a:extLst>
                <a:ext uri="{FF2B5EF4-FFF2-40B4-BE49-F238E27FC236}">
                  <a16:creationId xmlns:a16="http://schemas.microsoft.com/office/drawing/2014/main" xmlns="" id="{56E86810-CF6A-4632-9DDD-03FB6BE27C90}"/>
                </a:ext>
              </a:extLst>
            </p:cNvPr>
            <p:cNvSpPr/>
            <p:nvPr/>
          </p:nvSpPr>
          <p:spPr bwMode="auto">
            <a:xfrm flipH="1">
              <a:off x="2290763" y="3355975"/>
              <a:ext cx="6097587" cy="511175"/>
            </a:xfrm>
            <a:prstGeom prst="homePlate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301" name="Rectangle 9">
              <a:extLst>
                <a:ext uri="{FF2B5EF4-FFF2-40B4-BE49-F238E27FC236}">
                  <a16:creationId xmlns:a16="http://schemas.microsoft.com/office/drawing/2014/main" xmlns="" id="{D9F76B74-3D9B-40D0-8CFC-3BF3877BF4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5360" y="3427413"/>
              <a:ext cx="14205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Mass: 500g 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CC7D904-F09A-429F-843E-7BF10A2BA747}"/>
              </a:ext>
            </a:extLst>
          </p:cNvPr>
          <p:cNvGrpSpPr>
            <a:grpSpLocks/>
          </p:cNvGrpSpPr>
          <p:nvPr/>
        </p:nvGrpSpPr>
        <p:grpSpPr bwMode="auto">
          <a:xfrm>
            <a:off x="1685925" y="4171950"/>
            <a:ext cx="6702425" cy="511175"/>
            <a:chOff x="1685925" y="4171950"/>
            <a:chExt cx="6702425" cy="511175"/>
          </a:xfrm>
        </p:grpSpPr>
        <p:sp>
          <p:nvSpPr>
            <p:cNvPr id="37" name="Pentagon 36">
              <a:extLst>
                <a:ext uri="{FF2B5EF4-FFF2-40B4-BE49-F238E27FC236}">
                  <a16:creationId xmlns:a16="http://schemas.microsoft.com/office/drawing/2014/main" xmlns="" id="{DC466098-7DD2-4047-BBD0-E4369850B145}"/>
                </a:ext>
              </a:extLst>
            </p:cNvPr>
            <p:cNvSpPr/>
            <p:nvPr/>
          </p:nvSpPr>
          <p:spPr bwMode="auto">
            <a:xfrm flipH="1">
              <a:off x="1685925" y="4171950"/>
              <a:ext cx="6702425" cy="511175"/>
            </a:xfrm>
            <a:prstGeom prst="homePlate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2299" name="Rectangle 11">
              <a:extLst>
                <a:ext uri="{FF2B5EF4-FFF2-40B4-BE49-F238E27FC236}">
                  <a16:creationId xmlns:a16="http://schemas.microsoft.com/office/drawing/2014/main" xmlns="" id="{721E0124-5694-4CA1-9B34-821052B83A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16086" y="4241800"/>
              <a:ext cx="14991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Age: 5 years </a:t>
              </a:r>
            </a:p>
          </p:txBody>
        </p:sp>
      </p:grpSp>
      <p:pic>
        <p:nvPicPr>
          <p:cNvPr id="12297" name="Whole Class">
            <a:extLst>
              <a:ext uri="{FF2B5EF4-FFF2-40B4-BE49-F238E27FC236}">
                <a16:creationId xmlns:a16="http://schemas.microsoft.com/office/drawing/2014/main" xmlns="" id="{B97F15BB-49A7-48BE-971C-1650CF062F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612775"/>
            <a:ext cx="12382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89445FA9-FD8F-495D-A599-796855AD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Felipe and Fabio</a:t>
            </a:r>
          </a:p>
        </p:txBody>
      </p:sp>
      <p:grpSp>
        <p:nvGrpSpPr>
          <p:cNvPr id="13315" name="Group 5">
            <a:extLst>
              <a:ext uri="{FF2B5EF4-FFF2-40B4-BE49-F238E27FC236}">
                <a16:creationId xmlns:a16="http://schemas.microsoft.com/office/drawing/2014/main" xmlns="" id="{EDA16E7E-E5CF-458E-B841-63C73B0C5C81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1412875"/>
            <a:ext cx="3787775" cy="576263"/>
            <a:chOff x="755650" y="1412875"/>
            <a:chExt cx="3787775" cy="5762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7A90232-FCCE-48B8-8A13-AF9343456584}"/>
                </a:ext>
              </a:extLst>
            </p:cNvPr>
            <p:cNvSpPr/>
            <p:nvPr/>
          </p:nvSpPr>
          <p:spPr>
            <a:xfrm>
              <a:off x="755650" y="1412875"/>
              <a:ext cx="3787775" cy="576263"/>
            </a:xfrm>
            <a:prstGeom prst="rect">
              <a:avLst/>
            </a:prstGeom>
            <a:solidFill>
              <a:srgbClr val="4C9ED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5" name="Rectangle 3">
              <a:extLst>
                <a:ext uri="{FF2B5EF4-FFF2-40B4-BE49-F238E27FC236}">
                  <a16:creationId xmlns:a16="http://schemas.microsoft.com/office/drawing/2014/main" xmlns="" id="{E6BCFBE3-3185-47C1-A9D6-E17A14262D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1675" y="1516063"/>
              <a:ext cx="15727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This is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Felipe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.</a:t>
              </a:r>
            </a:p>
          </p:txBody>
        </p:sp>
      </p:grpSp>
      <p:grpSp>
        <p:nvGrpSpPr>
          <p:cNvPr id="13316" name="Group 1">
            <a:extLst>
              <a:ext uri="{FF2B5EF4-FFF2-40B4-BE49-F238E27FC236}">
                <a16:creationId xmlns:a16="http://schemas.microsoft.com/office/drawing/2014/main" xmlns="" id="{441491F8-F446-4EC2-A013-6E39E49D5DB6}"/>
              </a:ext>
            </a:extLst>
          </p:cNvPr>
          <p:cNvGrpSpPr>
            <a:grpSpLocks/>
          </p:cNvGrpSpPr>
          <p:nvPr/>
        </p:nvGrpSpPr>
        <p:grpSpPr bwMode="auto">
          <a:xfrm>
            <a:off x="755650" y="4241800"/>
            <a:ext cx="3787775" cy="1851025"/>
            <a:chOff x="755650" y="4241800"/>
            <a:chExt cx="3787775" cy="185102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7E89F283-AEE7-419D-8A3B-BBE1382A8131}"/>
                </a:ext>
              </a:extLst>
            </p:cNvPr>
            <p:cNvSpPr/>
            <p:nvPr/>
          </p:nvSpPr>
          <p:spPr>
            <a:xfrm>
              <a:off x="755650" y="4241800"/>
              <a:ext cx="3787775" cy="1851025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3" name="Rectangle 4">
              <a:extLst>
                <a:ext uri="{FF2B5EF4-FFF2-40B4-BE49-F238E27FC236}">
                  <a16:creationId xmlns:a16="http://schemas.microsoft.com/office/drawing/2014/main" xmlns="" id="{1E310C32-9CA1-48B8-B1FA-2C021ED5F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9163" y="4843463"/>
              <a:ext cx="3517900" cy="64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Felipe is a red-eyed tree frog. </a:t>
              </a:r>
              <a:b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</a:b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He lives in the rainforest.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7D61519-B7B4-4602-A8E5-C8CA6C5AB3C8}"/>
              </a:ext>
            </a:extLst>
          </p:cNvPr>
          <p:cNvGrpSpPr>
            <a:grpSpLocks/>
          </p:cNvGrpSpPr>
          <p:nvPr/>
        </p:nvGrpSpPr>
        <p:grpSpPr bwMode="auto">
          <a:xfrm>
            <a:off x="4600574" y="4232406"/>
            <a:ext cx="3787776" cy="893763"/>
            <a:chOff x="4600574" y="4232406"/>
            <a:chExt cx="3787776" cy="89376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FA1B6071-D0A8-4739-A332-69A67468FD61}"/>
                </a:ext>
              </a:extLst>
            </p:cNvPr>
            <p:cNvSpPr/>
            <p:nvPr/>
          </p:nvSpPr>
          <p:spPr>
            <a:xfrm>
              <a:off x="4600575" y="4232406"/>
              <a:ext cx="3787775" cy="893763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31" name="Rectangle 6">
              <a:extLst>
                <a:ext uri="{FF2B5EF4-FFF2-40B4-BE49-F238E27FC236}">
                  <a16:creationId xmlns:a16="http://schemas.microsoft.com/office/drawing/2014/main" xmlns="" id="{CB7C5594-4839-4353-9FA7-FCAE4D5149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0574" y="4371511"/>
              <a:ext cx="3787775" cy="615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sz="1700" dirty="0">
                  <a:solidFill>
                    <a:schemeClr val="tx1"/>
                  </a:solidFill>
                  <a:latin typeface="Twinkl" pitchFamily="2" charset="0"/>
                </a:rPr>
                <a:t>Fabio is much smaller than his dad, he is only </a:t>
              </a:r>
              <a:r>
                <a:rPr lang="en-GB" altLang="en-US" sz="1700" b="1" dirty="0">
                  <a:solidFill>
                    <a:schemeClr val="tx1"/>
                  </a:solidFill>
                  <a:latin typeface="Twinkl" pitchFamily="2" charset="0"/>
                </a:rPr>
                <a:t>half</a:t>
              </a:r>
              <a:r>
                <a:rPr lang="en-GB" altLang="en-US" sz="1700" dirty="0">
                  <a:solidFill>
                    <a:schemeClr val="tx1"/>
                  </a:solidFill>
                  <a:latin typeface="Twinkl" pitchFamily="2" charset="0"/>
                </a:rPr>
                <a:t> the size of Felipe.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DA34FEE-BE3E-4B11-9E9B-FEFBEDACBBB3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5197475"/>
            <a:ext cx="3787775" cy="895350"/>
            <a:chOff x="4600575" y="5197475"/>
            <a:chExt cx="3787775" cy="89535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BD2E7878-5A5E-476E-AA01-CC520ABC54F0}"/>
                </a:ext>
              </a:extLst>
            </p:cNvPr>
            <p:cNvSpPr/>
            <p:nvPr/>
          </p:nvSpPr>
          <p:spPr>
            <a:xfrm>
              <a:off x="4600575" y="5197475"/>
              <a:ext cx="3787775" cy="895350"/>
            </a:xfrm>
            <a:prstGeom prst="rect">
              <a:avLst/>
            </a:prstGeom>
            <a:solidFill>
              <a:srgbClr val="69D2E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sp>
          <p:nvSpPr>
            <p:cNvPr id="13329" name="Rectangle 7">
              <a:extLst>
                <a:ext uri="{FF2B5EF4-FFF2-40B4-BE49-F238E27FC236}">
                  <a16:creationId xmlns:a16="http://schemas.microsoft.com/office/drawing/2014/main" xmlns="" id="{2B9EFB05-9C8C-427F-9F71-034DEF528C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1863" y="5322888"/>
              <a:ext cx="3505200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Felipe is </a:t>
              </a:r>
              <a:r>
                <a:rPr lang="en-GB" altLang="en-US" b="1" dirty="0">
                  <a:solidFill>
                    <a:schemeClr val="tx1"/>
                  </a:solidFill>
                  <a:latin typeface="Twinkl" pitchFamily="2" charset="0"/>
                </a:rPr>
                <a:t>twice as big </a:t>
              </a: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as Fabio in every way. </a:t>
              </a:r>
            </a:p>
          </p:txBody>
        </p:sp>
      </p:grpSp>
      <p:grpSp>
        <p:nvGrpSpPr>
          <p:cNvPr id="13319" name="Group 6">
            <a:extLst>
              <a:ext uri="{FF2B5EF4-FFF2-40B4-BE49-F238E27FC236}">
                <a16:creationId xmlns:a16="http://schemas.microsoft.com/office/drawing/2014/main" xmlns="" id="{AA986F12-22F9-4375-949B-24F85F8DC72F}"/>
              </a:ext>
            </a:extLst>
          </p:cNvPr>
          <p:cNvGrpSpPr>
            <a:grpSpLocks/>
          </p:cNvGrpSpPr>
          <p:nvPr/>
        </p:nvGrpSpPr>
        <p:grpSpPr bwMode="auto">
          <a:xfrm>
            <a:off x="760413" y="2051050"/>
            <a:ext cx="3783012" cy="2128838"/>
            <a:chOff x="760413" y="2051050"/>
            <a:chExt cx="3783012" cy="212883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2E351BE4-7B5D-49A3-8C20-34B6D456EF0C}"/>
                </a:ext>
              </a:extLst>
            </p:cNvPr>
            <p:cNvSpPr/>
            <p:nvPr/>
          </p:nvSpPr>
          <p:spPr>
            <a:xfrm>
              <a:off x="760413" y="2051050"/>
              <a:ext cx="3783012" cy="2128838"/>
            </a:xfrm>
            <a:prstGeom prst="rect">
              <a:avLst/>
            </a:prstGeom>
            <a:solidFill>
              <a:srgbClr val="D3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3327" name="Picture 8">
              <a:extLst>
                <a:ext uri="{FF2B5EF4-FFF2-40B4-BE49-F238E27FC236}">
                  <a16:creationId xmlns:a16="http://schemas.microsoft.com/office/drawing/2014/main" xmlns="" id="{33206D2A-C507-4047-AC47-94BE41EDF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75" y="2078038"/>
              <a:ext cx="3240088" cy="2073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03EA2BB-C388-4360-9887-E053CD6387AB}"/>
              </a:ext>
            </a:extLst>
          </p:cNvPr>
          <p:cNvGrpSpPr>
            <a:grpSpLocks/>
          </p:cNvGrpSpPr>
          <p:nvPr/>
        </p:nvGrpSpPr>
        <p:grpSpPr bwMode="auto">
          <a:xfrm>
            <a:off x="4600575" y="1412875"/>
            <a:ext cx="3787775" cy="2767013"/>
            <a:chOff x="4600575" y="1412875"/>
            <a:chExt cx="3787775" cy="2767013"/>
          </a:xfrm>
        </p:grpSpPr>
        <p:grpSp>
          <p:nvGrpSpPr>
            <p:cNvPr id="13321" name="Group 4">
              <a:extLst>
                <a:ext uri="{FF2B5EF4-FFF2-40B4-BE49-F238E27FC236}">
                  <a16:creationId xmlns:a16="http://schemas.microsoft.com/office/drawing/2014/main" xmlns="" id="{254A706F-1ACD-42AD-B7EB-9AB45E8D28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00575" y="1412875"/>
              <a:ext cx="3787775" cy="576263"/>
              <a:chOff x="4600575" y="1412875"/>
              <a:chExt cx="3787775" cy="576263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xmlns="" id="{AC33BB93-BA59-4A26-87F0-670FBDFE20C9}"/>
                  </a:ext>
                </a:extLst>
              </p:cNvPr>
              <p:cNvSpPr/>
              <p:nvPr/>
            </p:nvSpPr>
            <p:spPr>
              <a:xfrm>
                <a:off x="4600575" y="1412875"/>
                <a:ext cx="3787775" cy="576263"/>
              </a:xfrm>
              <a:prstGeom prst="rect">
                <a:avLst/>
              </a:prstGeom>
              <a:solidFill>
                <a:srgbClr val="4C9ED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latin typeface="Twinkl" pitchFamily="2" charset="0"/>
                </a:endParaRPr>
              </a:p>
            </p:txBody>
          </p:sp>
          <p:sp>
            <p:nvSpPr>
              <p:cNvPr id="13325" name="Rectangle 5">
                <a:extLst>
                  <a:ext uri="{FF2B5EF4-FFF2-40B4-BE49-F238E27FC236}">
                    <a16:creationId xmlns:a16="http://schemas.microsoft.com/office/drawing/2014/main" xmlns="" id="{FBAD40AB-2356-4091-8A0E-EA8105500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96844" y="1516063"/>
                <a:ext cx="33730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400">
                    <a:solidFill>
                      <a:srgbClr val="1C1C1C"/>
                    </a:solidFill>
                    <a:latin typeface="Sassoon Infant Rg" panose="02000503030000020003" pitchFamily="50" charset="0"/>
                    <a:ea typeface="Sassoon Infant Rg" panose="02000503030000020003" pitchFamily="50" charset="0"/>
                    <a:cs typeface="Sassoon Infant Rg" panose="02000503030000020003" pitchFamily="50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This is </a:t>
                </a:r>
                <a:r>
                  <a:rPr lang="en-GB" altLang="en-US" b="1" dirty="0">
                    <a:solidFill>
                      <a:schemeClr val="tx1"/>
                    </a:solidFill>
                    <a:latin typeface="Twinkl" pitchFamily="2" charset="0"/>
                  </a:rPr>
                  <a:t>Fabio</a:t>
                </a:r>
                <a:r>
                  <a:rPr lang="en-GB" altLang="en-US" dirty="0">
                    <a:solidFill>
                      <a:schemeClr val="tx1"/>
                    </a:solidFill>
                    <a:latin typeface="Twinkl" pitchFamily="2" charset="0"/>
                  </a:rPr>
                  <a:t>, he is Felipe’s son.</a:t>
                </a:r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A73F6E82-3D2A-4C3A-839B-5AA43C04C972}"/>
                </a:ext>
              </a:extLst>
            </p:cNvPr>
            <p:cNvSpPr/>
            <p:nvPr/>
          </p:nvSpPr>
          <p:spPr>
            <a:xfrm>
              <a:off x="4605338" y="2051050"/>
              <a:ext cx="3783012" cy="2128838"/>
            </a:xfrm>
            <a:prstGeom prst="rect">
              <a:avLst/>
            </a:prstGeom>
            <a:solidFill>
              <a:srgbClr val="D3ED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latin typeface="Twinkl" pitchFamily="2" charset="0"/>
              </a:endParaRPr>
            </a:p>
          </p:txBody>
        </p:sp>
        <p:pic>
          <p:nvPicPr>
            <p:cNvPr id="13323" name="Picture 17">
              <a:extLst>
                <a:ext uri="{FF2B5EF4-FFF2-40B4-BE49-F238E27FC236}">
                  <a16:creationId xmlns:a16="http://schemas.microsoft.com/office/drawing/2014/main" xmlns="" id="{F2FE9F7F-EE34-4C7B-81EE-0EE0ABF8B7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6425" y="2279650"/>
              <a:ext cx="1620838" cy="1671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E68191DC-1266-4CB3-8C79-462A57F55704}"/>
              </a:ext>
            </a:extLst>
          </p:cNvPr>
          <p:cNvSpPr/>
          <p:nvPr/>
        </p:nvSpPr>
        <p:spPr>
          <a:xfrm>
            <a:off x="760413" y="2657475"/>
            <a:ext cx="7623175" cy="3435350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A0B657B2-6DDD-4BB9-BDDF-4F698E4EF8FB}"/>
              </a:ext>
            </a:extLst>
          </p:cNvPr>
          <p:cNvSpPr/>
          <p:nvPr/>
        </p:nvSpPr>
        <p:spPr>
          <a:xfrm>
            <a:off x="755650" y="1412875"/>
            <a:ext cx="7632700" cy="576263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66FA7C18-E19B-4CD1-B749-CA8C6D21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Felipe and Fabio</a:t>
            </a:r>
          </a:p>
        </p:txBody>
      </p:sp>
      <p:sp>
        <p:nvSpPr>
          <p:cNvPr id="14341" name="Rectangle 3">
            <a:extLst>
              <a:ext uri="{FF2B5EF4-FFF2-40B4-BE49-F238E27FC236}">
                <a16:creationId xmlns:a16="http://schemas.microsoft.com/office/drawing/2014/main" xmlns="" id="{881CA4B5-7AAB-4013-B091-8183F8DF8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6063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Fabio is 7cm long. Felipe is twice this length. How long is Felipe?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7AF981-3349-4E12-A4F7-E4706D6E9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7788"/>
            <a:ext cx="19748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915CD86-05A8-49C3-9856-83ADC8C30E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27500"/>
            <a:ext cx="987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57BBC161-F47F-4486-88E5-A6CFE0248EB7}"/>
              </a:ext>
            </a:extLst>
          </p:cNvPr>
          <p:cNvSpPr/>
          <p:nvPr/>
        </p:nvSpPr>
        <p:spPr>
          <a:xfrm>
            <a:off x="755650" y="2035175"/>
            <a:ext cx="7632700" cy="576263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4345" name="Rectangle 18">
            <a:extLst>
              <a:ext uri="{FF2B5EF4-FFF2-40B4-BE49-F238E27FC236}">
                <a16:creationId xmlns:a16="http://schemas.microsoft.com/office/drawing/2014/main" xmlns="" id="{06822B81-9830-42E7-AF18-C66DB0E43A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8363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How could you work this out?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98C1291D-74C3-4997-A56D-13D4A862D54F}"/>
              </a:ext>
            </a:extLst>
          </p:cNvPr>
          <p:cNvCxnSpPr/>
          <p:nvPr/>
        </p:nvCxnSpPr>
        <p:spPr>
          <a:xfrm flipV="1">
            <a:off x="1370013" y="5260975"/>
            <a:ext cx="6403975" cy="28575"/>
          </a:xfrm>
          <a:prstGeom prst="line">
            <a:avLst/>
          </a:prstGeom>
          <a:ln w="76200">
            <a:solidFill>
              <a:srgbClr val="256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TextBox 20">
            <a:extLst>
              <a:ext uri="{FF2B5EF4-FFF2-40B4-BE49-F238E27FC236}">
                <a16:creationId xmlns:a16="http://schemas.microsoft.com/office/drawing/2014/main" xmlns="" id="{F4EC2396-EBC1-4275-A925-4F1D1DD51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5105400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0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3891883D-FB7C-4FE2-9760-9C8C302E6E22}"/>
              </a:ext>
            </a:extLst>
          </p:cNvPr>
          <p:cNvGrpSpPr>
            <a:grpSpLocks/>
          </p:cNvGrpSpPr>
          <p:nvPr/>
        </p:nvGrpSpPr>
        <p:grpSpPr bwMode="auto">
          <a:xfrm>
            <a:off x="1371600" y="5378450"/>
            <a:ext cx="1630363" cy="369888"/>
            <a:chOff x="1372106" y="5479317"/>
            <a:chExt cx="1630650" cy="369332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F14FE80F-3EE4-4876-BB02-84919E3A1DC7}"/>
                </a:ext>
              </a:extLst>
            </p:cNvPr>
            <p:cNvCxnSpPr/>
            <p:nvPr/>
          </p:nvCxnSpPr>
          <p:spPr>
            <a:xfrm>
              <a:off x="1372106" y="5664776"/>
              <a:ext cx="986012" cy="0"/>
            </a:xfrm>
            <a:prstGeom prst="straightConnector1">
              <a:avLst/>
            </a:prstGeom>
            <a:ln w="38100">
              <a:solidFill>
                <a:srgbClr val="25678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3" name="TextBox 27">
              <a:extLst>
                <a:ext uri="{FF2B5EF4-FFF2-40B4-BE49-F238E27FC236}">
                  <a16:creationId xmlns:a16="http://schemas.microsoft.com/office/drawing/2014/main" xmlns="" id="{E7235C81-B744-4794-82CB-2072E963F2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58506" y="5479317"/>
              <a:ext cx="64425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7cm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60DEF6FC-EDE1-4144-9023-104C0B2AC3CC}"/>
              </a:ext>
            </a:extLst>
          </p:cNvPr>
          <p:cNvGrpSpPr>
            <a:grpSpLocks/>
          </p:cNvGrpSpPr>
          <p:nvPr/>
        </p:nvGrpSpPr>
        <p:grpSpPr bwMode="auto">
          <a:xfrm>
            <a:off x="1370013" y="5670547"/>
            <a:ext cx="2715426" cy="369332"/>
            <a:chOff x="1370306" y="5771498"/>
            <a:chExt cx="2715103" cy="368777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689B3BD6-0CFE-450D-9040-1C63998E8348}"/>
                </a:ext>
              </a:extLst>
            </p:cNvPr>
            <p:cNvCxnSpPr/>
            <p:nvPr/>
          </p:nvCxnSpPr>
          <p:spPr>
            <a:xfrm>
              <a:off x="1370306" y="5956957"/>
              <a:ext cx="1976202" cy="0"/>
            </a:xfrm>
            <a:prstGeom prst="straightConnector1">
              <a:avLst/>
            </a:prstGeom>
            <a:ln w="38100">
              <a:solidFill>
                <a:srgbClr val="25678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351" name="TextBox 28">
              <a:extLst>
                <a:ext uri="{FF2B5EF4-FFF2-40B4-BE49-F238E27FC236}">
                  <a16:creationId xmlns:a16="http://schemas.microsoft.com/office/drawing/2014/main" xmlns="" id="{DBBCCB78-D168-4F75-942E-E5D05EFE00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6706" y="5771498"/>
              <a:ext cx="738703" cy="36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 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-3.05556E-6 -0.20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67CCB18-1528-4A30-B5FB-C10F38CC0E5D}"/>
              </a:ext>
            </a:extLst>
          </p:cNvPr>
          <p:cNvSpPr/>
          <p:nvPr/>
        </p:nvSpPr>
        <p:spPr>
          <a:xfrm>
            <a:off x="760413" y="890588"/>
            <a:ext cx="7623175" cy="3435350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F7FCE92C-E819-462B-A227-05BDA795D30F}"/>
              </a:ext>
            </a:extLst>
          </p:cNvPr>
          <p:cNvSpPr/>
          <p:nvPr/>
        </p:nvSpPr>
        <p:spPr>
          <a:xfrm>
            <a:off x="2908300" y="622300"/>
            <a:ext cx="3317875" cy="585788"/>
          </a:xfrm>
          <a:prstGeom prst="roundRect">
            <a:avLst/>
          </a:prstGeom>
          <a:solidFill>
            <a:srgbClr val="EEF7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BE988C86-40C0-4F9B-8601-610074EE74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Felipe and Fabio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99032FCD-EADE-4314-9EB4-E1DA41A5D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4863" y="3984625"/>
            <a:ext cx="741362" cy="369888"/>
          </a:xfrm>
          <a:prstGeom prst="rect">
            <a:avLst/>
          </a:prstGeom>
          <a:solidFill>
            <a:srgbClr val="FF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14cm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98E789E9-F7AE-4267-8051-4AD0191A84C2}"/>
              </a:ext>
            </a:extLst>
          </p:cNvPr>
          <p:cNvSpPr/>
          <p:nvPr/>
        </p:nvSpPr>
        <p:spPr>
          <a:xfrm>
            <a:off x="755650" y="4400550"/>
            <a:ext cx="7632700" cy="809625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017DB5A-361F-4B10-B7A6-491E91A4A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13" y="4481513"/>
            <a:ext cx="7623175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700" dirty="0">
                <a:solidFill>
                  <a:schemeClr val="tx1"/>
                </a:solidFill>
                <a:latin typeface="Twinkl" pitchFamily="2" charset="0"/>
              </a:rPr>
              <a:t>Fabio is 7cm long. Felipe is </a:t>
            </a:r>
            <a:r>
              <a:rPr lang="en-GB" altLang="en-US" sz="1700" b="1" dirty="0">
                <a:solidFill>
                  <a:schemeClr val="tx1"/>
                </a:solidFill>
                <a:latin typeface="Twinkl" pitchFamily="2" charset="0"/>
              </a:rPr>
              <a:t>twice</a:t>
            </a:r>
            <a:r>
              <a:rPr lang="en-GB" altLang="en-US" sz="1700" dirty="0">
                <a:solidFill>
                  <a:schemeClr val="tx1"/>
                </a:solidFill>
                <a:latin typeface="Twinkl" pitchFamily="2" charset="0"/>
              </a:rPr>
              <a:t> as long (or </a:t>
            </a:r>
            <a:r>
              <a:rPr lang="en-GB" altLang="en-US" sz="1700" b="1" dirty="0">
                <a:solidFill>
                  <a:schemeClr val="tx1"/>
                </a:solidFill>
                <a:latin typeface="Twinkl" pitchFamily="2" charset="0"/>
              </a:rPr>
              <a:t>two times </a:t>
            </a:r>
            <a:r>
              <a:rPr lang="en-GB" altLang="en-US" sz="1700" dirty="0">
                <a:solidFill>
                  <a:schemeClr val="tx1"/>
                </a:solidFill>
                <a:latin typeface="Twinkl" pitchFamily="2" charset="0"/>
              </a:rPr>
              <a:t>as long) as Fabio.</a:t>
            </a:r>
            <a:br>
              <a:rPr lang="en-GB" altLang="en-US" sz="1700" dirty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1700" dirty="0">
                <a:solidFill>
                  <a:schemeClr val="tx1"/>
                </a:solidFill>
                <a:latin typeface="Twinkl" pitchFamily="2" charset="0"/>
              </a:rPr>
              <a:t>Felipe is as long as </a:t>
            </a:r>
            <a:r>
              <a:rPr lang="en-GB" altLang="en-US" sz="1700" b="1" dirty="0">
                <a:solidFill>
                  <a:schemeClr val="tx1"/>
                </a:solidFill>
                <a:latin typeface="Twinkl" pitchFamily="2" charset="0"/>
              </a:rPr>
              <a:t>two </a:t>
            </a:r>
            <a:r>
              <a:rPr lang="en-GB" altLang="en-US" sz="1700" b="1" dirty="0" err="1">
                <a:solidFill>
                  <a:schemeClr val="tx1"/>
                </a:solidFill>
                <a:latin typeface="Twinkl" pitchFamily="2" charset="0"/>
              </a:rPr>
              <a:t>Fabios</a:t>
            </a:r>
            <a:r>
              <a:rPr lang="en-GB" altLang="en-US" sz="1700" b="1" dirty="0">
                <a:solidFill>
                  <a:schemeClr val="tx1"/>
                </a:solidFill>
                <a:latin typeface="Twinkl" pitchFamily="2" charset="0"/>
              </a:rPr>
              <a:t>! </a:t>
            </a:r>
          </a:p>
        </p:txBody>
      </p:sp>
      <p:pic>
        <p:nvPicPr>
          <p:cNvPr id="15368" name="Picture 8">
            <a:extLst>
              <a:ext uri="{FF2B5EF4-FFF2-40B4-BE49-F238E27FC236}">
                <a16:creationId xmlns:a16="http://schemas.microsoft.com/office/drawing/2014/main" xmlns="" id="{61F2D264-89C3-4BCC-84D0-061113A77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1863"/>
            <a:ext cx="1974850" cy="126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17">
            <a:extLst>
              <a:ext uri="{FF2B5EF4-FFF2-40B4-BE49-F238E27FC236}">
                <a16:creationId xmlns:a16="http://schemas.microsoft.com/office/drawing/2014/main" xmlns="" id="{8F287057-801F-4898-BAAE-A22FB53806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31875"/>
            <a:ext cx="987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20">
            <a:extLst>
              <a:ext uri="{FF2B5EF4-FFF2-40B4-BE49-F238E27FC236}">
                <a16:creationId xmlns:a16="http://schemas.microsoft.com/office/drawing/2014/main" xmlns="" id="{9774C6BA-C35E-4C41-8802-6F073FD6BC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3788" y="3419475"/>
            <a:ext cx="276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0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82F012EC-F8E1-4889-8093-E3CFBAA2F2E3}"/>
              </a:ext>
            </a:extLst>
          </p:cNvPr>
          <p:cNvCxnSpPr/>
          <p:nvPr/>
        </p:nvCxnSpPr>
        <p:spPr>
          <a:xfrm>
            <a:off x="1371600" y="3876675"/>
            <a:ext cx="987425" cy="0"/>
          </a:xfrm>
          <a:prstGeom prst="straightConnector1">
            <a:avLst/>
          </a:prstGeom>
          <a:ln w="38100"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2" name="TextBox 27">
            <a:extLst>
              <a:ext uri="{FF2B5EF4-FFF2-40B4-BE49-F238E27FC236}">
                <a16:creationId xmlns:a16="http://schemas.microsoft.com/office/drawing/2014/main" xmlns="" id="{8E16E67A-F50C-4E23-8EB0-A43F66BD0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9025" y="3692525"/>
            <a:ext cx="6429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7cm</a:t>
            </a: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xmlns="" id="{469A46DA-BC6B-4CC9-B9C1-780CACDECD4D}"/>
              </a:ext>
            </a:extLst>
          </p:cNvPr>
          <p:cNvCxnSpPr/>
          <p:nvPr/>
        </p:nvCxnSpPr>
        <p:spPr>
          <a:xfrm>
            <a:off x="1370013" y="4168775"/>
            <a:ext cx="1976437" cy="0"/>
          </a:xfrm>
          <a:prstGeom prst="straightConnector1">
            <a:avLst/>
          </a:prstGeom>
          <a:ln w="38100">
            <a:solidFill>
              <a:srgbClr val="25678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B765FB3-22B7-4593-9A91-6804923A2B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6450" y="3984625"/>
            <a:ext cx="73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? cm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6426EA95-46E8-4BC0-889E-EDB12D9D02BC}"/>
              </a:ext>
            </a:extLst>
          </p:cNvPr>
          <p:cNvSpPr/>
          <p:nvPr/>
        </p:nvSpPr>
        <p:spPr>
          <a:xfrm>
            <a:off x="755650" y="5284788"/>
            <a:ext cx="7632700" cy="808037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CE33442F-AFC5-48FD-96BE-B1409CE00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438" y="5365750"/>
            <a:ext cx="72231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7cm + 7cm = 14cm</a:t>
            </a: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, so Felipe must be 14cm long.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We can also work this out using multiplication: </a:t>
            </a:r>
            <a:r>
              <a:rPr lang="en-GB" altLang="en-US" b="1" dirty="0">
                <a:solidFill>
                  <a:schemeClr val="tx1"/>
                </a:solidFill>
                <a:latin typeface="Twinkl" pitchFamily="2" charset="0"/>
              </a:rPr>
              <a:t>2 × 7cm = 14cm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xmlns="" id="{7EF77B0B-B0CA-4EAE-8E74-0CE3C76745C6}"/>
              </a:ext>
            </a:extLst>
          </p:cNvPr>
          <p:cNvCxnSpPr/>
          <p:nvPr/>
        </p:nvCxnSpPr>
        <p:spPr>
          <a:xfrm flipV="1">
            <a:off x="1370013" y="3575050"/>
            <a:ext cx="6403975" cy="28575"/>
          </a:xfrm>
          <a:prstGeom prst="line">
            <a:avLst/>
          </a:prstGeom>
          <a:ln w="76200">
            <a:solidFill>
              <a:srgbClr val="2567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0" grpId="0" animBg="1"/>
      <p:bldP spid="4" grpId="0"/>
      <p:bldP spid="29" grpId="0"/>
      <p:bldP spid="22" grpId="0" animBg="1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AC3DA049-93BF-4046-8399-568CB6595E66}"/>
              </a:ext>
            </a:extLst>
          </p:cNvPr>
          <p:cNvSpPr/>
          <p:nvPr/>
        </p:nvSpPr>
        <p:spPr>
          <a:xfrm>
            <a:off x="760413" y="2657475"/>
            <a:ext cx="7623175" cy="3471863"/>
          </a:xfrm>
          <a:prstGeom prst="rect">
            <a:avLst/>
          </a:prstGeom>
          <a:solidFill>
            <a:srgbClr val="D3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4CBA165-19D6-42D3-B133-C73BC76E3693}"/>
              </a:ext>
            </a:extLst>
          </p:cNvPr>
          <p:cNvGrpSpPr>
            <a:grpSpLocks/>
          </p:cNvGrpSpPr>
          <p:nvPr/>
        </p:nvGrpSpPr>
        <p:grpSpPr bwMode="auto">
          <a:xfrm>
            <a:off x="1536700" y="3779838"/>
            <a:ext cx="709613" cy="2338321"/>
            <a:chOff x="1258382" y="3780153"/>
            <a:chExt cx="709310" cy="2337904"/>
          </a:xfrm>
        </p:grpSpPr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xmlns="" id="{F0320F89-B97E-4FB2-8160-BFECA36957D8}"/>
                </a:ext>
              </a:extLst>
            </p:cNvPr>
            <p:cNvCxnSpPr/>
            <p:nvPr/>
          </p:nvCxnSpPr>
          <p:spPr>
            <a:xfrm rot="16200000">
              <a:off x="592465" y="4768196"/>
              <a:ext cx="1976085" cy="0"/>
            </a:xfrm>
            <a:prstGeom prst="straightConnector1">
              <a:avLst/>
            </a:prstGeom>
            <a:ln w="38100">
              <a:solidFill>
                <a:srgbClr val="25678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2" name="TextBox 28">
              <a:extLst>
                <a:ext uri="{FF2B5EF4-FFF2-40B4-BE49-F238E27FC236}">
                  <a16:creationId xmlns:a16="http://schemas.microsoft.com/office/drawing/2014/main" xmlns="" id="{A2B9704F-6CBC-4A4A-AA63-32DCCAD5B7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8382" y="5748791"/>
              <a:ext cx="709310" cy="369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? cm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9F36E78-3F7A-4215-A388-5E85EC9BCE72}"/>
              </a:ext>
            </a:extLst>
          </p:cNvPr>
          <p:cNvSpPr/>
          <p:nvPr/>
        </p:nvSpPr>
        <p:spPr>
          <a:xfrm>
            <a:off x="755650" y="1412875"/>
            <a:ext cx="7632700" cy="576263"/>
          </a:xfrm>
          <a:prstGeom prst="rect">
            <a:avLst/>
          </a:prstGeom>
          <a:solidFill>
            <a:srgbClr val="4C9E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26629" name="Title 5">
            <a:extLst>
              <a:ext uri="{FF2B5EF4-FFF2-40B4-BE49-F238E27FC236}">
                <a16:creationId xmlns:a16="http://schemas.microsoft.com/office/drawing/2014/main" xmlns="" id="{8E1B8092-F7EF-46EC-BE29-5C998D7D2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30238"/>
            <a:ext cx="8220075" cy="56991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 altLang="en-US" sz="3600" dirty="0"/>
              <a:t>Felipe and Fabio</a:t>
            </a:r>
          </a:p>
        </p:txBody>
      </p:sp>
      <p:sp>
        <p:nvSpPr>
          <p:cNvPr id="16390" name="Rectangle 3">
            <a:extLst>
              <a:ext uri="{FF2B5EF4-FFF2-40B4-BE49-F238E27FC236}">
                <a16:creationId xmlns:a16="http://schemas.microsoft.com/office/drawing/2014/main" xmlns="" id="{505E0A71-35AC-44CE-A712-7ACF78128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650" y="1516063"/>
            <a:ext cx="7632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Fabio is 10cm tall. Felipe is twice this height. How tall is Felipe?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F00BE0-A515-4B96-9F67-FD7F07AFC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3954463"/>
            <a:ext cx="28130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49181B6-0C29-44DB-92A6-1847B49322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050" y="4735513"/>
            <a:ext cx="98742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A7DDEDE-C5E6-4423-AFBF-FCE7FFF77846}"/>
              </a:ext>
            </a:extLst>
          </p:cNvPr>
          <p:cNvSpPr/>
          <p:nvPr/>
        </p:nvSpPr>
        <p:spPr>
          <a:xfrm>
            <a:off x="755650" y="2035175"/>
            <a:ext cx="7632700" cy="576263"/>
          </a:xfrm>
          <a:prstGeom prst="rect">
            <a:avLst/>
          </a:prstGeom>
          <a:solidFill>
            <a:srgbClr val="69D2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latin typeface="Twinkl" pitchFamily="2" charset="0"/>
            </a:endParaRPr>
          </a:p>
        </p:txBody>
      </p:sp>
      <p:sp>
        <p:nvSpPr>
          <p:cNvPr id="16394" name="Rectangle 18">
            <a:extLst>
              <a:ext uri="{FF2B5EF4-FFF2-40B4-BE49-F238E27FC236}">
                <a16:creationId xmlns:a16="http://schemas.microsoft.com/office/drawing/2014/main" xmlns="" id="{54E48F65-A69F-44C4-91B4-884AD3ABD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2138363"/>
            <a:ext cx="4267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Sassoon Infant Rg" panose="02000503030000020003" pitchFamily="50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chemeClr val="tx1"/>
                </a:solidFill>
                <a:latin typeface="Twinkl" pitchFamily="2" charset="0"/>
              </a:rPr>
              <a:t>How could you work this out? </a:t>
            </a:r>
          </a:p>
        </p:txBody>
      </p:sp>
      <p:grpSp>
        <p:nvGrpSpPr>
          <p:cNvPr id="16395" name="Group 6">
            <a:extLst>
              <a:ext uri="{FF2B5EF4-FFF2-40B4-BE49-F238E27FC236}">
                <a16:creationId xmlns:a16="http://schemas.microsoft.com/office/drawing/2014/main" xmlns="" id="{0BCCA13B-43C1-4D3E-A337-3943E9A99121}"/>
              </a:ext>
            </a:extLst>
          </p:cNvPr>
          <p:cNvGrpSpPr>
            <a:grpSpLocks/>
          </p:cNvGrpSpPr>
          <p:nvPr/>
        </p:nvGrpSpPr>
        <p:grpSpPr bwMode="auto">
          <a:xfrm>
            <a:off x="2282825" y="2709863"/>
            <a:ext cx="276225" cy="3414712"/>
            <a:chOff x="1886746" y="2709644"/>
            <a:chExt cx="276044" cy="3414648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xmlns="" id="{5F98A87A-ADDA-4C54-966D-B31DC7FF0CDA}"/>
                </a:ext>
              </a:extLst>
            </p:cNvPr>
            <p:cNvCxnSpPr/>
            <p:nvPr/>
          </p:nvCxnSpPr>
          <p:spPr>
            <a:xfrm flipV="1">
              <a:off x="2024768" y="2709644"/>
              <a:ext cx="0" cy="3044768"/>
            </a:xfrm>
            <a:prstGeom prst="line">
              <a:avLst/>
            </a:prstGeom>
            <a:ln w="76200">
              <a:solidFill>
                <a:srgbClr val="25678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00" name="TextBox 20">
              <a:extLst>
                <a:ext uri="{FF2B5EF4-FFF2-40B4-BE49-F238E27FC236}">
                  <a16:creationId xmlns:a16="http://schemas.microsoft.com/office/drawing/2014/main" xmlns="" id="{6476983F-B74F-47B0-94AE-91C350A3A6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6746" y="5754960"/>
              <a:ext cx="27604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0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83F6BE6-22F1-4559-BD18-0F788D602B4E}"/>
              </a:ext>
            </a:extLst>
          </p:cNvPr>
          <p:cNvGrpSpPr>
            <a:grpSpLocks/>
          </p:cNvGrpSpPr>
          <p:nvPr/>
        </p:nvGrpSpPr>
        <p:grpSpPr bwMode="auto">
          <a:xfrm>
            <a:off x="1471613" y="4768849"/>
            <a:ext cx="774700" cy="1343127"/>
            <a:chOff x="679508" y="4768559"/>
            <a:chExt cx="774926" cy="1343496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xmlns="" id="{47674084-16B7-4BA1-893C-C6A5CD5691E5}"/>
                </a:ext>
              </a:extLst>
            </p:cNvPr>
            <p:cNvCxnSpPr/>
            <p:nvPr/>
          </p:nvCxnSpPr>
          <p:spPr>
            <a:xfrm rot="16200000">
              <a:off x="573917" y="5261614"/>
              <a:ext cx="986109" cy="0"/>
            </a:xfrm>
            <a:prstGeom prst="straightConnector1">
              <a:avLst/>
            </a:prstGeom>
            <a:ln w="38100">
              <a:solidFill>
                <a:srgbClr val="25678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398" name="TextBox 27">
              <a:extLst>
                <a:ext uri="{FF2B5EF4-FFF2-40B4-BE49-F238E27FC236}">
                  <a16:creationId xmlns:a16="http://schemas.microsoft.com/office/drawing/2014/main" xmlns="" id="{910DDF12-1065-453F-A984-15616A0AB5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9508" y="5742622"/>
              <a:ext cx="774926" cy="369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rgbClr val="1C1C1C"/>
                  </a:solidFill>
                  <a:latin typeface="Sassoon Infant Rg" panose="02000503030000020003" pitchFamily="50" charset="0"/>
                  <a:ea typeface="Sassoon Infant Rg" panose="02000503030000020003" pitchFamily="50" charset="0"/>
                  <a:cs typeface="Sassoon Infant Rg" panose="02000503030000020003" pitchFamily="50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GB" altLang="en-US" dirty="0">
                  <a:solidFill>
                    <a:schemeClr val="tx1"/>
                  </a:solidFill>
                  <a:latin typeface="Twinkl" pitchFamily="2" charset="0"/>
                </a:rPr>
                <a:t>10cm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2.96296E-6 L -0.08038 2.96296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81481E-6 L 0.35053 -4.81481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</TotalTime>
  <Words>538</Words>
  <Application>Microsoft Office PowerPoint</Application>
  <PresentationFormat>On-screen Show (4:3)</PresentationFormat>
  <Paragraphs>117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BPreplay</vt:lpstr>
      <vt:lpstr>Tuffy</vt:lpstr>
      <vt:lpstr>Sassoon Infant Md</vt:lpstr>
      <vt:lpstr>Sassoon Infant Rg</vt:lpstr>
      <vt:lpstr>Twinkl</vt:lpstr>
      <vt:lpstr>Office Theme</vt:lpstr>
      <vt:lpstr>Maths</vt:lpstr>
      <vt:lpstr>Animal Facts</vt:lpstr>
      <vt:lpstr>PowerPoint Presentation</vt:lpstr>
      <vt:lpstr>Measures</vt:lpstr>
      <vt:lpstr>Measures</vt:lpstr>
      <vt:lpstr>Felipe and Fabio</vt:lpstr>
      <vt:lpstr>Felipe and Fabio</vt:lpstr>
      <vt:lpstr>Felipe and Fabio</vt:lpstr>
      <vt:lpstr>Felipe and Fabio</vt:lpstr>
      <vt:lpstr>Felipe and Fabio</vt:lpstr>
      <vt:lpstr>The Sloth Family</vt:lpstr>
      <vt:lpstr>The Sloth Family</vt:lpstr>
      <vt:lpstr>The Sloth Family</vt:lpstr>
      <vt:lpstr>Animal Facts Activity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J Charnley</cp:lastModifiedBy>
  <cp:revision>186</cp:revision>
  <dcterms:created xsi:type="dcterms:W3CDTF">2014-10-01T16:09:27Z</dcterms:created>
  <dcterms:modified xsi:type="dcterms:W3CDTF">2020-05-29T08:12:40Z</dcterms:modified>
</cp:coreProperties>
</file>