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handoutMasterIdLst>
    <p:handoutMasterId r:id="rId11"/>
  </p:handoutMasterIdLst>
  <p:sldIdLst>
    <p:sldId id="261" r:id="rId2"/>
    <p:sldId id="301" r:id="rId3"/>
    <p:sldId id="264" r:id="rId4"/>
    <p:sldId id="309" r:id="rId5"/>
    <p:sldId id="305" r:id="rId6"/>
    <p:sldId id="314" r:id="rId7"/>
    <p:sldId id="306" r:id="rId8"/>
    <p:sldId id="307" r:id="rId9"/>
    <p:sldId id="268" r:id="rId1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Sassoon Infant Md" panose="02000603050000020003" pitchFamily="50" charset="0"/>
      <p:regular r:id="rId16"/>
    </p:embeddedFont>
    <p:embeddedFont>
      <p:font typeface="BPreplay" panose="02000503000000020004" pitchFamily="50" charset="0"/>
      <p:regular r:id="rId17"/>
      <p:bold r:id="rId18"/>
      <p:italic r:id="rId19"/>
      <p:boldItalic r:id="rId20"/>
    </p:embeddedFont>
    <p:embeddedFont>
      <p:font typeface="Sassoon Infant Rg" panose="02000503030000020003" pitchFamily="50" charset="0"/>
      <p:regular r:id="rId21"/>
      <p:bold r:id="rId22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1202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97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23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59">
          <p15:clr>
            <a:srgbClr val="A4A3A4"/>
          </p15:clr>
        </p15:guide>
        <p15:guide id="9" orient="horz" pos="3861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91BE"/>
    <a:srgbClr val="FCE061"/>
    <a:srgbClr val="B2E961"/>
    <a:srgbClr val="A4D052"/>
    <a:srgbClr val="6CC7FF"/>
    <a:srgbClr val="B0E1FF"/>
    <a:srgbClr val="97C8EB"/>
    <a:srgbClr val="7FC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6" autoAdjust="0"/>
    <p:restoredTop sz="94660"/>
  </p:normalViewPr>
  <p:slideViewPr>
    <p:cSldViewPr snapToGrid="0">
      <p:cViewPr varScale="1">
        <p:scale>
          <a:sx n="94" d="100"/>
          <a:sy n="94" d="100"/>
        </p:scale>
        <p:origin x="1157" y="72"/>
      </p:cViewPr>
      <p:guideLst>
        <p:guide orient="horz" pos="2160"/>
        <p:guide pos="1202"/>
        <p:guide pos="340"/>
        <p:guide orient="horz" pos="3997"/>
        <p:guide pos="5420"/>
        <p:guide orient="horz" pos="323"/>
        <p:guide pos="476"/>
        <p:guide orient="horz" pos="459"/>
        <p:guide orient="horz" pos="3861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8E79961-D339-4C6C-9431-F27B5F168446}" type="datetimeFigureOut">
              <a:rPr lang="en-GB"/>
              <a:pPr>
                <a:defRPr/>
              </a:pPr>
              <a:t>29/05/2020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516D3B1-4AC1-4C57-BDF6-E1B46599D67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Sassoon Infant Md" panose="02000603050000020003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414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860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451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8012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7117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9513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1" r:id="rId4"/>
    <p:sldLayoutId id="2147483892" r:id="rId5"/>
    <p:sldLayoutId id="2147483896" r:id="rId6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Sassoon Infant Md" panose="02000603050000020003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BPreplay" pitchFamily="50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E72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4" name="TextBox 10"/>
          <p:cNvSpPr txBox="1">
            <a:spLocks noChangeArrowheads="1"/>
          </p:cNvSpPr>
          <p:nvPr/>
        </p:nvSpPr>
        <p:spPr bwMode="auto">
          <a:xfrm>
            <a:off x="2857500" y="6464300"/>
            <a:ext cx="34210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  <a:latin typeface="BPreplay" pitchFamily="50" charset="0"/>
              </a:rPr>
              <a:t>SPaG </a:t>
            </a:r>
            <a:r>
              <a:rPr lang="en-GB" altLang="en-US" sz="800">
                <a:solidFill>
                  <a:schemeClr val="bg1"/>
                </a:solidFill>
                <a:latin typeface="BPreplay" pitchFamily="50" charset="0"/>
              </a:rPr>
              <a:t>| Compound Words</a:t>
            </a:r>
          </a:p>
        </p:txBody>
      </p:sp>
      <p:sp>
        <p:nvSpPr>
          <p:cNvPr id="7175" name="Title 17"/>
          <p:cNvSpPr>
            <a:spLocks noGrp="1"/>
          </p:cNvSpPr>
          <p:nvPr>
            <p:ph type="title"/>
          </p:nvPr>
        </p:nvSpPr>
        <p:spPr>
          <a:xfrm>
            <a:off x="461963" y="2359025"/>
            <a:ext cx="8221662" cy="655638"/>
          </a:xfrm>
        </p:spPr>
        <p:txBody>
          <a:bodyPr/>
          <a:lstStyle/>
          <a:p>
            <a:pPr eaLnBrk="1" hangingPunct="1"/>
            <a:r>
              <a:rPr lang="en-GB" altLang="en-US" sz="3700" smtClean="0"/>
              <a:t>Spelling, Punctuation and Grammar</a:t>
            </a:r>
          </a:p>
        </p:txBody>
      </p:sp>
      <p:sp>
        <p:nvSpPr>
          <p:cNvPr id="7176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pPr eaLnBrk="1" hangingPunct="1"/>
            <a:r>
              <a:rPr lang="en-GB" altLang="en-US" smtClean="0"/>
              <a:t>Compound Words</a:t>
            </a:r>
          </a:p>
        </p:txBody>
      </p:sp>
      <p:pic>
        <p:nvPicPr>
          <p:cNvPr id="717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Twinkl Logo"/>
          <p:cNvPicPr>
            <a:picLocks noChangeAspect="1"/>
          </p:cNvPicPr>
          <p:nvPr/>
        </p:nvPicPr>
        <p:blipFill>
          <a:blip r:embed="rId2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63" y="6219825"/>
            <a:ext cx="58737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655638"/>
            <a:ext cx="9144000" cy="1112837"/>
          </a:xfrm>
          <a:prstGeom prst="rect">
            <a:avLst/>
          </a:prstGeom>
          <a:solidFill>
            <a:srgbClr val="FEFEFE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Title 7"/>
          <p:cNvSpPr txBox="1">
            <a:spLocks/>
          </p:cNvSpPr>
          <p:nvPr/>
        </p:nvSpPr>
        <p:spPr>
          <a:xfrm>
            <a:off x="628650" y="582613"/>
            <a:ext cx="7886700" cy="132556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5400" dirty="0" smtClean="0">
                <a:solidFill>
                  <a:schemeClr val="tx1"/>
                </a:solidFill>
                <a:latin typeface="+mj-lt"/>
              </a:rPr>
              <a:t>Compound Words</a:t>
            </a:r>
            <a:endParaRPr lang="en-GB" sz="5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19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8" y="1663700"/>
            <a:ext cx="3527425" cy="509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5"/>
          <p:cNvSpPr>
            <a:spLocks noGrp="1"/>
          </p:cNvSpPr>
          <p:nvPr>
            <p:ph type="title"/>
          </p:nvPr>
        </p:nvSpPr>
        <p:spPr>
          <a:xfrm>
            <a:off x="1066800" y="911225"/>
            <a:ext cx="7010400" cy="79057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altLang="en-US" sz="2800" b="0" dirty="0" smtClean="0"/>
              <a:t>Meet Captain Compound. He is in charge of some very special words.</a:t>
            </a:r>
          </a:p>
        </p:txBody>
      </p:sp>
      <p:pic>
        <p:nvPicPr>
          <p:cNvPr id="921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38" y="1928813"/>
            <a:ext cx="2905125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Arrow Connector 39"/>
          <p:cNvCxnSpPr/>
          <p:nvPr/>
        </p:nvCxnSpPr>
        <p:spPr>
          <a:xfrm>
            <a:off x="1236663" y="4017963"/>
            <a:ext cx="6985000" cy="0"/>
          </a:xfrm>
          <a:prstGeom prst="straightConnector1">
            <a:avLst/>
          </a:prstGeom>
          <a:ln w="38100">
            <a:solidFill>
              <a:srgbClr val="FCE06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88" name="Straight Arrow Connector 16387"/>
          <p:cNvCxnSpPr/>
          <p:nvPr/>
        </p:nvCxnSpPr>
        <p:spPr>
          <a:xfrm>
            <a:off x="1236663" y="1951038"/>
            <a:ext cx="6985000" cy="0"/>
          </a:xfrm>
          <a:prstGeom prst="straightConnector1">
            <a:avLst/>
          </a:prstGeom>
          <a:ln w="38100">
            <a:solidFill>
              <a:srgbClr val="FCE06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6" name="Title 5"/>
          <p:cNvSpPr>
            <a:spLocks noGrp="1"/>
          </p:cNvSpPr>
          <p:nvPr>
            <p:ph type="title"/>
          </p:nvPr>
        </p:nvSpPr>
        <p:spPr>
          <a:xfrm>
            <a:off x="1436688" y="547688"/>
            <a:ext cx="6127750" cy="604837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altLang="en-US" sz="2400" b="0" smtClean="0"/>
              <a:t>Look at these pictures. What can you see?</a:t>
            </a:r>
          </a:p>
        </p:txBody>
      </p:sp>
      <p:grpSp>
        <p:nvGrpSpPr>
          <p:cNvPr id="10245" name="Group 30"/>
          <p:cNvGrpSpPr>
            <a:grpSpLocks/>
          </p:cNvGrpSpPr>
          <p:nvPr/>
        </p:nvGrpSpPr>
        <p:grpSpPr bwMode="auto">
          <a:xfrm>
            <a:off x="771525" y="1193800"/>
            <a:ext cx="2078038" cy="1512888"/>
            <a:chOff x="771417" y="1194065"/>
            <a:chExt cx="2078166" cy="1512477"/>
          </a:xfrm>
        </p:grpSpPr>
        <p:sp>
          <p:nvSpPr>
            <p:cNvPr id="6" name="Rounded Rectangle 5"/>
            <p:cNvSpPr/>
            <p:nvPr/>
          </p:nvSpPr>
          <p:spPr>
            <a:xfrm>
              <a:off x="771417" y="1194065"/>
              <a:ext cx="2078166" cy="151247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5D91BE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pic>
          <p:nvPicPr>
            <p:cNvPr id="10265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160" y="1461987"/>
              <a:ext cx="1796677" cy="950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255" y="1204224"/>
            <a:ext cx="2039488" cy="1492159"/>
          </a:xfrm>
          <a:prstGeom prst="roundRect">
            <a:avLst/>
          </a:prstGeom>
          <a:ln w="57150">
            <a:solidFill>
              <a:srgbClr val="5D91BE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886" y="1204223"/>
            <a:ext cx="2140091" cy="1513291"/>
          </a:xfrm>
          <a:prstGeom prst="roundRect">
            <a:avLst/>
          </a:prstGeom>
          <a:ln w="57150">
            <a:solidFill>
              <a:srgbClr val="FCE061"/>
            </a:solidFill>
          </a:ln>
        </p:spPr>
      </p:pic>
      <p:grpSp>
        <p:nvGrpSpPr>
          <p:cNvPr id="10248" name="Group 16383"/>
          <p:cNvGrpSpPr>
            <a:grpSpLocks/>
          </p:cNvGrpSpPr>
          <p:nvPr/>
        </p:nvGrpSpPr>
        <p:grpSpPr bwMode="auto">
          <a:xfrm>
            <a:off x="771525" y="3260725"/>
            <a:ext cx="2078038" cy="1512888"/>
            <a:chOff x="771417" y="3261203"/>
            <a:chExt cx="2078166" cy="1512477"/>
          </a:xfrm>
        </p:grpSpPr>
        <p:sp>
          <p:nvSpPr>
            <p:cNvPr id="13" name="Rounded Rectangle 12"/>
            <p:cNvSpPr/>
            <p:nvPr/>
          </p:nvSpPr>
          <p:spPr>
            <a:xfrm>
              <a:off x="771417" y="3261203"/>
              <a:ext cx="2078166" cy="151247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5D91BE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pic>
          <p:nvPicPr>
            <p:cNvPr id="10263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677" y="3376184"/>
              <a:ext cx="1527646" cy="1282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49" name="Group 16384"/>
          <p:cNvGrpSpPr>
            <a:grpSpLocks/>
          </p:cNvGrpSpPr>
          <p:nvPr/>
        </p:nvGrpSpPr>
        <p:grpSpPr bwMode="auto">
          <a:xfrm>
            <a:off x="3478213" y="3254375"/>
            <a:ext cx="2079625" cy="1512888"/>
            <a:chOff x="3478978" y="3255082"/>
            <a:chExt cx="2078166" cy="1512477"/>
          </a:xfrm>
        </p:grpSpPr>
        <p:sp>
          <p:nvSpPr>
            <p:cNvPr id="14" name="Rounded Rectangle 13"/>
            <p:cNvSpPr/>
            <p:nvPr/>
          </p:nvSpPr>
          <p:spPr>
            <a:xfrm>
              <a:off x="3478978" y="3255082"/>
              <a:ext cx="2078166" cy="151247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5D91BE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pic>
          <p:nvPicPr>
            <p:cNvPr id="10261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4400" y="3415968"/>
              <a:ext cx="1199374" cy="1190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ounded Rectangle 14"/>
          <p:cNvSpPr/>
          <p:nvPr/>
        </p:nvSpPr>
        <p:spPr>
          <a:xfrm>
            <a:off x="6232525" y="3244850"/>
            <a:ext cx="2139950" cy="155575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CE06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0251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363" y="3435350"/>
            <a:ext cx="1184275" cy="11747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549400" y="2782888"/>
            <a:ext cx="522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bed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197350" y="2782888"/>
            <a:ext cx="657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room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794500" y="2782888"/>
            <a:ext cx="1016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bedroom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514475" y="4881563"/>
            <a:ext cx="5921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foot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251325" y="4881563"/>
            <a:ext cx="547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ball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862763" y="4881563"/>
            <a:ext cx="94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football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55650" y="5319713"/>
            <a:ext cx="7632700" cy="809625"/>
          </a:xfrm>
          <a:prstGeom prst="roundRect">
            <a:avLst/>
          </a:prstGeom>
          <a:solidFill>
            <a:srgbClr val="FCE06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259" name="Rectangle 21"/>
          <p:cNvSpPr>
            <a:spLocks noChangeArrowheads="1"/>
          </p:cNvSpPr>
          <p:nvPr/>
        </p:nvSpPr>
        <p:spPr bwMode="auto">
          <a:xfrm>
            <a:off x="1066800" y="5400675"/>
            <a:ext cx="7010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A compound word is made of two separate words. The two words are joined together to make a new word.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>
          <a:xfrm>
            <a:off x="684213" y="930275"/>
            <a:ext cx="7632700" cy="217488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altLang="en-US" sz="2400" b="0" dirty="0" smtClean="0"/>
              <a:t>Can you read these compound words?</a:t>
            </a:r>
          </a:p>
        </p:txBody>
      </p:sp>
      <p:pic>
        <p:nvPicPr>
          <p:cNvPr id="11267" name="Talking Partner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6" name="Group 12295"/>
          <p:cNvGrpSpPr>
            <a:grpSpLocks/>
          </p:cNvGrpSpPr>
          <p:nvPr/>
        </p:nvGrpSpPr>
        <p:grpSpPr bwMode="auto">
          <a:xfrm>
            <a:off x="1612900" y="1784350"/>
            <a:ext cx="2243138" cy="1798638"/>
            <a:chOff x="1613256" y="1604776"/>
            <a:chExt cx="2242795" cy="1799524"/>
          </a:xfrm>
        </p:grpSpPr>
        <p:sp>
          <p:nvSpPr>
            <p:cNvPr id="10" name="Rounded Rectangle 9"/>
            <p:cNvSpPr/>
            <p:nvPr/>
          </p:nvSpPr>
          <p:spPr>
            <a:xfrm>
              <a:off x="1613256" y="1604776"/>
              <a:ext cx="2242795" cy="179952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CE0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1283" name="TextBox 4"/>
            <p:cNvSpPr txBox="1">
              <a:spLocks noChangeArrowheads="1"/>
            </p:cNvSpPr>
            <p:nvPr/>
          </p:nvSpPr>
          <p:spPr bwMode="auto">
            <a:xfrm>
              <a:off x="1864831" y="2718972"/>
              <a:ext cx="173964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600">
                  <a:solidFill>
                    <a:schemeClr val="tx1"/>
                  </a:solidFill>
                </a:rPr>
                <a:t>eyebrow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2143125"/>
            <a:ext cx="5364163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5" name="Group 12294"/>
          <p:cNvGrpSpPr>
            <a:grpSpLocks/>
          </p:cNvGrpSpPr>
          <p:nvPr/>
        </p:nvGrpSpPr>
        <p:grpSpPr bwMode="auto">
          <a:xfrm>
            <a:off x="1612900" y="4291013"/>
            <a:ext cx="2243138" cy="1800225"/>
            <a:chOff x="1613256" y="4111639"/>
            <a:chExt cx="2242795" cy="1799524"/>
          </a:xfrm>
        </p:grpSpPr>
        <p:sp>
          <p:nvSpPr>
            <p:cNvPr id="22" name="Rounded Rectangle 21"/>
            <p:cNvSpPr/>
            <p:nvPr/>
          </p:nvSpPr>
          <p:spPr>
            <a:xfrm>
              <a:off x="1613256" y="4111639"/>
              <a:ext cx="2242795" cy="179952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CE0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1281" name="TextBox 6"/>
            <p:cNvSpPr txBox="1">
              <a:spLocks noChangeArrowheads="1"/>
            </p:cNvSpPr>
            <p:nvPr/>
          </p:nvSpPr>
          <p:spPr bwMode="auto">
            <a:xfrm>
              <a:off x="1873087" y="5243824"/>
              <a:ext cx="173402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600">
                  <a:solidFill>
                    <a:schemeClr val="tx1"/>
                  </a:solidFill>
                </a:rPr>
                <a:t>raindrop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763" y="4545013"/>
            <a:ext cx="635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1" name="Group 12290"/>
          <p:cNvGrpSpPr>
            <a:grpSpLocks/>
          </p:cNvGrpSpPr>
          <p:nvPr/>
        </p:nvGrpSpPr>
        <p:grpSpPr bwMode="auto">
          <a:xfrm>
            <a:off x="5065713" y="1784350"/>
            <a:ext cx="2243137" cy="1798638"/>
            <a:chOff x="5071101" y="1424412"/>
            <a:chExt cx="2242795" cy="1799524"/>
          </a:xfrm>
        </p:grpSpPr>
        <p:sp>
          <p:nvSpPr>
            <p:cNvPr id="23" name="Rounded Rectangle 22"/>
            <p:cNvSpPr/>
            <p:nvPr/>
          </p:nvSpPr>
          <p:spPr>
            <a:xfrm>
              <a:off x="5071101" y="1424412"/>
              <a:ext cx="2242795" cy="179952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CE0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1279" name="TextBox 5"/>
            <p:cNvSpPr txBox="1">
              <a:spLocks noChangeArrowheads="1"/>
            </p:cNvSpPr>
            <p:nvPr/>
          </p:nvSpPr>
          <p:spPr bwMode="auto">
            <a:xfrm>
              <a:off x="5230639" y="2570919"/>
              <a:ext cx="200369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600">
                  <a:solidFill>
                    <a:schemeClr val="tx1"/>
                  </a:solidFill>
                </a:rPr>
                <a:t>bathroom</a:t>
              </a:r>
            </a:p>
          </p:txBody>
        </p:sp>
      </p:grpSp>
      <p:grpSp>
        <p:nvGrpSpPr>
          <p:cNvPr id="12294" name="Group 12293"/>
          <p:cNvGrpSpPr>
            <a:grpSpLocks/>
          </p:cNvGrpSpPr>
          <p:nvPr/>
        </p:nvGrpSpPr>
        <p:grpSpPr bwMode="auto">
          <a:xfrm>
            <a:off x="5065713" y="4291013"/>
            <a:ext cx="2243137" cy="1800225"/>
            <a:chOff x="5066109" y="3963586"/>
            <a:chExt cx="2242795" cy="1799524"/>
          </a:xfrm>
        </p:grpSpPr>
        <p:sp>
          <p:nvSpPr>
            <p:cNvPr id="24" name="Rounded Rectangle 23"/>
            <p:cNvSpPr/>
            <p:nvPr/>
          </p:nvSpPr>
          <p:spPr>
            <a:xfrm>
              <a:off x="5066109" y="3963586"/>
              <a:ext cx="2242795" cy="179952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CE0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1277" name="TextBox 1"/>
            <p:cNvSpPr txBox="1">
              <a:spLocks noChangeArrowheads="1"/>
            </p:cNvSpPr>
            <p:nvPr/>
          </p:nvSpPr>
          <p:spPr bwMode="auto">
            <a:xfrm>
              <a:off x="5265636" y="5095771"/>
              <a:ext cx="192371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600">
                  <a:solidFill>
                    <a:schemeClr val="tx1"/>
                  </a:solidFill>
                </a:rPr>
                <a:t>bookcase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013" y="4492625"/>
            <a:ext cx="8255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2000250"/>
            <a:ext cx="1630363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Arrow Connector 27"/>
          <p:cNvCxnSpPr/>
          <p:nvPr/>
        </p:nvCxnSpPr>
        <p:spPr>
          <a:xfrm>
            <a:off x="5721350" y="2695575"/>
            <a:ext cx="0" cy="2395538"/>
          </a:xfrm>
          <a:prstGeom prst="straightConnector1">
            <a:avLst/>
          </a:prstGeom>
          <a:ln w="38100">
            <a:solidFill>
              <a:srgbClr val="FCE06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260725" y="2525713"/>
            <a:ext cx="0" cy="2393950"/>
          </a:xfrm>
          <a:prstGeom prst="straightConnector1">
            <a:avLst/>
          </a:prstGeom>
          <a:ln w="38100">
            <a:solidFill>
              <a:srgbClr val="FCE06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2" name="Talking Partner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Box 3"/>
          <p:cNvSpPr txBox="1">
            <a:spLocks noChangeArrowheads="1"/>
          </p:cNvSpPr>
          <p:nvPr/>
        </p:nvSpPr>
        <p:spPr bwMode="auto">
          <a:xfrm>
            <a:off x="755650" y="728663"/>
            <a:ext cx="67595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What do you think these compound words might be? Talk to your partner and write your answers on your whiteboard.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263775" y="1641475"/>
            <a:ext cx="1995488" cy="160178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5D9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Rounded Rectangle 15"/>
          <p:cNvSpPr/>
          <p:nvPr/>
        </p:nvSpPr>
        <p:spPr>
          <a:xfrm>
            <a:off x="2263775" y="3797300"/>
            <a:ext cx="1995488" cy="160178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5D9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4722813" y="1641475"/>
            <a:ext cx="1995487" cy="160178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5D9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" name="Rounded Rectangle 16"/>
          <p:cNvSpPr/>
          <p:nvPr/>
        </p:nvSpPr>
        <p:spPr>
          <a:xfrm>
            <a:off x="4722813" y="3797300"/>
            <a:ext cx="1995487" cy="160178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5D9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2125663" y="5556250"/>
            <a:ext cx="2289175" cy="663575"/>
            <a:chOff x="2096865" y="5546516"/>
            <a:chExt cx="2289046" cy="663423"/>
          </a:xfrm>
        </p:grpSpPr>
        <p:sp>
          <p:nvSpPr>
            <p:cNvPr id="35" name="Rounded Rectangle 34"/>
            <p:cNvSpPr/>
            <p:nvPr/>
          </p:nvSpPr>
          <p:spPr>
            <a:xfrm>
              <a:off x="2096865" y="5584607"/>
              <a:ext cx="2289046" cy="625332"/>
            </a:xfrm>
            <a:prstGeom prst="roundRect">
              <a:avLst/>
            </a:prstGeom>
            <a:solidFill>
              <a:srgbClr val="FCE0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2307" name="TextBox 29"/>
            <p:cNvSpPr txBox="1">
              <a:spLocks noChangeArrowheads="1"/>
            </p:cNvSpPr>
            <p:nvPr/>
          </p:nvSpPr>
          <p:spPr bwMode="auto">
            <a:xfrm>
              <a:off x="2177572" y="5546516"/>
              <a:ext cx="216181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600">
                  <a:solidFill>
                    <a:schemeClr val="tx1"/>
                  </a:solidFill>
                </a:rPr>
                <a:t>newspaper</a:t>
              </a:r>
            </a:p>
          </p:txBody>
        </p:sp>
      </p:grp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4860925" y="5562600"/>
            <a:ext cx="1984375" cy="652463"/>
            <a:chOff x="4723442" y="5593864"/>
            <a:chExt cx="1984383" cy="653202"/>
          </a:xfrm>
        </p:grpSpPr>
        <p:sp>
          <p:nvSpPr>
            <p:cNvPr id="36" name="Rounded Rectangle 35"/>
            <p:cNvSpPr/>
            <p:nvPr/>
          </p:nvSpPr>
          <p:spPr>
            <a:xfrm>
              <a:off x="4723442" y="5644722"/>
              <a:ext cx="1984383" cy="602344"/>
            </a:xfrm>
            <a:prstGeom prst="roundRect">
              <a:avLst/>
            </a:prstGeom>
            <a:solidFill>
              <a:srgbClr val="FCE0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2305" name="TextBox 30"/>
            <p:cNvSpPr txBox="1">
              <a:spLocks noChangeArrowheads="1"/>
            </p:cNvSpPr>
            <p:nvPr/>
          </p:nvSpPr>
          <p:spPr bwMode="auto">
            <a:xfrm>
              <a:off x="4875956" y="5593864"/>
              <a:ext cx="167935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600">
                  <a:solidFill>
                    <a:schemeClr val="tx1"/>
                  </a:solidFill>
                </a:rPr>
                <a:t>pancake</a:t>
              </a:r>
            </a:p>
          </p:txBody>
        </p:sp>
      </p:grpSp>
      <p:pic>
        <p:nvPicPr>
          <p:cNvPr id="1230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350" y="1824038"/>
            <a:ext cx="1176338" cy="123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3963988"/>
            <a:ext cx="1417638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25" y="4043363"/>
            <a:ext cx="1541463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638" y="1957388"/>
            <a:ext cx="124142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Group Wor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27"/>
          <p:cNvSpPr txBox="1">
            <a:spLocks noChangeArrowheads="1"/>
          </p:cNvSpPr>
          <p:nvPr/>
        </p:nvSpPr>
        <p:spPr bwMode="auto">
          <a:xfrm>
            <a:off x="736600" y="781050"/>
            <a:ext cx="67595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Someone has chopped up the compound words! Can you help Captain Compound to put them back together again?</a:t>
            </a:r>
          </a:p>
        </p:txBody>
      </p:sp>
      <p:grpSp>
        <p:nvGrpSpPr>
          <p:cNvPr id="13316" name="Group 47"/>
          <p:cNvGrpSpPr>
            <a:grpSpLocks/>
          </p:cNvGrpSpPr>
          <p:nvPr/>
        </p:nvGrpSpPr>
        <p:grpSpPr bwMode="auto">
          <a:xfrm>
            <a:off x="2455863" y="1830388"/>
            <a:ext cx="1984375" cy="646112"/>
            <a:chOff x="2456482" y="1830076"/>
            <a:chExt cx="1984383" cy="646331"/>
          </a:xfrm>
        </p:grpSpPr>
        <p:sp>
          <p:nvSpPr>
            <p:cNvPr id="14" name="Rounded Rectangle 13"/>
            <p:cNvSpPr/>
            <p:nvPr/>
          </p:nvSpPr>
          <p:spPr>
            <a:xfrm>
              <a:off x="2456482" y="1852309"/>
              <a:ext cx="1984383" cy="601866"/>
            </a:xfrm>
            <a:prstGeom prst="roundRect">
              <a:avLst/>
            </a:prstGeom>
            <a:solidFill>
              <a:srgbClr val="FCE0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3329" name="TextBox 4"/>
            <p:cNvSpPr txBox="1">
              <a:spLocks noChangeArrowheads="1"/>
            </p:cNvSpPr>
            <p:nvPr/>
          </p:nvSpPr>
          <p:spPr bwMode="auto">
            <a:xfrm>
              <a:off x="3044458" y="1830076"/>
              <a:ext cx="78377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600">
                  <a:solidFill>
                    <a:schemeClr val="tx1"/>
                  </a:solidFill>
                </a:rPr>
                <a:t>ear</a:t>
              </a:r>
            </a:p>
          </p:txBody>
        </p:sp>
      </p:grpSp>
      <p:grpSp>
        <p:nvGrpSpPr>
          <p:cNvPr id="13317" name="Group 43"/>
          <p:cNvGrpSpPr>
            <a:grpSpLocks/>
          </p:cNvGrpSpPr>
          <p:nvPr/>
        </p:nvGrpSpPr>
        <p:grpSpPr bwMode="auto">
          <a:xfrm>
            <a:off x="2455863" y="2865438"/>
            <a:ext cx="1984375" cy="646112"/>
            <a:chOff x="1418093" y="2115262"/>
            <a:chExt cx="1984383" cy="646331"/>
          </a:xfrm>
        </p:grpSpPr>
        <p:sp>
          <p:nvSpPr>
            <p:cNvPr id="36" name="Rounded Rectangle 35"/>
            <p:cNvSpPr/>
            <p:nvPr/>
          </p:nvSpPr>
          <p:spPr>
            <a:xfrm>
              <a:off x="1418093" y="2137495"/>
              <a:ext cx="1984383" cy="601866"/>
            </a:xfrm>
            <a:prstGeom prst="roundRect">
              <a:avLst/>
            </a:prstGeom>
            <a:solidFill>
              <a:srgbClr val="FCE0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3327" name="TextBox 6"/>
            <p:cNvSpPr txBox="1">
              <a:spLocks noChangeArrowheads="1"/>
            </p:cNvSpPr>
            <p:nvPr/>
          </p:nvSpPr>
          <p:spPr bwMode="auto">
            <a:xfrm>
              <a:off x="2006069" y="2115262"/>
              <a:ext cx="78377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600">
                  <a:solidFill>
                    <a:schemeClr val="tx1"/>
                  </a:solidFill>
                </a:rPr>
                <a:t>air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84250" y="5083055"/>
            <a:ext cx="1984383" cy="646331"/>
            <a:chOff x="3554979" y="1341588"/>
            <a:chExt cx="1984383" cy="646331"/>
          </a:xfrm>
          <a:solidFill>
            <a:srgbClr val="5D91BE"/>
          </a:solidFill>
        </p:grpSpPr>
        <p:sp>
          <p:nvSpPr>
            <p:cNvPr id="38" name="Rounded Rectangle 37"/>
            <p:cNvSpPr/>
            <p:nvPr/>
          </p:nvSpPr>
          <p:spPr>
            <a:xfrm>
              <a:off x="3554979" y="1385010"/>
              <a:ext cx="1984383" cy="60290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067129" y="1341588"/>
              <a:ext cx="960082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3600" dirty="0"/>
                <a:t>bag</a:t>
              </a:r>
            </a:p>
          </p:txBody>
        </p:sp>
      </p:grpSp>
      <p:grpSp>
        <p:nvGrpSpPr>
          <p:cNvPr id="13319" name="Group 45"/>
          <p:cNvGrpSpPr>
            <a:grpSpLocks/>
          </p:cNvGrpSpPr>
          <p:nvPr/>
        </p:nvGrpSpPr>
        <p:grpSpPr bwMode="auto">
          <a:xfrm>
            <a:off x="2444750" y="3902075"/>
            <a:ext cx="1984375" cy="646113"/>
            <a:chOff x="2227882" y="3764773"/>
            <a:chExt cx="1984383" cy="646331"/>
          </a:xfrm>
        </p:grpSpPr>
        <p:sp>
          <p:nvSpPr>
            <p:cNvPr id="37" name="Rounded Rectangle 36"/>
            <p:cNvSpPr/>
            <p:nvPr/>
          </p:nvSpPr>
          <p:spPr>
            <a:xfrm>
              <a:off x="2227882" y="3798122"/>
              <a:ext cx="1984383" cy="603454"/>
            </a:xfrm>
            <a:prstGeom prst="roundRect">
              <a:avLst/>
            </a:prstGeom>
            <a:solidFill>
              <a:srgbClr val="FCE0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3325" name="TextBox 7"/>
            <p:cNvSpPr txBox="1">
              <a:spLocks noChangeArrowheads="1"/>
            </p:cNvSpPr>
            <p:nvPr/>
          </p:nvSpPr>
          <p:spPr bwMode="auto">
            <a:xfrm>
              <a:off x="2510324" y="3764773"/>
              <a:ext cx="141949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600">
                  <a:solidFill>
                    <a:schemeClr val="tx1"/>
                  </a:solidFill>
                </a:rPr>
                <a:t>mouth</a:t>
              </a:r>
            </a:p>
          </p:txBody>
        </p:sp>
      </p:grp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6134100" y="5083175"/>
            <a:ext cx="1984375" cy="646113"/>
            <a:chOff x="3554979" y="2843631"/>
            <a:chExt cx="1984383" cy="646331"/>
          </a:xfrm>
        </p:grpSpPr>
        <p:sp>
          <p:nvSpPr>
            <p:cNvPr id="40" name="Rounded Rectangle 39"/>
            <p:cNvSpPr/>
            <p:nvPr/>
          </p:nvSpPr>
          <p:spPr>
            <a:xfrm>
              <a:off x="3554979" y="2853159"/>
              <a:ext cx="1984383" cy="603454"/>
            </a:xfrm>
            <a:prstGeom prst="roundRect">
              <a:avLst/>
            </a:prstGeom>
            <a:solidFill>
              <a:srgbClr val="5D91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3323" name="TextBox 9"/>
            <p:cNvSpPr txBox="1">
              <a:spLocks noChangeArrowheads="1"/>
            </p:cNvSpPr>
            <p:nvPr/>
          </p:nvSpPr>
          <p:spPr bwMode="auto">
            <a:xfrm>
              <a:off x="3819637" y="2843631"/>
              <a:ext cx="141949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cs typeface="Sassoon Infant Rg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600">
                  <a:solidFill>
                    <a:schemeClr val="tx1"/>
                  </a:solidFill>
                </a:rPr>
                <a:t>shot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559178" y="5083055"/>
            <a:ext cx="1984383" cy="646331"/>
            <a:chOff x="5745664" y="4850415"/>
            <a:chExt cx="1984383" cy="646331"/>
          </a:xfrm>
          <a:solidFill>
            <a:srgbClr val="5D91BE"/>
          </a:solidFill>
        </p:grpSpPr>
        <p:sp>
          <p:nvSpPr>
            <p:cNvPr id="39" name="Rounded Rectangle 38"/>
            <p:cNvSpPr/>
            <p:nvPr/>
          </p:nvSpPr>
          <p:spPr>
            <a:xfrm>
              <a:off x="5745664" y="4893837"/>
              <a:ext cx="1984383" cy="60290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142054" y="4850415"/>
              <a:ext cx="1191601" cy="646331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3600" dirty="0"/>
                <a:t>wash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44444E-6 L -0.17309 -0.472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63" y="-2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3901 -0.3263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97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44444E-6 L 0.10747 -0.17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-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885825" y="819150"/>
            <a:ext cx="3433763" cy="52197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5D91BE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863" y="1957388"/>
            <a:ext cx="2228850" cy="3152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138" y="1957388"/>
            <a:ext cx="2228850" cy="3152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98">
            <a:off x="6062663" y="1957388"/>
            <a:ext cx="2230437" cy="3152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42" name="Individual Work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3"/>
          <p:cNvSpPr txBox="1">
            <a:spLocks noChangeArrowheads="1"/>
          </p:cNvSpPr>
          <p:nvPr/>
        </p:nvSpPr>
        <p:spPr bwMode="auto">
          <a:xfrm>
            <a:off x="989013" y="958850"/>
            <a:ext cx="32258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Captain Compound needs your help! Someone has taken his superpowers and he can no longer make sure that all the compound words are written correctly.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On the </a:t>
            </a:r>
            <a:r>
              <a:rPr lang="en-GB" altLang="en-US">
                <a:solidFill>
                  <a:srgbClr val="5D91BE"/>
                </a:solidFill>
              </a:rPr>
              <a:t>Correct the Compound Word Activity Sheet</a:t>
            </a:r>
            <a:r>
              <a:rPr lang="en-GB" altLang="en-US">
                <a:solidFill>
                  <a:schemeClr val="tx1"/>
                </a:solidFill>
              </a:rPr>
              <a:t>, can you find all of the incorrect compound words and correct them? </a:t>
            </a:r>
          </a:p>
        </p:txBody>
      </p:sp>
      <p:pic>
        <p:nvPicPr>
          <p:cNvPr id="14344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5" y="4359275"/>
            <a:ext cx="1069975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2355</TotalTime>
  <Words>177</Words>
  <Application>Microsoft Office PowerPoint</Application>
  <PresentationFormat>On-screen Show (4:3)</PresentationFormat>
  <Paragraphs>32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Calibri</vt:lpstr>
      <vt:lpstr>Sassoon Infant Md</vt:lpstr>
      <vt:lpstr>BPreplay</vt:lpstr>
      <vt:lpstr>Arial</vt:lpstr>
      <vt:lpstr>Sassoon Infant Rg</vt:lpstr>
      <vt:lpstr>Office Theme</vt:lpstr>
      <vt:lpstr>Spelling, Punctuation and Grammar</vt:lpstr>
      <vt:lpstr>PowerPoint Presentation</vt:lpstr>
      <vt:lpstr>Meet Captain Compound. He is in charge of some very special words.</vt:lpstr>
      <vt:lpstr>Look at these pictures. What can you see?</vt:lpstr>
      <vt:lpstr>Can you read these compound words?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Year 2</cp:lastModifiedBy>
  <cp:revision>266</cp:revision>
  <dcterms:created xsi:type="dcterms:W3CDTF">2014-10-01T16:09:27Z</dcterms:created>
  <dcterms:modified xsi:type="dcterms:W3CDTF">2020-05-29T13:35:51Z</dcterms:modified>
</cp:coreProperties>
</file>