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2"/>
  </p:handoutMasterIdLst>
  <p:sldIdLst>
    <p:sldId id="267" r:id="rId2"/>
    <p:sldId id="258" r:id="rId3"/>
    <p:sldId id="263" r:id="rId4"/>
    <p:sldId id="264" r:id="rId5"/>
    <p:sldId id="269" r:id="rId6"/>
    <p:sldId id="295" r:id="rId7"/>
    <p:sldId id="270" r:id="rId8"/>
    <p:sldId id="296" r:id="rId9"/>
    <p:sldId id="271" r:id="rId10"/>
    <p:sldId id="297" r:id="rId11"/>
    <p:sldId id="272" r:id="rId12"/>
    <p:sldId id="301" r:id="rId13"/>
    <p:sldId id="273" r:id="rId14"/>
    <p:sldId id="300" r:id="rId15"/>
    <p:sldId id="274" r:id="rId16"/>
    <p:sldId id="299" r:id="rId17"/>
    <p:sldId id="275" r:id="rId18"/>
    <p:sldId id="29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4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assoon Infant Rg" panose="02000503030000020003" charset="0"/>
      <p:regular r:id="rId37"/>
      <p:bold r:id="rId38"/>
    </p:embeddedFont>
    <p:embeddedFont>
      <p:font typeface="BPreplay" panose="02000503000000020004" pitchFamily="50" charset="0"/>
      <p:regular r:id="rId39"/>
      <p:bold r:id="rId40"/>
      <p:italic r:id="rId41"/>
      <p:boldItalic r:id="rId42"/>
    </p:embeddedFont>
    <p:embeddedFont>
      <p:font typeface="Sassoon Infant Md" panose="02000603050000020003" charset="0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FF1FB"/>
    <a:srgbClr val="C4E59F"/>
    <a:srgbClr val="D2ECB6"/>
    <a:srgbClr val="EBE7D3"/>
    <a:srgbClr val="BED4AE"/>
    <a:srgbClr val="F6EBDE"/>
    <a:srgbClr val="EC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5D873-86D8-4518-8738-50AFD97176F8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865B5C-40A5-41B2-91BB-1B65316C9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6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0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0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1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4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1" r:id="rId4"/>
    <p:sldLayoutId id="2147483722" r:id="rId5"/>
    <p:sldLayoutId id="214748372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63.png"/><Relationship Id="rId10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336800" y="6465888"/>
            <a:ext cx="44704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itchFamily="50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 | Year 2 | Living Things and Their Habitats | Living, Dead or Never Alive | Lesson 1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Sassoon Infant Rg" charset="0"/>
              </a:rPr>
              <a:t>Living Things and Their Habitats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/>
              <a:t>Science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2135" r="3875" b="6233"/>
          <a:stretch/>
        </p:blipFill>
        <p:spPr>
          <a:xfrm>
            <a:off x="4654075" y="1933019"/>
            <a:ext cx="339547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1741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Sensitivity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6" y="1933019"/>
            <a:ext cx="3384896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1081088" y="4440238"/>
            <a:ext cx="3395662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4550" y="4427538"/>
            <a:ext cx="3395663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4657725" y="4684713"/>
            <a:ext cx="3395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Plants can also detect changes in the environment. This mimosa plant curls up when you touch it!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1081088" y="4697413"/>
            <a:ext cx="3395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Animals use their senses to see, hear, taste, touch and smell the world around them. </a:t>
            </a: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Domenico Salvagnin and Carnat Joel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69" y="1933019"/>
            <a:ext cx="3381883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1946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Growth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8" y="1933019"/>
            <a:ext cx="339547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1081088" y="4302125"/>
            <a:ext cx="3395662" cy="159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4550" y="4302125"/>
            <a:ext cx="3395663" cy="156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4654550" y="4760913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Bamboo can grow up to 3cm every hour. 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1081088" y="4360863"/>
            <a:ext cx="33956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ocean mola started life as an egg not much bigger than a full stop. It will grow to weigh about 1000 kg- this is the same size as a large bull!  </a:t>
            </a:r>
          </a:p>
        </p:txBody>
      </p: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Sandip Bhattacharya and The Pug Father (@flickr.com) - granted under creative commons licence - attribution</a:t>
            </a:r>
          </a:p>
        </p:txBody>
      </p:sp>
      <p:pic>
        <p:nvPicPr>
          <p:cNvPr id="194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419600"/>
            <a:ext cx="7651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75" y="1933019"/>
            <a:ext cx="339547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Reproduction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9" y="1933019"/>
            <a:ext cx="339547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1081088" y="4440238"/>
            <a:ext cx="3395662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4550" y="4427538"/>
            <a:ext cx="3395663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657725" y="4822825"/>
            <a:ext cx="339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Each seed contains a tiny miniature plant ready to grow. 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081088" y="48371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wolf spider has her babies on her back.</a:t>
            </a:r>
          </a:p>
        </p:txBody>
      </p: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Ralph Arvesen and U.S. Department of Agriculture (@flickr.com) - granted under creative commons licence - attribution</a:t>
            </a:r>
          </a:p>
        </p:txBody>
      </p:sp>
      <p:pic>
        <p:nvPicPr>
          <p:cNvPr id="215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770438"/>
            <a:ext cx="9239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4336" r="3524" b="6106"/>
          <a:stretch/>
        </p:blipFill>
        <p:spPr>
          <a:xfrm>
            <a:off x="4654075" y="1933019"/>
            <a:ext cx="339547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2355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Excretion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8" y="1933019"/>
            <a:ext cx="3395471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1081088" y="4440238"/>
            <a:ext cx="3395662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4550" y="4427538"/>
            <a:ext cx="3395663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4657725" y="4700588"/>
            <a:ext cx="2352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Left over gases and water leave plants through their leaves. 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1081088" y="4697413"/>
            <a:ext cx="243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do you get rid of waste products from your body? </a:t>
            </a: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boxface and Pranav Yaddanapudl (@flickr.com) - granted under creative commons licence - attribution</a:t>
            </a:r>
          </a:p>
        </p:txBody>
      </p:sp>
      <p:pic>
        <p:nvPicPr>
          <p:cNvPr id="235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926013"/>
            <a:ext cx="8810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683125"/>
            <a:ext cx="635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0" y="1933019"/>
            <a:ext cx="319972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Nutrition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8" y="1933020"/>
            <a:ext cx="3395472" cy="2250080"/>
          </a:xfrm>
          <a:prstGeom prst="roundRect">
            <a:avLst>
              <a:gd name="adj" fmla="val 12163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1081088" y="4440238"/>
            <a:ext cx="3395662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4550" y="4427538"/>
            <a:ext cx="3395663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657725" y="4684713"/>
            <a:ext cx="3395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Green plants make their own food using the energy from the sun. </a:t>
            </a: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1081088" y="4697413"/>
            <a:ext cx="3395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animals eat plants, and some eat other animals.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Bears eat both, like people! </a:t>
            </a:r>
          </a:p>
        </p:txBody>
      </p:sp>
      <p:sp>
        <p:nvSpPr>
          <p:cNvPr id="25610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Christoph Strassler and NielsWPhotography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730375"/>
            <a:ext cx="7632700" cy="4362450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Living or Not?</a:t>
            </a:r>
          </a:p>
        </p:txBody>
      </p:sp>
      <p:grpSp>
        <p:nvGrpSpPr>
          <p:cNvPr id="26628" name="Group 74"/>
          <p:cNvGrpSpPr>
            <a:grpSpLocks/>
          </p:cNvGrpSpPr>
          <p:nvPr/>
        </p:nvGrpSpPr>
        <p:grpSpPr bwMode="auto">
          <a:xfrm>
            <a:off x="904875" y="3646488"/>
            <a:ext cx="7334250" cy="2178050"/>
            <a:chOff x="878232" y="3465513"/>
            <a:chExt cx="7334980" cy="2177922"/>
          </a:xfrm>
        </p:grpSpPr>
        <p:grpSp>
          <p:nvGrpSpPr>
            <p:cNvPr id="26633" name="Group 68"/>
            <p:cNvGrpSpPr>
              <a:grpSpLocks/>
            </p:cNvGrpSpPr>
            <p:nvPr/>
          </p:nvGrpSpPr>
          <p:grpSpPr bwMode="auto">
            <a:xfrm>
              <a:off x="878232" y="3465513"/>
              <a:ext cx="7334980" cy="957966"/>
              <a:chOff x="878232" y="2507547"/>
              <a:chExt cx="7334980" cy="95796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7680" y="2507547"/>
                <a:ext cx="1111361" cy="9445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2956" y="2509134"/>
                <a:ext cx="1111361" cy="9445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7128" y="2520246"/>
                <a:ext cx="1111361" cy="9445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2404" y="2520246"/>
                <a:ext cx="1111361" cy="9445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8232" y="2517071"/>
                <a:ext cx="1111361" cy="9445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01851" y="2520246"/>
                <a:ext cx="1111361" cy="9445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6634" name="Group 70"/>
            <p:cNvGrpSpPr>
              <a:grpSpLocks/>
            </p:cNvGrpSpPr>
            <p:nvPr/>
          </p:nvGrpSpPr>
          <p:grpSpPr bwMode="auto">
            <a:xfrm>
              <a:off x="878232" y="4698081"/>
              <a:ext cx="7334980" cy="945354"/>
              <a:chOff x="878232" y="3614412"/>
              <a:chExt cx="7334980" cy="94535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2404" y="3613672"/>
                <a:ext cx="1111361" cy="94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8232" y="3613672"/>
                <a:ext cx="1111361" cy="94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57128" y="3613672"/>
                <a:ext cx="1111361" cy="94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2956" y="3613672"/>
                <a:ext cx="1111361" cy="94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7680" y="3613672"/>
                <a:ext cx="1111361" cy="94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1851" y="3613672"/>
                <a:ext cx="1111361" cy="946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86" name="Group 85"/>
          <p:cNvGrpSpPr/>
          <p:nvPr/>
        </p:nvGrpSpPr>
        <p:grpSpPr>
          <a:xfrm>
            <a:off x="1573596" y="1873908"/>
            <a:ext cx="1566334" cy="1583267"/>
            <a:chOff x="1505862" y="1841519"/>
            <a:chExt cx="1566334" cy="1583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1505862" y="1841519"/>
              <a:ext cx="1566334" cy="1583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66283" y="2171487"/>
              <a:ext cx="1245493" cy="923330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Which of these are living?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05360" y="1873908"/>
            <a:ext cx="1566334" cy="1583267"/>
            <a:chOff x="3764386" y="1841519"/>
            <a:chExt cx="1566334" cy="1583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81"/>
            <p:cNvSpPr/>
            <p:nvPr/>
          </p:nvSpPr>
          <p:spPr>
            <a:xfrm>
              <a:off x="3764386" y="1841519"/>
              <a:ext cx="1566334" cy="1583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75928" y="2309987"/>
              <a:ext cx="1343251" cy="646331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Which are non-living?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37125" y="1873908"/>
            <a:ext cx="1566334" cy="1583267"/>
            <a:chOff x="5969391" y="1841519"/>
            <a:chExt cx="1566334" cy="1583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82"/>
            <p:cNvSpPr/>
            <p:nvPr/>
          </p:nvSpPr>
          <p:spPr>
            <a:xfrm>
              <a:off x="5969391" y="1841519"/>
              <a:ext cx="1566334" cy="1583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46662" y="2309987"/>
              <a:ext cx="1211793" cy="646331"/>
            </a:xfrm>
            <a:prstGeom prst="rect">
              <a:avLst/>
            </a:prstGeom>
            <a:noFill/>
          </p:spPr>
          <p:txBody>
            <a:bodyPr lIns="180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How can you tell?</a:t>
              </a:r>
            </a:p>
          </p:txBody>
        </p:sp>
      </p:grpSp>
      <p:pic>
        <p:nvPicPr>
          <p:cNvPr id="26632" name="Pair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730375"/>
            <a:ext cx="7632700" cy="4362450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65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Living or Not?</a:t>
            </a:r>
          </a:p>
        </p:txBody>
      </p:sp>
      <p:grpSp>
        <p:nvGrpSpPr>
          <p:cNvPr id="27652" name="Group 64"/>
          <p:cNvGrpSpPr>
            <a:grpSpLocks/>
          </p:cNvGrpSpPr>
          <p:nvPr/>
        </p:nvGrpSpPr>
        <p:grpSpPr bwMode="auto">
          <a:xfrm>
            <a:off x="5300663" y="2659063"/>
            <a:ext cx="2413000" cy="3313112"/>
            <a:chOff x="5089176" y="2430473"/>
            <a:chExt cx="2413415" cy="3313233"/>
          </a:xfrm>
        </p:grpSpPr>
        <p:grpSp>
          <p:nvGrpSpPr>
            <p:cNvPr id="27669" name="Group 62"/>
            <p:cNvGrpSpPr>
              <a:grpSpLocks/>
            </p:cNvGrpSpPr>
            <p:nvPr/>
          </p:nvGrpSpPr>
          <p:grpSpPr bwMode="auto">
            <a:xfrm>
              <a:off x="5089176" y="2430473"/>
              <a:ext cx="1111826" cy="3313233"/>
              <a:chOff x="5089176" y="2430473"/>
              <a:chExt cx="1111826" cy="331323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9176" y="2430473"/>
                <a:ext cx="1111441" cy="944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9176" y="3614791"/>
                <a:ext cx="1111441" cy="944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9176" y="4799110"/>
                <a:ext cx="1111441" cy="944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7670" name="Group 63"/>
            <p:cNvGrpSpPr>
              <a:grpSpLocks/>
            </p:cNvGrpSpPr>
            <p:nvPr/>
          </p:nvGrpSpPr>
          <p:grpSpPr bwMode="auto">
            <a:xfrm>
              <a:off x="6390765" y="2430474"/>
              <a:ext cx="1111826" cy="3313232"/>
              <a:chOff x="6385983" y="2430474"/>
              <a:chExt cx="1111826" cy="331323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6368" y="2430473"/>
                <a:ext cx="1111441" cy="944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6368" y="3614791"/>
                <a:ext cx="1111441" cy="944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6368" y="4799110"/>
                <a:ext cx="1111441" cy="9445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7653" name="Group 65"/>
          <p:cNvGrpSpPr>
            <a:grpSpLocks/>
          </p:cNvGrpSpPr>
          <p:nvPr/>
        </p:nvGrpSpPr>
        <p:grpSpPr bwMode="auto">
          <a:xfrm>
            <a:off x="1430338" y="2663825"/>
            <a:ext cx="2413000" cy="3321050"/>
            <a:chOff x="1166128" y="2412262"/>
            <a:chExt cx="2413415" cy="3320962"/>
          </a:xfrm>
        </p:grpSpPr>
        <p:grpSp>
          <p:nvGrpSpPr>
            <p:cNvPr id="27661" name="Group 61"/>
            <p:cNvGrpSpPr>
              <a:grpSpLocks/>
            </p:cNvGrpSpPr>
            <p:nvPr/>
          </p:nvGrpSpPr>
          <p:grpSpPr bwMode="auto">
            <a:xfrm>
              <a:off x="2467717" y="2412262"/>
              <a:ext cx="1111826" cy="3320962"/>
              <a:chOff x="2446988" y="2412262"/>
              <a:chExt cx="1111826" cy="332096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7373" y="2412262"/>
                <a:ext cx="1111441" cy="946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7373" y="4787099"/>
                <a:ext cx="1111441" cy="946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7373" y="3599681"/>
                <a:ext cx="1111441" cy="946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7662" name="Group 60"/>
            <p:cNvGrpSpPr>
              <a:grpSpLocks/>
            </p:cNvGrpSpPr>
            <p:nvPr/>
          </p:nvGrpSpPr>
          <p:grpSpPr bwMode="auto">
            <a:xfrm>
              <a:off x="1166128" y="2412262"/>
              <a:ext cx="1111826" cy="3307186"/>
              <a:chOff x="1166128" y="2412262"/>
              <a:chExt cx="1111826" cy="330718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6128" y="2412262"/>
                <a:ext cx="1111441" cy="94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6128" y="3593331"/>
                <a:ext cx="1111441" cy="94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6128" y="4774399"/>
                <a:ext cx="1111441" cy="94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7654" name="Group 2"/>
          <p:cNvGrpSpPr>
            <a:grpSpLocks/>
          </p:cNvGrpSpPr>
          <p:nvPr/>
        </p:nvGrpSpPr>
        <p:grpSpPr bwMode="auto">
          <a:xfrm>
            <a:off x="1930400" y="1836738"/>
            <a:ext cx="1412875" cy="576262"/>
            <a:chOff x="1929635" y="1779708"/>
            <a:chExt cx="1413933" cy="575742"/>
          </a:xfrm>
        </p:grpSpPr>
        <p:sp>
          <p:nvSpPr>
            <p:cNvPr id="2" name="Oval 1"/>
            <p:cNvSpPr/>
            <p:nvPr/>
          </p:nvSpPr>
          <p:spPr>
            <a:xfrm>
              <a:off x="1929635" y="1779708"/>
              <a:ext cx="1413933" cy="575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660" name="TextBox 66"/>
            <p:cNvSpPr txBox="1">
              <a:spLocks noChangeArrowheads="1"/>
            </p:cNvSpPr>
            <p:nvPr/>
          </p:nvSpPr>
          <p:spPr bwMode="auto">
            <a:xfrm>
              <a:off x="2263443" y="1882913"/>
              <a:ext cx="746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Living</a:t>
              </a:r>
            </a:p>
          </p:txBody>
        </p:sp>
      </p:grpSp>
      <p:grpSp>
        <p:nvGrpSpPr>
          <p:cNvPr id="27655" name="Group 31"/>
          <p:cNvGrpSpPr>
            <a:grpSpLocks/>
          </p:cNvGrpSpPr>
          <p:nvPr/>
        </p:nvGrpSpPr>
        <p:grpSpPr bwMode="auto">
          <a:xfrm>
            <a:off x="5800725" y="1851025"/>
            <a:ext cx="1414463" cy="574675"/>
            <a:chOff x="1831772" y="1779708"/>
            <a:chExt cx="1413933" cy="575742"/>
          </a:xfrm>
        </p:grpSpPr>
        <p:sp>
          <p:nvSpPr>
            <p:cNvPr id="33" name="Oval 32"/>
            <p:cNvSpPr/>
            <p:nvPr/>
          </p:nvSpPr>
          <p:spPr>
            <a:xfrm>
              <a:off x="1831772" y="1779708"/>
              <a:ext cx="1413933" cy="575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658" name="TextBox 33"/>
            <p:cNvSpPr txBox="1">
              <a:spLocks noChangeArrowheads="1"/>
            </p:cNvSpPr>
            <p:nvPr/>
          </p:nvSpPr>
          <p:spPr bwMode="auto">
            <a:xfrm>
              <a:off x="1966023" y="1882913"/>
              <a:ext cx="11454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Non-living</a:t>
              </a:r>
            </a:p>
          </p:txBody>
        </p:sp>
      </p:grpSp>
      <p:pic>
        <p:nvPicPr>
          <p:cNvPr id="27656" name="Pair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630738" y="1730375"/>
            <a:ext cx="3757612" cy="2427288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755650" y="1730375"/>
            <a:ext cx="3757613" cy="2427288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67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Living or Not?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755650" y="1928813"/>
            <a:ext cx="37576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Living things have life processes.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They need food, water and air to stay alive.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They can sense changes in the environment.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They can move, grow and reproduce.</a:t>
            </a: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4630738" y="1928813"/>
            <a:ext cx="37576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Non-living things can be things that were once living or part of a living thing, or they can be things that have never been alive.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They do not need food, water or air.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They cannot reproduce.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5650" y="4259263"/>
            <a:ext cx="3757613" cy="18335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" name="Rounded Rectangle 39"/>
          <p:cNvSpPr/>
          <p:nvPr/>
        </p:nvSpPr>
        <p:spPr>
          <a:xfrm>
            <a:off x="755650" y="4256088"/>
            <a:ext cx="3757613" cy="1858962"/>
          </a:xfrm>
          <a:prstGeom prst="roundRect">
            <a:avLst>
              <a:gd name="adj" fmla="val 48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8681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65800"/>
            <a:ext cx="37576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779963"/>
            <a:ext cx="11239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/>
          <p:cNvSpPr/>
          <p:nvPr/>
        </p:nvSpPr>
        <p:spPr>
          <a:xfrm>
            <a:off x="2736850" y="4354513"/>
            <a:ext cx="1384300" cy="457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v</a:t>
            </a:r>
          </a:p>
        </p:txBody>
      </p:sp>
      <p:pic>
        <p:nvPicPr>
          <p:cNvPr id="2868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5629275"/>
            <a:ext cx="403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214938"/>
            <a:ext cx="6048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495800"/>
            <a:ext cx="117316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loud 43"/>
          <p:cNvSpPr/>
          <p:nvPr/>
        </p:nvSpPr>
        <p:spPr>
          <a:xfrm>
            <a:off x="1898650" y="4518025"/>
            <a:ext cx="661988" cy="3619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50" y="4256088"/>
            <a:ext cx="3757613" cy="18367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632325" y="4256088"/>
            <a:ext cx="3757613" cy="1836737"/>
          </a:xfrm>
          <a:prstGeom prst="rect">
            <a:avLst/>
          </a:prstGeom>
          <a:solidFill>
            <a:srgbClr val="F6EBD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9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4365625"/>
            <a:ext cx="277018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730375"/>
            <a:ext cx="7632700" cy="4362450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Dead or Never Alive?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75" y="36464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5" y="3648075"/>
            <a:ext cx="1111250" cy="944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275" y="3659188"/>
            <a:ext cx="1111250" cy="94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675" y="3659188"/>
            <a:ext cx="1111250" cy="94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3656013"/>
            <a:ext cx="1111250" cy="94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875" y="3659188"/>
            <a:ext cx="1111250" cy="94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675" y="48783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75" y="48783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3275" y="48783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9475" y="48783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4075" y="48783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7875" y="487838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712" name="TextBox 77"/>
          <p:cNvSpPr txBox="1">
            <a:spLocks noChangeArrowheads="1"/>
          </p:cNvSpPr>
          <p:nvPr/>
        </p:nvSpPr>
        <p:spPr bwMode="auto">
          <a:xfrm>
            <a:off x="755650" y="2081213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Many non-living things have never been alive but some of them were once part of a living plant or an animal. </a:t>
            </a:r>
          </a:p>
        </p:txBody>
      </p:sp>
      <p:pic>
        <p:nvPicPr>
          <p:cNvPr id="29713" name="Pair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Box 32"/>
          <p:cNvSpPr txBox="1">
            <a:spLocks noChangeArrowheads="1"/>
          </p:cNvSpPr>
          <p:nvPr/>
        </p:nvSpPr>
        <p:spPr bwMode="auto">
          <a:xfrm>
            <a:off x="4572000" y="2081213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of these non living things are dead, and which were never alive?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may help to think of what the thing is made from.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755650" y="3632200"/>
            <a:ext cx="3713163" cy="2481263"/>
          </a:xfrm>
          <a:prstGeom prst="roundRect">
            <a:avLst>
              <a:gd name="adj" fmla="val 4675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782638" y="1730375"/>
            <a:ext cx="3713162" cy="1746250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4645025" y="1730375"/>
            <a:ext cx="3743325" cy="4362450"/>
          </a:xfrm>
          <a:prstGeom prst="roundRect">
            <a:avLst>
              <a:gd name="adj" fmla="val 3104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72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Dead or Never Alive?</a:t>
            </a:r>
          </a:p>
        </p:txBody>
      </p: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5310188" y="2633663"/>
            <a:ext cx="2413000" cy="3313112"/>
            <a:chOff x="5300842" y="2531292"/>
            <a:chExt cx="2413414" cy="33132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0842" y="2531292"/>
              <a:ext cx="1111441" cy="944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0842" y="3715610"/>
              <a:ext cx="1111441" cy="944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0842" y="4899929"/>
              <a:ext cx="1111441" cy="944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2815" y="2531292"/>
              <a:ext cx="1111441" cy="944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2815" y="3715610"/>
              <a:ext cx="1111441" cy="944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2815" y="4899929"/>
              <a:ext cx="1111441" cy="9445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727" name="Group 31"/>
          <p:cNvGrpSpPr>
            <a:grpSpLocks/>
          </p:cNvGrpSpPr>
          <p:nvPr/>
        </p:nvGrpSpPr>
        <p:grpSpPr bwMode="auto">
          <a:xfrm>
            <a:off x="5810250" y="1912938"/>
            <a:ext cx="1412875" cy="576262"/>
            <a:chOff x="1831772" y="1779708"/>
            <a:chExt cx="1413933" cy="575742"/>
          </a:xfrm>
        </p:grpSpPr>
        <p:sp>
          <p:nvSpPr>
            <p:cNvPr id="33" name="Oval 32"/>
            <p:cNvSpPr/>
            <p:nvPr/>
          </p:nvSpPr>
          <p:spPr>
            <a:xfrm>
              <a:off x="1831772" y="1779708"/>
              <a:ext cx="1413933" cy="575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735" name="TextBox 33"/>
            <p:cNvSpPr txBox="1">
              <a:spLocks noChangeArrowheads="1"/>
            </p:cNvSpPr>
            <p:nvPr/>
          </p:nvSpPr>
          <p:spPr bwMode="auto">
            <a:xfrm>
              <a:off x="1966023" y="1882913"/>
              <a:ext cx="12796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Never alive</a:t>
              </a:r>
            </a:p>
          </p:txBody>
        </p:sp>
      </p:grpSp>
      <p:pic>
        <p:nvPicPr>
          <p:cNvPr id="30728" name="Pair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782638" y="2141538"/>
            <a:ext cx="3713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Things made of materials like metal, rock, plastic, glass and sand have never been part of a living thing. </a:t>
            </a:r>
          </a:p>
        </p:txBody>
      </p:sp>
      <p:grpSp>
        <p:nvGrpSpPr>
          <p:cNvPr id="30730" name="Group 8"/>
          <p:cNvGrpSpPr>
            <a:grpSpLocks/>
          </p:cNvGrpSpPr>
          <p:nvPr/>
        </p:nvGrpSpPr>
        <p:grpSpPr bwMode="auto">
          <a:xfrm>
            <a:off x="1374775" y="3898900"/>
            <a:ext cx="2473325" cy="1947863"/>
            <a:chOff x="1402970" y="3580426"/>
            <a:chExt cx="2876407" cy="2311533"/>
          </a:xfrm>
        </p:grpSpPr>
        <p:pic>
          <p:nvPicPr>
            <p:cNvPr id="30731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970" y="4035417"/>
              <a:ext cx="1446338" cy="111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534" y="5240438"/>
              <a:ext cx="143086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534" y="3580426"/>
              <a:ext cx="128084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754063" y="3611563"/>
            <a:ext cx="3713162" cy="2481262"/>
          </a:xfrm>
          <a:prstGeom prst="roundRect">
            <a:avLst>
              <a:gd name="adj" fmla="val 4675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754063" y="1730375"/>
            <a:ext cx="3713162" cy="1746250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4645025" y="1730375"/>
            <a:ext cx="3743325" cy="4362450"/>
          </a:xfrm>
          <a:prstGeom prst="roundRect">
            <a:avLst>
              <a:gd name="adj" fmla="val 3104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174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Dead or Never Alive?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8" y="2633663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88" y="381793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88" y="5002213"/>
            <a:ext cx="1111250" cy="94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938" y="2633663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938" y="3817938"/>
            <a:ext cx="1111250" cy="9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938" y="5002213"/>
            <a:ext cx="1111250" cy="94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Oval 32"/>
          <p:cNvSpPr/>
          <p:nvPr/>
        </p:nvSpPr>
        <p:spPr>
          <a:xfrm>
            <a:off x="5810250" y="1912938"/>
            <a:ext cx="1412875" cy="5762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57" name="TextBox 33"/>
          <p:cNvSpPr txBox="1">
            <a:spLocks noChangeArrowheads="1"/>
          </p:cNvSpPr>
          <p:nvPr/>
        </p:nvSpPr>
        <p:spPr bwMode="auto">
          <a:xfrm>
            <a:off x="5876925" y="2016125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Dead</a:t>
            </a:r>
          </a:p>
        </p:txBody>
      </p:sp>
      <p:pic>
        <p:nvPicPr>
          <p:cNvPr id="31758" name="Pair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Rectangle 3"/>
          <p:cNvSpPr>
            <a:spLocks noChangeArrowheads="1"/>
          </p:cNvSpPr>
          <p:nvPr/>
        </p:nvSpPr>
        <p:spPr bwMode="auto">
          <a:xfrm>
            <a:off x="766763" y="2141538"/>
            <a:ext cx="371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All of these things are non-living,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but they used to be part of 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living thing. </a:t>
            </a:r>
          </a:p>
        </p:txBody>
      </p:sp>
      <p:grpSp>
        <p:nvGrpSpPr>
          <p:cNvPr id="31760" name="Group 10"/>
          <p:cNvGrpSpPr>
            <a:grpSpLocks/>
          </p:cNvGrpSpPr>
          <p:nvPr/>
        </p:nvGrpSpPr>
        <p:grpSpPr bwMode="auto">
          <a:xfrm>
            <a:off x="827088" y="3886200"/>
            <a:ext cx="2027237" cy="1676400"/>
            <a:chOff x="1068376" y="3817995"/>
            <a:chExt cx="2941746" cy="1169282"/>
          </a:xfrm>
        </p:grpSpPr>
        <p:sp>
          <p:nvSpPr>
            <p:cNvPr id="3" name="Cloud 2"/>
            <p:cNvSpPr/>
            <p:nvPr/>
          </p:nvSpPr>
          <p:spPr>
            <a:xfrm>
              <a:off x="1079893" y="3817995"/>
              <a:ext cx="2930229" cy="116928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763" name="Rectangle 1"/>
            <p:cNvSpPr>
              <a:spLocks noChangeArrowheads="1"/>
            </p:cNvSpPr>
            <p:nvPr/>
          </p:nvSpPr>
          <p:spPr bwMode="auto">
            <a:xfrm>
              <a:off x="1068376" y="4092665"/>
              <a:ext cx="28015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Which living thing were they part of? </a:t>
              </a:r>
            </a:p>
          </p:txBody>
        </p:sp>
      </p:grpSp>
      <p:pic>
        <p:nvPicPr>
          <p:cNvPr id="31761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354513"/>
            <a:ext cx="1444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730375"/>
            <a:ext cx="7632700" cy="4362450"/>
          </a:xfrm>
          <a:prstGeom prst="roundRect">
            <a:avLst>
              <a:gd name="adj" fmla="val 3104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77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How Can You Tell?</a:t>
            </a:r>
          </a:p>
        </p:txBody>
      </p:sp>
      <p:pic>
        <p:nvPicPr>
          <p:cNvPr id="32772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619750" y="2273300"/>
            <a:ext cx="2459038" cy="2230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644775"/>
            <a:ext cx="19923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6"/>
          <p:cNvGrpSpPr>
            <a:grpSpLocks/>
          </p:cNvGrpSpPr>
          <p:nvPr/>
        </p:nvGrpSpPr>
        <p:grpSpPr bwMode="auto">
          <a:xfrm>
            <a:off x="893763" y="1917700"/>
            <a:ext cx="2227262" cy="1773238"/>
            <a:chOff x="3278586" y="1902244"/>
            <a:chExt cx="2227392" cy="1772289"/>
          </a:xfrm>
        </p:grpSpPr>
        <p:sp>
          <p:nvSpPr>
            <p:cNvPr id="12" name="Oval Callout 11"/>
            <p:cNvSpPr/>
            <p:nvPr/>
          </p:nvSpPr>
          <p:spPr>
            <a:xfrm>
              <a:off x="3278586" y="1902244"/>
              <a:ext cx="2227392" cy="1772289"/>
            </a:xfrm>
            <a:prstGeom prst="wedgeEllipseCallout">
              <a:avLst>
                <a:gd name="adj1" fmla="val 72933"/>
                <a:gd name="adj2" fmla="val -2111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782" name="Rectangle 8"/>
            <p:cNvSpPr>
              <a:spLocks noChangeArrowheads="1"/>
            </p:cNvSpPr>
            <p:nvPr/>
          </p:nvSpPr>
          <p:spPr bwMode="auto">
            <a:xfrm>
              <a:off x="3500505" y="2188224"/>
              <a:ext cx="17835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Is this teapot living, dead or has it never been alive?</a:t>
              </a:r>
            </a:p>
          </p:txBody>
        </p:sp>
      </p:grpSp>
      <p:pic>
        <p:nvPicPr>
          <p:cNvPr id="3277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17700"/>
            <a:ext cx="2039937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845050"/>
            <a:ext cx="2000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8" name="Group 17"/>
          <p:cNvGrpSpPr>
            <a:grpSpLocks/>
          </p:cNvGrpSpPr>
          <p:nvPr/>
        </p:nvGrpSpPr>
        <p:grpSpPr bwMode="auto">
          <a:xfrm>
            <a:off x="1109663" y="4376738"/>
            <a:ext cx="1795462" cy="1428750"/>
            <a:chOff x="3494565" y="4312336"/>
            <a:chExt cx="1795434" cy="1428589"/>
          </a:xfrm>
        </p:grpSpPr>
        <p:sp>
          <p:nvSpPr>
            <p:cNvPr id="15" name="Oval Callout 14"/>
            <p:cNvSpPr/>
            <p:nvPr/>
          </p:nvSpPr>
          <p:spPr>
            <a:xfrm>
              <a:off x="3494565" y="4312336"/>
              <a:ext cx="1795434" cy="1428589"/>
            </a:xfrm>
            <a:prstGeom prst="wedgeEllipseCallout">
              <a:avLst>
                <a:gd name="adj1" fmla="val 78217"/>
                <a:gd name="adj2" fmla="val -836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780" name="Rectangle 15"/>
            <p:cNvSpPr>
              <a:spLocks noChangeArrowheads="1"/>
            </p:cNvSpPr>
            <p:nvPr/>
          </p:nvSpPr>
          <p:spPr bwMode="auto">
            <a:xfrm>
              <a:off x="3745469" y="4703465"/>
              <a:ext cx="12936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How can you tell?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730375"/>
            <a:ext cx="7632700" cy="4362450"/>
          </a:xfrm>
          <a:prstGeom prst="roundRect">
            <a:avLst>
              <a:gd name="adj" fmla="val 3104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379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How Can You Tell?</a:t>
            </a:r>
          </a:p>
        </p:txBody>
      </p:sp>
      <p:pic>
        <p:nvPicPr>
          <p:cNvPr id="3379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619750" y="2273300"/>
            <a:ext cx="2459038" cy="2230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644775"/>
            <a:ext cx="1608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16"/>
          <p:cNvGrpSpPr>
            <a:grpSpLocks/>
          </p:cNvGrpSpPr>
          <p:nvPr/>
        </p:nvGrpSpPr>
        <p:grpSpPr bwMode="auto">
          <a:xfrm>
            <a:off x="893763" y="1917700"/>
            <a:ext cx="2227262" cy="1773238"/>
            <a:chOff x="3278586" y="1902244"/>
            <a:chExt cx="2227392" cy="1772289"/>
          </a:xfrm>
        </p:grpSpPr>
        <p:sp>
          <p:nvSpPr>
            <p:cNvPr id="12" name="Oval Callout 11"/>
            <p:cNvSpPr/>
            <p:nvPr/>
          </p:nvSpPr>
          <p:spPr>
            <a:xfrm>
              <a:off x="3278586" y="1902244"/>
              <a:ext cx="2227392" cy="1772289"/>
            </a:xfrm>
            <a:prstGeom prst="wedgeEllipseCallout">
              <a:avLst>
                <a:gd name="adj1" fmla="val 72933"/>
                <a:gd name="adj2" fmla="val -2111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806" name="Rectangle 8"/>
            <p:cNvSpPr>
              <a:spLocks noChangeArrowheads="1"/>
            </p:cNvSpPr>
            <p:nvPr/>
          </p:nvSpPr>
          <p:spPr bwMode="auto">
            <a:xfrm>
              <a:off x="3500505" y="2188224"/>
              <a:ext cx="17835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Is this rabbit living, dead or has it never been alive?</a:t>
              </a:r>
            </a:p>
          </p:txBody>
        </p:sp>
      </p:grpSp>
      <p:pic>
        <p:nvPicPr>
          <p:cNvPr id="338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917700"/>
            <a:ext cx="1452563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845050"/>
            <a:ext cx="2000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2" name="Group 17"/>
          <p:cNvGrpSpPr>
            <a:grpSpLocks/>
          </p:cNvGrpSpPr>
          <p:nvPr/>
        </p:nvGrpSpPr>
        <p:grpSpPr bwMode="auto">
          <a:xfrm>
            <a:off x="1109663" y="4376738"/>
            <a:ext cx="1795462" cy="1428750"/>
            <a:chOff x="3494565" y="4312336"/>
            <a:chExt cx="1795434" cy="1428589"/>
          </a:xfrm>
        </p:grpSpPr>
        <p:sp>
          <p:nvSpPr>
            <p:cNvPr id="15" name="Oval Callout 14"/>
            <p:cNvSpPr/>
            <p:nvPr/>
          </p:nvSpPr>
          <p:spPr>
            <a:xfrm>
              <a:off x="3494565" y="4312336"/>
              <a:ext cx="1795434" cy="1428589"/>
            </a:xfrm>
            <a:prstGeom prst="wedgeEllipseCallout">
              <a:avLst>
                <a:gd name="adj1" fmla="val 78217"/>
                <a:gd name="adj2" fmla="val -836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804" name="Rectangle 15"/>
            <p:cNvSpPr>
              <a:spLocks noChangeArrowheads="1"/>
            </p:cNvSpPr>
            <p:nvPr/>
          </p:nvSpPr>
          <p:spPr bwMode="auto">
            <a:xfrm>
              <a:off x="3745469" y="4703465"/>
              <a:ext cx="12936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How can you tell?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1730375"/>
            <a:ext cx="7632700" cy="4362450"/>
          </a:xfrm>
          <a:prstGeom prst="roundRect">
            <a:avLst>
              <a:gd name="adj" fmla="val 3104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481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How Can You Tell?</a:t>
            </a:r>
          </a:p>
        </p:txBody>
      </p:sp>
      <p:pic>
        <p:nvPicPr>
          <p:cNvPr id="3482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619750" y="2273300"/>
            <a:ext cx="2459038" cy="2230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644775"/>
            <a:ext cx="13065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16"/>
          <p:cNvGrpSpPr>
            <a:grpSpLocks/>
          </p:cNvGrpSpPr>
          <p:nvPr/>
        </p:nvGrpSpPr>
        <p:grpSpPr bwMode="auto">
          <a:xfrm>
            <a:off x="893763" y="1917700"/>
            <a:ext cx="2227262" cy="1773238"/>
            <a:chOff x="3278586" y="1902244"/>
            <a:chExt cx="2227392" cy="1772289"/>
          </a:xfrm>
        </p:grpSpPr>
        <p:sp>
          <p:nvSpPr>
            <p:cNvPr id="12" name="Oval Callout 11"/>
            <p:cNvSpPr/>
            <p:nvPr/>
          </p:nvSpPr>
          <p:spPr>
            <a:xfrm>
              <a:off x="3278586" y="1902244"/>
              <a:ext cx="2227392" cy="1772289"/>
            </a:xfrm>
            <a:prstGeom prst="wedgeEllipseCallout">
              <a:avLst>
                <a:gd name="adj1" fmla="val 72933"/>
                <a:gd name="adj2" fmla="val -2111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830" name="Rectangle 8"/>
            <p:cNvSpPr>
              <a:spLocks noChangeArrowheads="1"/>
            </p:cNvSpPr>
            <p:nvPr/>
          </p:nvSpPr>
          <p:spPr bwMode="auto">
            <a:xfrm>
              <a:off x="3500505" y="2188224"/>
              <a:ext cx="17835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Is this pinecone  living, dead or has it never been alive?</a:t>
              </a:r>
            </a:p>
          </p:txBody>
        </p:sp>
      </p:grpSp>
      <p:pic>
        <p:nvPicPr>
          <p:cNvPr id="3482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917700"/>
            <a:ext cx="10795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845050"/>
            <a:ext cx="2000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6" name="Group 17"/>
          <p:cNvGrpSpPr>
            <a:grpSpLocks/>
          </p:cNvGrpSpPr>
          <p:nvPr/>
        </p:nvGrpSpPr>
        <p:grpSpPr bwMode="auto">
          <a:xfrm>
            <a:off x="1109663" y="4376738"/>
            <a:ext cx="1795462" cy="1428750"/>
            <a:chOff x="3494565" y="4312336"/>
            <a:chExt cx="1795434" cy="1428589"/>
          </a:xfrm>
        </p:grpSpPr>
        <p:sp>
          <p:nvSpPr>
            <p:cNvPr id="15" name="Oval Callout 14"/>
            <p:cNvSpPr/>
            <p:nvPr/>
          </p:nvSpPr>
          <p:spPr>
            <a:xfrm>
              <a:off x="3494565" y="4312336"/>
              <a:ext cx="1795434" cy="1428589"/>
            </a:xfrm>
            <a:prstGeom prst="wedgeEllipseCallout">
              <a:avLst>
                <a:gd name="adj1" fmla="val 78217"/>
                <a:gd name="adj2" fmla="val -836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828" name="Rectangle 15"/>
            <p:cNvSpPr>
              <a:spLocks noChangeArrowheads="1"/>
            </p:cNvSpPr>
            <p:nvPr/>
          </p:nvSpPr>
          <p:spPr bwMode="auto">
            <a:xfrm>
              <a:off x="3745469" y="4703465"/>
              <a:ext cx="12936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How can you tell?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3104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58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How Can You Tell?</a:t>
            </a:r>
          </a:p>
        </p:txBody>
      </p:sp>
      <p:pic>
        <p:nvPicPr>
          <p:cNvPr id="3584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1652588"/>
            <a:ext cx="6118225" cy="4325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3813"/>
            <a:ext cx="6270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998913"/>
            <a:ext cx="5699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833688"/>
            <a:ext cx="5318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1647825"/>
            <a:ext cx="5683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045075"/>
            <a:ext cx="5064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041775"/>
            <a:ext cx="5238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817813"/>
            <a:ext cx="612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611313"/>
            <a:ext cx="577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FF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FFF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I can compare the differences between things that are living, dead and have never been alive.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BPreplay" panose="02000503000000020004" pitchFamily="50" charset="0"/>
                <a:cs typeface="+mn-cs"/>
              </a:rPr>
              <a:t> </a:t>
            </a:r>
            <a:r>
              <a:rPr lang="en-GB" dirty="0">
                <a:cs typeface="+mn-cs"/>
              </a:rPr>
              <a:t>I can answer questions about things that are living, dead or have never been alive. 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755650" y="3568700"/>
            <a:ext cx="78867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/>
            <a:r>
              <a:rPr lang="en-GB" altLang="en-US"/>
              <a:t>I can explain some of the life processes. </a:t>
            </a:r>
          </a:p>
          <a:p>
            <a:pPr eaLnBrk="1" hangingPunct="1"/>
            <a:r>
              <a:rPr lang="en-GB" altLang="en-US"/>
              <a:t>I can explain how life processes can tell us if something is living, dead or has never been alive.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I can say if something is living, dead or has never been alive. </a:t>
            </a:r>
          </a:p>
          <a:p>
            <a:pPr eaLnBrk="1" hangingPunct="1"/>
            <a:r>
              <a:rPr lang="en-GB" altLang="en-US"/>
              <a:t>I can give reasons for my answers. </a:t>
            </a:r>
            <a:endParaRPr lang="en-GB" altLang="en-US">
              <a:solidFill>
                <a:schemeClr val="tx1"/>
              </a:solidFill>
              <a:latin typeface="BPreplay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23580" r="11278" b="11111"/>
          <a:stretch/>
        </p:blipFill>
        <p:spPr>
          <a:xfrm>
            <a:off x="753533" y="1617133"/>
            <a:ext cx="7628468" cy="4478868"/>
          </a:xfrm>
          <a:prstGeom prst="roundRect">
            <a:avLst>
              <a:gd name="adj" fmla="val 4191"/>
            </a:avLst>
          </a:prstGeom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I’m Alive!</a:t>
            </a:r>
          </a:p>
        </p:txBody>
      </p:sp>
      <p:pic>
        <p:nvPicPr>
          <p:cNvPr id="1024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loud 11"/>
          <p:cNvSpPr/>
          <p:nvPr/>
        </p:nvSpPr>
        <p:spPr>
          <a:xfrm>
            <a:off x="1047750" y="1697038"/>
            <a:ext cx="7038975" cy="1385887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04" y="2880325"/>
            <a:ext cx="3278061" cy="32125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  <p:sp>
        <p:nvSpPr>
          <p:cNvPr id="10247" name="Content Placeholder 8"/>
          <p:cNvSpPr>
            <a:spLocks noGrp="1"/>
          </p:cNvSpPr>
          <p:nvPr>
            <p:ph idx="1"/>
          </p:nvPr>
        </p:nvSpPr>
        <p:spPr>
          <a:xfrm>
            <a:off x="746125" y="1817688"/>
            <a:ext cx="7642225" cy="11461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mtClean="0">
                <a:latin typeface="Sassoon Infant Rg" charset="0"/>
                <a:cs typeface="Sassoon Infant Rg" charset="0"/>
              </a:rPr>
              <a:t>We are all alive!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mtClean="0">
                <a:latin typeface="Sassoon Infant Rg" charset="0"/>
                <a:cs typeface="Sassoon Infant Rg" charset="0"/>
              </a:rPr>
              <a:t>What do we do that lets us know we are alive?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Movement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26" y="1933019"/>
            <a:ext cx="3395472" cy="2264664"/>
          </a:xfrm>
          <a:prstGeom prst="roundRect">
            <a:avLst>
              <a:gd name="adj" fmla="val 118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2" y="1933019"/>
            <a:ext cx="3395472" cy="2264664"/>
          </a:xfrm>
          <a:prstGeom prst="roundRect">
            <a:avLst>
              <a:gd name="adj" fmla="val 1218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81088" y="4440238"/>
            <a:ext cx="3395662" cy="1438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7725" y="4427538"/>
            <a:ext cx="3395663" cy="14382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320" name="Group 19"/>
          <p:cNvGrpSpPr>
            <a:grpSpLocks/>
          </p:cNvGrpSpPr>
          <p:nvPr/>
        </p:nvGrpSpPr>
        <p:grpSpPr bwMode="auto">
          <a:xfrm>
            <a:off x="4792663" y="4521200"/>
            <a:ext cx="3127375" cy="1249363"/>
            <a:chOff x="4853624" y="4521838"/>
            <a:chExt cx="3128325" cy="1249325"/>
          </a:xfrm>
        </p:grpSpPr>
        <p:sp>
          <p:nvSpPr>
            <p:cNvPr id="13325" name="Rectangle 10"/>
            <p:cNvSpPr>
              <a:spLocks noChangeArrowheads="1"/>
            </p:cNvSpPr>
            <p:nvPr/>
          </p:nvSpPr>
          <p:spPr bwMode="auto">
            <a:xfrm>
              <a:off x="4853624" y="4684835"/>
              <a:ext cx="223825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 sunflower moves to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turn its face towards the sun. </a:t>
              </a:r>
            </a:p>
          </p:txBody>
        </p:sp>
        <p:pic>
          <p:nvPicPr>
            <p:cNvPr id="13326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805" y="4521838"/>
              <a:ext cx="910144" cy="12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1" name="Group 18"/>
          <p:cNvGrpSpPr>
            <a:grpSpLocks/>
          </p:cNvGrpSpPr>
          <p:nvPr/>
        </p:nvGrpSpPr>
        <p:grpSpPr bwMode="auto">
          <a:xfrm>
            <a:off x="1187450" y="4535488"/>
            <a:ext cx="3184525" cy="1249362"/>
            <a:chOff x="1201196" y="4535048"/>
            <a:chExt cx="3184344" cy="1249325"/>
          </a:xfrm>
        </p:grpSpPr>
        <p:sp>
          <p:nvSpPr>
            <p:cNvPr id="13323" name="Rectangle 7"/>
            <p:cNvSpPr>
              <a:spLocks noChangeArrowheads="1"/>
            </p:cNvSpPr>
            <p:nvPr/>
          </p:nvSpPr>
          <p:spPr bwMode="auto">
            <a:xfrm>
              <a:off x="2277271" y="4824526"/>
              <a:ext cx="21082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 hare runs to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escape from danger. </a:t>
              </a:r>
            </a:p>
          </p:txBody>
        </p:sp>
        <p:pic>
          <p:nvPicPr>
            <p:cNvPr id="13324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196" y="4535048"/>
              <a:ext cx="986309" cy="12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Don DeBold and Scott Hudson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728663"/>
            <a:ext cx="7632700" cy="5364162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7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55675"/>
            <a:ext cx="1700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819275"/>
            <a:ext cx="5438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0" y="1684338"/>
            <a:ext cx="7632700" cy="4408487"/>
          </a:xfrm>
          <a:prstGeom prst="roundRect">
            <a:avLst>
              <a:gd name="adj" fmla="val 6723"/>
            </a:avLst>
          </a:prstGeom>
          <a:solidFill>
            <a:srgbClr val="BED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t="6471" r="4426" b="29954"/>
          <a:stretch/>
        </p:blipFill>
        <p:spPr>
          <a:xfrm>
            <a:off x="4641257" y="1933019"/>
            <a:ext cx="3412642" cy="2249367"/>
          </a:xfrm>
          <a:prstGeom prst="roundRect">
            <a:avLst>
              <a:gd name="adj" fmla="val 11774"/>
            </a:avLst>
          </a:prstGeom>
        </p:spPr>
      </p:pic>
      <p:sp>
        <p:nvSpPr>
          <p:cNvPr id="1536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Md" charset="0"/>
              </a:rPr>
              <a:t>Life Processes: Respiration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8" y="1933019"/>
            <a:ext cx="3395472" cy="2255716"/>
          </a:xfrm>
          <a:prstGeom prst="roundRect">
            <a:avLst>
              <a:gd name="adj" fmla="val 12163"/>
            </a:avLst>
          </a:prstGeom>
        </p:spPr>
      </p:pic>
      <p:sp>
        <p:nvSpPr>
          <p:cNvPr id="7" name="Rounded Rectangle 6"/>
          <p:cNvSpPr/>
          <p:nvPr/>
        </p:nvSpPr>
        <p:spPr>
          <a:xfrm>
            <a:off x="1081088" y="4440238"/>
            <a:ext cx="3395662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57725" y="4427538"/>
            <a:ext cx="3395663" cy="143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368" name="Group 19"/>
          <p:cNvGrpSpPr>
            <a:grpSpLocks/>
          </p:cNvGrpSpPr>
          <p:nvPr/>
        </p:nvGrpSpPr>
        <p:grpSpPr bwMode="auto">
          <a:xfrm>
            <a:off x="4792663" y="4579938"/>
            <a:ext cx="3127375" cy="1131887"/>
            <a:chOff x="4853624" y="4580391"/>
            <a:chExt cx="3128325" cy="1132219"/>
          </a:xfrm>
        </p:grpSpPr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>
              <a:off x="4853624" y="4684835"/>
              <a:ext cx="223825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charset="0"/>
                  <a:cs typeface="Sassoon Infant Rg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Plants take in and give out gases through their leaves.</a:t>
              </a:r>
            </a:p>
          </p:txBody>
        </p:sp>
        <p:pic>
          <p:nvPicPr>
            <p:cNvPr id="15373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805" y="4580391"/>
              <a:ext cx="910144" cy="113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2282825" y="4708525"/>
            <a:ext cx="226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Mammals breathe through their mouths and noses.</a:t>
            </a:r>
          </a:p>
        </p:txBody>
      </p:sp>
      <p:pic>
        <p:nvPicPr>
          <p:cNvPr id="15370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86300"/>
            <a:ext cx="985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0"/>
          <p:cNvSpPr txBox="1">
            <a:spLocks noChangeArrowheads="1"/>
          </p:cNvSpPr>
          <p:nvPr/>
        </p:nvSpPr>
        <p:spPr bwMode="auto">
          <a:xfrm>
            <a:off x="755650" y="6188075"/>
            <a:ext cx="7632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ATTRIBUTION - Photo courtesy of Tambako the Jaguar and Waledro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807</Words>
  <Application>Microsoft Office PowerPoint</Application>
  <PresentationFormat>On-screen Show (4:3)</PresentationFormat>
  <Paragraphs>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Sassoon Infant Rg</vt:lpstr>
      <vt:lpstr>BPreplay</vt:lpstr>
      <vt:lpstr>Sassoon Infant Md</vt:lpstr>
      <vt:lpstr>Arial</vt:lpstr>
      <vt:lpstr>Office Theme</vt:lpstr>
      <vt:lpstr>Science</vt:lpstr>
      <vt:lpstr>PowerPoint Presentation</vt:lpstr>
      <vt:lpstr>PowerPoint Presentation</vt:lpstr>
      <vt:lpstr>I’m Alive!</vt:lpstr>
      <vt:lpstr>Life Processes</vt:lpstr>
      <vt:lpstr>Life Processes</vt:lpstr>
      <vt:lpstr>Life Processes: Movement</vt:lpstr>
      <vt:lpstr>Life Processes</vt:lpstr>
      <vt:lpstr>Life Processes: Respiration</vt:lpstr>
      <vt:lpstr>Life Processes</vt:lpstr>
      <vt:lpstr>Life Processes: Sensitivity</vt:lpstr>
      <vt:lpstr>Life Processes</vt:lpstr>
      <vt:lpstr>Life Processes: Growth</vt:lpstr>
      <vt:lpstr>Life Processes</vt:lpstr>
      <vt:lpstr>Life Processes: Reproduction</vt:lpstr>
      <vt:lpstr>Life Processes</vt:lpstr>
      <vt:lpstr>Life Processes: Excretion</vt:lpstr>
      <vt:lpstr>Life Processes</vt:lpstr>
      <vt:lpstr>Life Processes: Nutrition</vt:lpstr>
      <vt:lpstr>Living or Not?</vt:lpstr>
      <vt:lpstr>Living or Not?</vt:lpstr>
      <vt:lpstr>Living or Not?</vt:lpstr>
      <vt:lpstr>Dead or Never Alive?</vt:lpstr>
      <vt:lpstr>Dead or Never Alive?</vt:lpstr>
      <vt:lpstr>Dead or Never Alive?</vt:lpstr>
      <vt:lpstr>How Can You Tell?</vt:lpstr>
      <vt:lpstr>How Can You Tell?</vt:lpstr>
      <vt:lpstr>How Can You Tell?</vt:lpstr>
      <vt:lpstr>How Can You Tell?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Year 2</cp:lastModifiedBy>
  <cp:revision>105</cp:revision>
  <dcterms:created xsi:type="dcterms:W3CDTF">2014-10-01T16:09:27Z</dcterms:created>
  <dcterms:modified xsi:type="dcterms:W3CDTF">2020-05-29T11:31:54Z</dcterms:modified>
</cp:coreProperties>
</file>