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1" r:id="rId2"/>
    <p:sldId id="262" r:id="rId3"/>
    <p:sldId id="263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277" r:id="rId21"/>
    <p:sldId id="390" r:id="rId22"/>
    <p:sldId id="361" r:id="rId23"/>
    <p:sldId id="384" r:id="rId24"/>
    <p:sldId id="385" r:id="rId25"/>
    <p:sldId id="386" r:id="rId26"/>
    <p:sldId id="387" r:id="rId27"/>
    <p:sldId id="388" r:id="rId28"/>
    <p:sldId id="389" r:id="rId29"/>
    <p:sldId id="367" r:id="rId30"/>
    <p:sldId id="264" r:id="rId31"/>
  </p:sldIdLst>
  <p:sldSz cx="9144000" cy="6858000" type="screen4x3"/>
  <p:notesSz cx="6858000" cy="9144000"/>
  <p:embeddedFontLst>
    <p:embeddedFont>
      <p:font typeface="Tuffy" panose="020B0603060100000000" charset="0"/>
      <p:regular r:id="rId32"/>
      <p:bold r:id="rId33"/>
      <p:italic r:id="rId34"/>
      <p:boldItalic r:id="rId35"/>
    </p:embeddedFont>
    <p:embeddedFont>
      <p:font typeface="Twinkl SemiBold" pitchFamily="2" charset="0"/>
      <p:bold r:id="rId36"/>
    </p:embeddedFont>
    <p:embeddedFont>
      <p:font typeface="Twinkl" pitchFamily="2" charset="0"/>
      <p:regular r:id="rId37"/>
      <p:bold r:id="rId38"/>
    </p:embeddedFont>
    <p:embeddedFont>
      <p:font typeface="Sassoon Infant Rg" panose="02000503030000020003" charset="0"/>
      <p:regular r:id="rId39"/>
      <p:bold r:id="rId40"/>
    </p:embeddedFont>
    <p:embeddedFont>
      <p:font typeface="Sassoon Infant Md" panose="02000603050000020003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5B"/>
    <a:srgbClr val="1D8105"/>
    <a:srgbClr val="FFE961"/>
    <a:srgbClr val="EE7918"/>
    <a:srgbClr val="97B372"/>
    <a:srgbClr val="000000"/>
    <a:srgbClr val="EAC401"/>
    <a:srgbClr val="C28B5D"/>
    <a:srgbClr val="B1855E"/>
    <a:srgbClr val="946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2" y="78"/>
      </p:cViewPr>
      <p:guideLst>
        <p:guide orient="horz" pos="2160"/>
        <p:guide pos="2880"/>
        <p:guide pos="317"/>
        <p:guide pos="476"/>
        <p:guide pos="5284"/>
        <p:guide pos="5443"/>
        <p:guide orient="horz" pos="346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half an hour </a:t>
            </a:r>
            <a:r>
              <a:rPr lang="en-GB" b="1" dirty="0">
                <a:solidFill>
                  <a:schemeClr val="tx1"/>
                </a:solidFill>
              </a:rPr>
              <a:t>too fast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9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12 o’clock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7335" y="2312727"/>
            <a:ext cx="116936" cy="2678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14959" y="2777237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half an hour </a:t>
            </a:r>
            <a:r>
              <a:rPr lang="en-GB" b="1" dirty="0">
                <a:solidFill>
                  <a:schemeClr val="tx1"/>
                </a:solidFill>
              </a:rPr>
              <a:t>too fast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8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half past 12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900000">
            <a:off x="4512584" y="2777237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6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half an hour </a:t>
            </a:r>
            <a:r>
              <a:rPr lang="en-GB" b="1" dirty="0">
                <a:solidFill>
                  <a:schemeClr val="tx1"/>
                </a:solidFill>
              </a:rPr>
              <a:t>too fast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207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11 o’clock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06008" y="2312727"/>
            <a:ext cx="116936" cy="2678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9800000">
            <a:off x="4503632" y="2777237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use clocks to help us to tell the time.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00" y="1812176"/>
            <a:ext cx="3236523" cy="32336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800000">
            <a:off x="2171246" y="2550666"/>
            <a:ext cx="136736" cy="17566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2164670" y="2086156"/>
            <a:ext cx="116936" cy="267840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611395" y="2457586"/>
            <a:ext cx="1678865" cy="326803"/>
          </a:xfrm>
          <a:prstGeom prst="straightConnector1">
            <a:avLst/>
          </a:prstGeom>
          <a:ln w="38100">
            <a:solidFill>
              <a:srgbClr val="C808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90260" y="2072152"/>
            <a:ext cx="39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small hand tells us what hour it is. We call this the </a:t>
            </a:r>
            <a:r>
              <a:rPr lang="en-GB" b="1" dirty="0">
                <a:solidFill>
                  <a:srgbClr val="C8085B"/>
                </a:solidFill>
              </a:rPr>
              <a:t>hour hand</a:t>
            </a:r>
            <a:r>
              <a:rPr lang="en-GB" dirty="0"/>
              <a:t>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223138" y="3169823"/>
            <a:ext cx="2067122" cy="0"/>
          </a:xfrm>
          <a:prstGeom prst="straightConnector1">
            <a:avLst/>
          </a:prstGeom>
          <a:ln w="38100">
            <a:solidFill>
              <a:srgbClr val="EE791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90260" y="2819850"/>
            <a:ext cx="393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big hand tells us how many minutes past or to each hour it is. We call this the </a:t>
            </a:r>
            <a:r>
              <a:rPr lang="en-GB" b="1" dirty="0">
                <a:solidFill>
                  <a:schemeClr val="accent6"/>
                </a:solidFill>
              </a:rPr>
              <a:t>minute hand</a:t>
            </a:r>
            <a:r>
              <a:rPr lang="en-GB" dirty="0"/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93160" y="3884103"/>
            <a:ext cx="4228060" cy="2122414"/>
          </a:xfrm>
          <a:prstGeom prst="roundRect">
            <a:avLst>
              <a:gd name="adj" fmla="val 3624"/>
            </a:avLst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When the minute hand points straight up to the number 12, it is an o'clock time. This is when a new hour starts. 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When the minute hand points down to the number 6, it is a half past time. This is halfway to the next hour. </a:t>
            </a:r>
          </a:p>
        </p:txBody>
      </p:sp>
      <p:pic>
        <p:nvPicPr>
          <p:cNvPr id="26" name="Whole Cla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38" y="2086064"/>
            <a:ext cx="3236523" cy="323364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7088" y="2266594"/>
            <a:ext cx="2864098" cy="2877899"/>
          </a:xfrm>
          <a:prstGeom prst="ellipse">
            <a:avLst/>
          </a:pr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clock face is a circle.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38649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12584" y="2803159"/>
            <a:ext cx="136736" cy="1756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0" y="5446114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In one hour, the minute hand travels all the way around the circle and back to the beginning. </a:t>
            </a:r>
          </a:p>
        </p:txBody>
      </p:sp>
    </p:spTree>
    <p:extLst>
      <p:ext uri="{BB962C8B-B14F-4D97-AF65-F5344CB8AC3E}">
        <p14:creationId xmlns:p14="http://schemas.microsoft.com/office/powerpoint/2010/main" val="24511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38" y="2086064"/>
            <a:ext cx="3236523" cy="3233648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147007" y="2257070"/>
            <a:ext cx="1424993" cy="2883339"/>
          </a:xfrm>
          <a:custGeom>
            <a:avLst/>
            <a:gdLst>
              <a:gd name="connsiteX0" fmla="*/ 1351530 w 1351530"/>
              <a:gd name="connsiteY0" fmla="*/ 0 h 2869729"/>
              <a:gd name="connsiteX1" fmla="*/ 1351530 w 1351530"/>
              <a:gd name="connsiteY1" fmla="*/ 2869729 h 2869729"/>
              <a:gd name="connsiteX2" fmla="*/ 1285631 w 1351530"/>
              <a:gd name="connsiteY2" fmla="*/ 2866385 h 2869729"/>
              <a:gd name="connsiteX3" fmla="*/ 0 w 1351530"/>
              <a:gd name="connsiteY3" fmla="*/ 1434864 h 2869729"/>
              <a:gd name="connsiteX4" fmla="*/ 1285631 w 1351530"/>
              <a:gd name="connsiteY4" fmla="*/ 3343 h 286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530" h="2869729">
                <a:moveTo>
                  <a:pt x="1351530" y="0"/>
                </a:moveTo>
                <a:lnTo>
                  <a:pt x="1351530" y="2869729"/>
                </a:lnTo>
                <a:lnTo>
                  <a:pt x="1285631" y="2866385"/>
                </a:lnTo>
                <a:cubicBezTo>
                  <a:pt x="563511" y="2792696"/>
                  <a:pt x="0" y="2179905"/>
                  <a:pt x="0" y="1434864"/>
                </a:cubicBezTo>
                <a:cubicBezTo>
                  <a:pt x="0" y="689824"/>
                  <a:pt x="563511" y="77032"/>
                  <a:pt x="1285631" y="3343"/>
                </a:cubicBezTo>
                <a:close/>
              </a:path>
            </a:pathLst>
          </a:cu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rot="10800000">
            <a:off x="4588903" y="2257070"/>
            <a:ext cx="1410946" cy="2883339"/>
          </a:xfrm>
          <a:custGeom>
            <a:avLst/>
            <a:gdLst>
              <a:gd name="connsiteX0" fmla="*/ 1351530 w 1351530"/>
              <a:gd name="connsiteY0" fmla="*/ 0 h 2869729"/>
              <a:gd name="connsiteX1" fmla="*/ 1351530 w 1351530"/>
              <a:gd name="connsiteY1" fmla="*/ 2869729 h 2869729"/>
              <a:gd name="connsiteX2" fmla="*/ 1285631 w 1351530"/>
              <a:gd name="connsiteY2" fmla="*/ 2866385 h 2869729"/>
              <a:gd name="connsiteX3" fmla="*/ 0 w 1351530"/>
              <a:gd name="connsiteY3" fmla="*/ 1434864 h 2869729"/>
              <a:gd name="connsiteX4" fmla="*/ 1285631 w 1351530"/>
              <a:gd name="connsiteY4" fmla="*/ 3343 h 2869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530" h="2869729">
                <a:moveTo>
                  <a:pt x="1351530" y="0"/>
                </a:moveTo>
                <a:lnTo>
                  <a:pt x="1351530" y="2869729"/>
                </a:lnTo>
                <a:lnTo>
                  <a:pt x="1285631" y="2866385"/>
                </a:lnTo>
                <a:cubicBezTo>
                  <a:pt x="563511" y="2792696"/>
                  <a:pt x="0" y="2179905"/>
                  <a:pt x="0" y="1434864"/>
                </a:cubicBezTo>
                <a:cubicBezTo>
                  <a:pt x="0" y="689824"/>
                  <a:pt x="563511" y="77032"/>
                  <a:pt x="1285631" y="3343"/>
                </a:cubicBezTo>
                <a:close/>
              </a:path>
            </a:pathLst>
          </a:custGeom>
          <a:solidFill>
            <a:schemeClr val="accent6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clock face is a circle.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650" y="5599479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In half an hour, the minute hand travels halfway around the circle.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66222" y="3420438"/>
            <a:ext cx="1135436" cy="66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half an hour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8336" y="3429000"/>
            <a:ext cx="1135436" cy="66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half an hour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48870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12584" y="2813380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38" y="2200979"/>
            <a:ext cx="3236523" cy="3233648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3148007" y="2371985"/>
            <a:ext cx="1424993" cy="1441669"/>
          </a:xfrm>
          <a:custGeom>
            <a:avLst/>
            <a:gdLst>
              <a:gd name="connsiteX0" fmla="*/ 1424993 w 1424993"/>
              <a:gd name="connsiteY0" fmla="*/ 0 h 1441669"/>
              <a:gd name="connsiteX1" fmla="*/ 1424993 w 1424993"/>
              <a:gd name="connsiteY1" fmla="*/ 1441669 h 1441669"/>
              <a:gd name="connsiteX2" fmla="*/ 0 w 1424993"/>
              <a:gd name="connsiteY2" fmla="*/ 1441669 h 1441669"/>
              <a:gd name="connsiteX3" fmla="*/ 1355512 w 1424993"/>
              <a:gd name="connsiteY3" fmla="*/ 3359 h 14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993" h="1441669">
                <a:moveTo>
                  <a:pt x="1424993" y="0"/>
                </a:moveTo>
                <a:lnTo>
                  <a:pt x="1424993" y="1441669"/>
                </a:lnTo>
                <a:lnTo>
                  <a:pt x="0" y="1441669"/>
                </a:lnTo>
                <a:cubicBezTo>
                  <a:pt x="0" y="693096"/>
                  <a:pt x="594141" y="77397"/>
                  <a:pt x="1355512" y="3359"/>
                </a:cubicBezTo>
                <a:close/>
              </a:path>
            </a:pathLst>
          </a:custGeom>
          <a:solidFill>
            <a:schemeClr val="accent5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 rot="10800000">
            <a:off x="4595432" y="2371985"/>
            <a:ext cx="1410946" cy="1441669"/>
          </a:xfrm>
          <a:custGeom>
            <a:avLst/>
            <a:gdLst>
              <a:gd name="connsiteX0" fmla="*/ 1410946 w 1410946"/>
              <a:gd name="connsiteY0" fmla="*/ 1441669 h 1441669"/>
              <a:gd name="connsiteX1" fmla="*/ 1342150 w 1410946"/>
              <a:gd name="connsiteY1" fmla="*/ 1438309 h 1441669"/>
              <a:gd name="connsiteX2" fmla="*/ 6791 w 1410946"/>
              <a:gd name="connsiteY2" fmla="*/ 138700 h 1441669"/>
              <a:gd name="connsiteX3" fmla="*/ 0 w 1410946"/>
              <a:gd name="connsiteY3" fmla="*/ 0 h 1441669"/>
              <a:gd name="connsiteX4" fmla="*/ 1410946 w 1410946"/>
              <a:gd name="connsiteY4" fmla="*/ 0 h 14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946" h="1441669">
                <a:moveTo>
                  <a:pt x="1410946" y="1441669"/>
                </a:moveTo>
                <a:lnTo>
                  <a:pt x="1342150" y="1438309"/>
                </a:lnTo>
                <a:cubicBezTo>
                  <a:pt x="635401" y="1368898"/>
                  <a:pt x="74183" y="823420"/>
                  <a:pt x="6791" y="138700"/>
                </a:cubicBezTo>
                <a:lnTo>
                  <a:pt x="0" y="0"/>
                </a:lnTo>
                <a:lnTo>
                  <a:pt x="1410946" y="0"/>
                </a:lnTo>
                <a:close/>
              </a:path>
            </a:pathLst>
          </a:custGeom>
          <a:solidFill>
            <a:schemeClr val="accent6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16200000">
            <a:off x="3130717" y="3817127"/>
            <a:ext cx="1424993" cy="1441669"/>
          </a:xfrm>
          <a:custGeom>
            <a:avLst/>
            <a:gdLst>
              <a:gd name="connsiteX0" fmla="*/ 1424993 w 1424993"/>
              <a:gd name="connsiteY0" fmla="*/ 0 h 1441669"/>
              <a:gd name="connsiteX1" fmla="*/ 1424993 w 1424993"/>
              <a:gd name="connsiteY1" fmla="*/ 1441669 h 1441669"/>
              <a:gd name="connsiteX2" fmla="*/ 0 w 1424993"/>
              <a:gd name="connsiteY2" fmla="*/ 1441669 h 1441669"/>
              <a:gd name="connsiteX3" fmla="*/ 1355512 w 1424993"/>
              <a:gd name="connsiteY3" fmla="*/ 3359 h 14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993" h="1441669">
                <a:moveTo>
                  <a:pt x="1424993" y="0"/>
                </a:moveTo>
                <a:lnTo>
                  <a:pt x="1424993" y="1441669"/>
                </a:lnTo>
                <a:lnTo>
                  <a:pt x="0" y="1441669"/>
                </a:lnTo>
                <a:cubicBezTo>
                  <a:pt x="0" y="693096"/>
                  <a:pt x="594141" y="77397"/>
                  <a:pt x="1355512" y="3359"/>
                </a:cubicBezTo>
                <a:close/>
              </a:path>
            </a:pathLst>
          </a:custGeom>
          <a:solidFill>
            <a:srgbClr val="1D810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 rot="16200000">
            <a:off x="4589941" y="3812135"/>
            <a:ext cx="1410946" cy="1441669"/>
          </a:xfrm>
          <a:custGeom>
            <a:avLst/>
            <a:gdLst>
              <a:gd name="connsiteX0" fmla="*/ 1410946 w 1410946"/>
              <a:gd name="connsiteY0" fmla="*/ 1441669 h 1441669"/>
              <a:gd name="connsiteX1" fmla="*/ 1342150 w 1410946"/>
              <a:gd name="connsiteY1" fmla="*/ 1438309 h 1441669"/>
              <a:gd name="connsiteX2" fmla="*/ 6791 w 1410946"/>
              <a:gd name="connsiteY2" fmla="*/ 138700 h 1441669"/>
              <a:gd name="connsiteX3" fmla="*/ 0 w 1410946"/>
              <a:gd name="connsiteY3" fmla="*/ 0 h 1441669"/>
              <a:gd name="connsiteX4" fmla="*/ 1410946 w 1410946"/>
              <a:gd name="connsiteY4" fmla="*/ 0 h 144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946" h="1441669">
                <a:moveTo>
                  <a:pt x="1410946" y="1441669"/>
                </a:moveTo>
                <a:lnTo>
                  <a:pt x="1342150" y="1438309"/>
                </a:lnTo>
                <a:cubicBezTo>
                  <a:pt x="635401" y="1368898"/>
                  <a:pt x="74183" y="823420"/>
                  <a:pt x="6791" y="138700"/>
                </a:cubicBezTo>
                <a:lnTo>
                  <a:pt x="0" y="0"/>
                </a:lnTo>
                <a:lnTo>
                  <a:pt x="141094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650" y="5519183"/>
            <a:ext cx="7632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In quarter of an hour, the minute hand travels a quarter of the way around the circle.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88902" y="2983874"/>
            <a:ext cx="113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one quarter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96992" y="2988375"/>
            <a:ext cx="113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one quarter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81507" y="1476375"/>
            <a:ext cx="7706843" cy="566609"/>
            <a:chOff x="755649" y="5553393"/>
            <a:chExt cx="7706843" cy="550845"/>
          </a:xfrm>
        </p:grpSpPr>
        <p:sp>
          <p:nvSpPr>
            <p:cNvPr id="20" name="Rounded Rectangle 19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Where do you think the minute hand would travel to in quarter of an hour?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55649" y="5553393"/>
              <a:ext cx="727161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453466" y="3896609"/>
            <a:ext cx="113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D8105"/>
                </a:solidFill>
              </a:rPr>
              <a:t>one quarter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08604" y="3896084"/>
            <a:ext cx="113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one quarter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474453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12584" y="2938963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  <p:bldP spid="27" grpId="0" animBg="1"/>
      <p:bldP spid="14" grpId="0"/>
      <p:bldP spid="17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33" y="1665520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5400000">
            <a:off x="2554355" y="1941301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21042689">
            <a:off x="2551979" y="2405811"/>
            <a:ext cx="136736" cy="17566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44" y="1665520"/>
            <a:ext cx="3236523" cy="32336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6200000">
            <a:off x="6372066" y="1941301"/>
            <a:ext cx="116936" cy="26784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21101874">
            <a:off x="6369690" y="2405811"/>
            <a:ext cx="136736" cy="175666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17575" y="4977740"/>
            <a:ext cx="3196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the minute hand points to the number 3, it is a </a:t>
            </a:r>
            <a:r>
              <a:rPr lang="en-GB" b="1" dirty="0"/>
              <a:t>quarter past </a:t>
            </a:r>
            <a:r>
              <a:rPr lang="en-GB" dirty="0"/>
              <a:t>time.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10844" y="4977740"/>
            <a:ext cx="3196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the minute hand points to the number 9, it is a </a:t>
            </a:r>
            <a:r>
              <a:rPr lang="en-GB" b="1" dirty="0"/>
              <a:t>quarter to </a:t>
            </a:r>
            <a:r>
              <a:rPr lang="en-GB" dirty="0"/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7463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38" y="2116079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68664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12584" y="2833174"/>
            <a:ext cx="136736" cy="17566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08166" y="3523199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quarter past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7199" y="5404036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half past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9869" y="3523199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quarter to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8225" y="1673446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o’clock</a:t>
            </a:r>
          </a:p>
        </p:txBody>
      </p:sp>
    </p:spTree>
    <p:extLst>
      <p:ext uri="{BB962C8B-B14F-4D97-AF65-F5344CB8AC3E}">
        <p14:creationId xmlns:p14="http://schemas.microsoft.com/office/powerpoint/2010/main" val="15545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7697" y="721826"/>
            <a:ext cx="376866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Telling the Time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1507" y="1509799"/>
            <a:ext cx="7706843" cy="566609"/>
            <a:chOff x="755649" y="5553393"/>
            <a:chExt cx="7706843" cy="550845"/>
          </a:xfrm>
        </p:grpSpPr>
        <p:sp>
          <p:nvSpPr>
            <p:cNvPr id="20" name="Rounded Rectangle 19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Can you tell these times? Which clocks have a quarter past time and which clocks have a quarter to time?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55649" y="5553393"/>
              <a:ext cx="727161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10585" y="2201522"/>
            <a:ext cx="1618262" cy="1616824"/>
            <a:chOff x="2953738" y="2200979"/>
            <a:chExt cx="3236523" cy="323364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2101450">
              <a:off x="4512584" y="2938963"/>
              <a:ext cx="136736" cy="175666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775883" y="2201522"/>
            <a:ext cx="1618262" cy="1616824"/>
            <a:chOff x="2953738" y="2200979"/>
            <a:chExt cx="3236523" cy="323364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3080516">
              <a:off x="4512583" y="2938963"/>
              <a:ext cx="136736" cy="1756667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741181" y="2201522"/>
            <a:ext cx="1618262" cy="1616824"/>
            <a:chOff x="2953738" y="2200979"/>
            <a:chExt cx="3236523" cy="323364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13039216">
              <a:off x="4512584" y="2938963"/>
              <a:ext cx="136736" cy="175666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706479" y="2201522"/>
            <a:ext cx="1618262" cy="1616824"/>
            <a:chOff x="2953738" y="2200979"/>
            <a:chExt cx="3236523" cy="323364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380347">
              <a:off x="4512584" y="2938963"/>
              <a:ext cx="136736" cy="175666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840533" y="4279903"/>
            <a:ext cx="1618262" cy="1616824"/>
            <a:chOff x="2953738" y="2200979"/>
            <a:chExt cx="3236523" cy="323364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16668713">
              <a:off x="4512583" y="2938963"/>
              <a:ext cx="136736" cy="1756667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805831" y="4279903"/>
            <a:ext cx="1618262" cy="1616824"/>
            <a:chOff x="2953738" y="2200979"/>
            <a:chExt cx="3236523" cy="323364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17796259">
              <a:off x="4512583" y="2938963"/>
              <a:ext cx="136736" cy="1756667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4771129" y="4279903"/>
            <a:ext cx="1618262" cy="1616824"/>
            <a:chOff x="2953738" y="2200979"/>
            <a:chExt cx="3236523" cy="323364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7580247">
              <a:off x="4512583" y="2938963"/>
              <a:ext cx="136736" cy="1756667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6736427" y="4279903"/>
            <a:ext cx="1618262" cy="1616824"/>
            <a:chOff x="2953738" y="2200979"/>
            <a:chExt cx="3236523" cy="323364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738" y="2200979"/>
              <a:ext cx="3236523" cy="323364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4514959" y="2474453"/>
              <a:ext cx="116936" cy="267840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8465567">
              <a:off x="4512584" y="2938963"/>
              <a:ext cx="136736" cy="1756668"/>
            </a:xfrm>
            <a:prstGeom prst="rect">
              <a:avLst/>
            </a:prstGeom>
          </p:spPr>
        </p:pic>
      </p:grpSp>
      <p:sp>
        <p:nvSpPr>
          <p:cNvPr id="56" name="Rectangle 55"/>
          <p:cNvSpPr/>
          <p:nvPr/>
        </p:nvSpPr>
        <p:spPr>
          <a:xfrm>
            <a:off x="840533" y="3816614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D8105"/>
                </a:solidFill>
              </a:rPr>
              <a:t>quarter past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35663" y="3816614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8085B"/>
                </a:solidFill>
              </a:rPr>
              <a:t>quarter to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804145" y="3816614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D8105"/>
                </a:solidFill>
              </a:rPr>
              <a:t>quarter past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873999" y="3816614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8085B"/>
                </a:solidFill>
              </a:rPr>
              <a:t>quarter to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84895" y="5845232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D8105"/>
                </a:solidFill>
              </a:rPr>
              <a:t>quarter past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973764" y="5845232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8085B"/>
                </a:solidFill>
              </a:rPr>
              <a:t>quarter to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48507" y="5845232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D8105"/>
                </a:solidFill>
              </a:rPr>
              <a:t>quarter past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930453" y="5845232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8085B"/>
                </a:solidFill>
              </a:rPr>
              <a:t>quarter to</a:t>
            </a:r>
          </a:p>
        </p:txBody>
      </p:sp>
    </p:spTree>
    <p:extLst>
      <p:ext uri="{BB962C8B-B14F-4D97-AF65-F5344CB8AC3E}">
        <p14:creationId xmlns:p14="http://schemas.microsoft.com/office/powerpoint/2010/main" val="17508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show quarter past and quarter to times on a clock.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2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read quarter past times on a clock.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read quarter to times on a clock.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make quarter past times on a clock.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make quarter to times on a clock.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4636" y="697112"/>
            <a:ext cx="533479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Race Against the Clock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1476376"/>
            <a:ext cx="7632700" cy="4616450"/>
          </a:xfrm>
          <a:prstGeom prst="rect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ai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28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830" y="1628504"/>
            <a:ext cx="3069052" cy="4341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95" y="1628504"/>
            <a:ext cx="3069052" cy="4341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08" y="1628504"/>
            <a:ext cx="3069052" cy="4341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8" y="1628504"/>
            <a:ext cx="3069052" cy="43412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4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4A92FD-FF22-4DF8-B06E-C024C3F9D112}"/>
              </a:ext>
            </a:extLst>
          </p:cNvPr>
          <p:cNvGrpSpPr/>
          <p:nvPr/>
        </p:nvGrpSpPr>
        <p:grpSpPr>
          <a:xfrm>
            <a:off x="445574" y="702863"/>
            <a:ext cx="7942776" cy="5392341"/>
            <a:chOff x="445574" y="702863"/>
            <a:chExt cx="7942776" cy="53923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822AC62-BEC5-412B-AB19-A83DADA91E45}"/>
                </a:ext>
              </a:extLst>
            </p:cNvPr>
            <p:cNvSpPr/>
            <p:nvPr/>
          </p:nvSpPr>
          <p:spPr>
            <a:xfrm>
              <a:off x="755650" y="1822827"/>
              <a:ext cx="3816349" cy="426999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0043FC-0D6E-4CD2-B5D5-E2396E9D9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8" b="-36"/>
            <a:stretch/>
          </p:blipFill>
          <p:spPr>
            <a:xfrm>
              <a:off x="755650" y="2068829"/>
              <a:ext cx="3816350" cy="40263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A9D413-8B26-4180-B3CF-86E8DB4C6BDB}"/>
                </a:ext>
              </a:extLst>
            </p:cNvPr>
            <p:cNvSpPr/>
            <p:nvPr/>
          </p:nvSpPr>
          <p:spPr>
            <a:xfrm>
              <a:off x="4571999" y="1819414"/>
              <a:ext cx="3816351" cy="4273409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D6C4E0-1219-4687-A9ED-7C04A4E622F0}"/>
                </a:ext>
              </a:extLst>
            </p:cNvPr>
            <p:cNvSpPr/>
            <p:nvPr/>
          </p:nvSpPr>
          <p:spPr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</p:spPr>
          <p:txBody>
            <a:bodyPr wrap="square" lIns="72000" tIns="72000" rIns="72000" bIns="108000">
              <a:spAutoFit/>
            </a:bodyPr>
            <a:lstStyle/>
            <a:p>
              <a:pPr algn="ctr"/>
              <a:r>
                <a:rPr lang="en-GB" dirty="0"/>
                <a:t>Dive in by completing your own activity!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FBD632-C345-47B6-A674-4EF048449221}"/>
                </a:ext>
              </a:extLst>
            </p:cNvPr>
            <p:cNvSpPr/>
            <p:nvPr/>
          </p:nvSpPr>
          <p:spPr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</p:spPr>
          <p:txBody>
            <a:bodyPr wrap="square" lIns="180000" tIns="36000" rIns="180000" bIns="72000" anchor="ctr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chemeClr val="bg1"/>
                  </a:solidFill>
                </a:rPr>
                <a:t>Diving into Mastery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146A30E-1433-4FD4-9C6E-BC1C8925D2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2"/>
          <a:stretch/>
        </p:blipFill>
        <p:spPr>
          <a:xfrm>
            <a:off x="5571770" y="2032606"/>
            <a:ext cx="271825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96F302-B03A-4E95-B6E2-A72DF8CB16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2"/>
          <a:stretch/>
        </p:blipFill>
        <p:spPr>
          <a:xfrm>
            <a:off x="5123118" y="2032606"/>
            <a:ext cx="271825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E307A8-7F1E-482A-BA3C-6D871790F2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2"/>
          <a:stretch/>
        </p:blipFill>
        <p:spPr>
          <a:xfrm>
            <a:off x="4674466" y="2032606"/>
            <a:ext cx="2718260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5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1453" y="697112"/>
            <a:ext cx="23211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Times Up!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650" y="2086672"/>
            <a:ext cx="7632700" cy="673731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Read the time and see if you can show the time on your clock before the time runs out.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18686" y="1429807"/>
            <a:ext cx="7669664" cy="542898"/>
            <a:chOff x="854506" y="5669807"/>
            <a:chExt cx="7669664" cy="434430"/>
          </a:xfrm>
        </p:grpSpPr>
        <p:sp>
          <p:nvSpPr>
            <p:cNvPr id="22" name="Rounded Rectangle 21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beat the timer?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38" y="2859177"/>
            <a:ext cx="3236523" cy="323364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3111762"/>
            <a:ext cx="116936" cy="267840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12584" y="3576272"/>
            <a:ext cx="136736" cy="1756668"/>
          </a:xfrm>
          <a:prstGeom prst="rect">
            <a:avLst/>
          </a:prstGeom>
        </p:spPr>
      </p:pic>
      <p:pic>
        <p:nvPicPr>
          <p:cNvPr id="73" name="Pai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28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7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1453" y="697112"/>
            <a:ext cx="23211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Times Up!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8686" y="1429807"/>
            <a:ext cx="7669664" cy="542898"/>
            <a:chOff x="854506" y="5669807"/>
            <a:chExt cx="7669664" cy="434430"/>
          </a:xfrm>
        </p:grpSpPr>
        <p:sp>
          <p:nvSpPr>
            <p:cNvPr id="22" name="Rounded Rectangle 21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beat the timer?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46027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Time’s up!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460274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460273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460272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460271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460270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460269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460268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460267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460266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46026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60426" y="2144937"/>
            <a:ext cx="3821531" cy="3818136"/>
            <a:chOff x="1429738" y="2275703"/>
            <a:chExt cx="3236523" cy="323364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9738" y="2275703"/>
              <a:ext cx="3236523" cy="323364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2990960" y="2528288"/>
              <a:ext cx="116936" cy="267840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5950548">
              <a:off x="2988584" y="2992798"/>
              <a:ext cx="136736" cy="1756668"/>
            </a:xfrm>
            <a:prstGeom prst="rect">
              <a:avLst/>
            </a:prstGeom>
          </p:spPr>
        </p:pic>
      </p:grpSp>
      <p:pic>
        <p:nvPicPr>
          <p:cNvPr id="24" name="Pai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28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362125" y="2332651"/>
            <a:ext cx="3422797" cy="34227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quarter past 3</a:t>
            </a:r>
          </a:p>
        </p:txBody>
      </p:sp>
    </p:spTree>
    <p:extLst>
      <p:ext uri="{BB962C8B-B14F-4D97-AF65-F5344CB8AC3E}">
        <p14:creationId xmlns:p14="http://schemas.microsoft.com/office/powerpoint/2010/main" val="12916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1453" y="697112"/>
            <a:ext cx="23211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Times Up!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8686" y="1429807"/>
            <a:ext cx="7669664" cy="542898"/>
            <a:chOff x="854506" y="5669807"/>
            <a:chExt cx="7669664" cy="434430"/>
          </a:xfrm>
        </p:grpSpPr>
        <p:sp>
          <p:nvSpPr>
            <p:cNvPr id="22" name="Rounded Rectangle 21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beat the timer?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46027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Time’s up!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460274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460273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460272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460271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460270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460269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460268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460267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460266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46026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60426" y="2144937"/>
            <a:ext cx="3821531" cy="3818136"/>
            <a:chOff x="1429738" y="2275703"/>
            <a:chExt cx="3236523" cy="323364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9738" y="2275703"/>
              <a:ext cx="3236523" cy="323364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2990960" y="2528288"/>
              <a:ext cx="116936" cy="267840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11176370">
              <a:off x="2988584" y="2992798"/>
              <a:ext cx="136736" cy="1756668"/>
            </a:xfrm>
            <a:prstGeom prst="rect">
              <a:avLst/>
            </a:prstGeom>
          </p:spPr>
        </p:pic>
      </p:grpSp>
      <p:pic>
        <p:nvPicPr>
          <p:cNvPr id="24" name="Pai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28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1362125" y="2332651"/>
            <a:ext cx="3422797" cy="34227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quarter past 6</a:t>
            </a:r>
          </a:p>
        </p:txBody>
      </p:sp>
    </p:spTree>
    <p:extLst>
      <p:ext uri="{BB962C8B-B14F-4D97-AF65-F5344CB8AC3E}">
        <p14:creationId xmlns:p14="http://schemas.microsoft.com/office/powerpoint/2010/main" val="22244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1453" y="697112"/>
            <a:ext cx="23211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Times Up!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8686" y="1429807"/>
            <a:ext cx="7669664" cy="542898"/>
            <a:chOff x="854506" y="5669807"/>
            <a:chExt cx="7669664" cy="434430"/>
          </a:xfrm>
        </p:grpSpPr>
        <p:sp>
          <p:nvSpPr>
            <p:cNvPr id="22" name="Rounded Rectangle 21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beat the timer?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46027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Time’s up!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460274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460273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460272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460271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460270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460269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460268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460267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460266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46026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60426" y="2144937"/>
            <a:ext cx="3821531" cy="3818136"/>
            <a:chOff x="1429738" y="2275703"/>
            <a:chExt cx="3236523" cy="323364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9738" y="2275703"/>
              <a:ext cx="3236523" cy="323364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2990960" y="2528288"/>
              <a:ext cx="116936" cy="267840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17704105">
              <a:off x="2988584" y="2992798"/>
              <a:ext cx="136736" cy="1756668"/>
            </a:xfrm>
            <a:prstGeom prst="rect">
              <a:avLst/>
            </a:prstGeom>
          </p:spPr>
        </p:pic>
      </p:grpSp>
      <p:pic>
        <p:nvPicPr>
          <p:cNvPr id="24" name="Pai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28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1362125" y="2332651"/>
            <a:ext cx="3422797" cy="34227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quarter to 10</a:t>
            </a:r>
          </a:p>
        </p:txBody>
      </p:sp>
    </p:spTree>
    <p:extLst>
      <p:ext uri="{BB962C8B-B14F-4D97-AF65-F5344CB8AC3E}">
        <p14:creationId xmlns:p14="http://schemas.microsoft.com/office/powerpoint/2010/main" val="45589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1453" y="697112"/>
            <a:ext cx="23211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Times Up!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8686" y="1429807"/>
            <a:ext cx="7669664" cy="542898"/>
            <a:chOff x="854506" y="5669807"/>
            <a:chExt cx="7669664" cy="434430"/>
          </a:xfrm>
        </p:grpSpPr>
        <p:sp>
          <p:nvSpPr>
            <p:cNvPr id="22" name="Rounded Rectangle 21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beat the timer?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46027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Time’s up!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460274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460273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460272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460271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460270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460269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460268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460267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460266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46026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60426" y="2144937"/>
            <a:ext cx="3821531" cy="3818136"/>
            <a:chOff x="1429738" y="2275703"/>
            <a:chExt cx="3236523" cy="323364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9738" y="2275703"/>
              <a:ext cx="3236523" cy="323364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5400000">
              <a:off x="2990960" y="2528288"/>
              <a:ext cx="116936" cy="267840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2192133">
              <a:off x="2988584" y="2992798"/>
              <a:ext cx="136736" cy="1756668"/>
            </a:xfrm>
            <a:prstGeom prst="rect">
              <a:avLst/>
            </a:prstGeom>
          </p:spPr>
        </p:pic>
      </p:grpSp>
      <p:pic>
        <p:nvPicPr>
          <p:cNvPr id="24" name="Pai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28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1362125" y="2332651"/>
            <a:ext cx="3422797" cy="34227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quarter past 1</a:t>
            </a:r>
          </a:p>
        </p:txBody>
      </p:sp>
    </p:spTree>
    <p:extLst>
      <p:ext uri="{BB962C8B-B14F-4D97-AF65-F5344CB8AC3E}">
        <p14:creationId xmlns:p14="http://schemas.microsoft.com/office/powerpoint/2010/main" val="20703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1453" y="697112"/>
            <a:ext cx="23211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Times Up!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8686" y="1429807"/>
            <a:ext cx="7669664" cy="542898"/>
            <a:chOff x="854506" y="5669807"/>
            <a:chExt cx="7669664" cy="434430"/>
          </a:xfrm>
        </p:grpSpPr>
        <p:sp>
          <p:nvSpPr>
            <p:cNvPr id="22" name="Rounded Rectangle 21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beat the timer?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46027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Time’s up!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460274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460273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460272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460271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460270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460269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460268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460267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460266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46026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60426" y="2144937"/>
            <a:ext cx="3821531" cy="3818136"/>
            <a:chOff x="1429738" y="2275703"/>
            <a:chExt cx="3236523" cy="323364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9738" y="2275703"/>
              <a:ext cx="3236523" cy="323364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2990960" y="2528288"/>
              <a:ext cx="116936" cy="267840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14140933">
              <a:off x="2988584" y="2992798"/>
              <a:ext cx="136736" cy="1756668"/>
            </a:xfrm>
            <a:prstGeom prst="rect">
              <a:avLst/>
            </a:prstGeom>
          </p:spPr>
        </p:pic>
      </p:grpSp>
      <p:pic>
        <p:nvPicPr>
          <p:cNvPr id="24" name="Pai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28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1362125" y="2332651"/>
            <a:ext cx="3422797" cy="34227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quarter to 8</a:t>
            </a:r>
          </a:p>
        </p:txBody>
      </p:sp>
    </p:spTree>
    <p:extLst>
      <p:ext uri="{BB962C8B-B14F-4D97-AF65-F5344CB8AC3E}">
        <p14:creationId xmlns:p14="http://schemas.microsoft.com/office/powerpoint/2010/main" val="5458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11453" y="697112"/>
            <a:ext cx="232114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Times Up!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8686" y="1429807"/>
            <a:ext cx="7669664" cy="542898"/>
            <a:chOff x="854506" y="5669807"/>
            <a:chExt cx="7669664" cy="434430"/>
          </a:xfrm>
        </p:grpSpPr>
        <p:sp>
          <p:nvSpPr>
            <p:cNvPr id="22" name="Rounded Rectangle 21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beat the timer?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46027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Time’s up!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460274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460273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460272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460271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460270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460269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460268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460267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460266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460265" y="2789737"/>
            <a:ext cx="2281283" cy="2011680"/>
          </a:xfrm>
          <a:prstGeom prst="roundRect">
            <a:avLst>
              <a:gd name="adj" fmla="val 7143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60426" y="2144937"/>
            <a:ext cx="3821531" cy="3818136"/>
            <a:chOff x="1429738" y="2275703"/>
            <a:chExt cx="3236523" cy="323364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9738" y="2275703"/>
              <a:ext cx="3236523" cy="323364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995" b="19183"/>
            <a:stretch/>
          </p:blipFill>
          <p:spPr>
            <a:xfrm rot="16200000">
              <a:off x="2990960" y="2528288"/>
              <a:ext cx="116936" cy="267840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95" t="14093" r="6895" b="33036"/>
            <a:stretch/>
          </p:blipFill>
          <p:spPr>
            <a:xfrm rot="20946117">
              <a:off x="2988584" y="2992798"/>
              <a:ext cx="136736" cy="1756668"/>
            </a:xfrm>
            <a:prstGeom prst="rect">
              <a:avLst/>
            </a:prstGeom>
          </p:spPr>
        </p:pic>
      </p:grpSp>
      <p:pic>
        <p:nvPicPr>
          <p:cNvPr id="24" name="Pai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28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1362125" y="2332651"/>
            <a:ext cx="3422797" cy="34227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quarter to 12</a:t>
            </a:r>
          </a:p>
        </p:txBody>
      </p:sp>
    </p:spTree>
    <p:extLst>
      <p:ext uri="{BB962C8B-B14F-4D97-AF65-F5344CB8AC3E}">
        <p14:creationId xmlns:p14="http://schemas.microsoft.com/office/powerpoint/2010/main" val="8528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9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show quarter past and quarter to times on a clock.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2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read quarter past times on a clock.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read quarter to times on a clock.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make quarter past times on a clock.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make quarter to times on a clock.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8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an hour </a:t>
            </a:r>
            <a:r>
              <a:rPr lang="en-GB" b="1" dirty="0">
                <a:solidFill>
                  <a:schemeClr val="tx1"/>
                </a:solidFill>
              </a:rPr>
              <a:t>too slow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54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4 o’clock</a:t>
            </a: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an hour </a:t>
            </a:r>
            <a:r>
              <a:rPr lang="en-GB" b="1" dirty="0">
                <a:solidFill>
                  <a:schemeClr val="tx1"/>
                </a:solidFill>
              </a:rPr>
              <a:t>too slow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53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half past 9</a:t>
            </a:r>
          </a:p>
        </p:txBody>
      </p:sp>
    </p:spTree>
    <p:extLst>
      <p:ext uri="{BB962C8B-B14F-4D97-AF65-F5344CB8AC3E}">
        <p14:creationId xmlns:p14="http://schemas.microsoft.com/office/powerpoint/2010/main" val="6342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an hour </a:t>
            </a:r>
            <a:r>
              <a:rPr lang="en-GB" b="1" dirty="0">
                <a:solidFill>
                  <a:schemeClr val="tx1"/>
                </a:solidFill>
              </a:rPr>
              <a:t>too slow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90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6 o’clock</a:t>
            </a:r>
          </a:p>
        </p:txBody>
      </p:sp>
    </p:spTree>
    <p:extLst>
      <p:ext uri="{BB962C8B-B14F-4D97-AF65-F5344CB8AC3E}">
        <p14:creationId xmlns:p14="http://schemas.microsoft.com/office/powerpoint/2010/main" val="17891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an hour </a:t>
            </a:r>
            <a:r>
              <a:rPr lang="en-GB" b="1" dirty="0">
                <a:solidFill>
                  <a:schemeClr val="tx1"/>
                </a:solidFill>
              </a:rPr>
              <a:t>too slow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45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half past 3</a:t>
            </a:r>
          </a:p>
        </p:txBody>
      </p:sp>
    </p:spTree>
    <p:extLst>
      <p:ext uri="{BB962C8B-B14F-4D97-AF65-F5344CB8AC3E}">
        <p14:creationId xmlns:p14="http://schemas.microsoft.com/office/powerpoint/2010/main" val="40349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an hour </a:t>
            </a:r>
            <a:r>
              <a:rPr lang="en-GB" b="1" dirty="0">
                <a:solidFill>
                  <a:schemeClr val="tx1"/>
                </a:solidFill>
              </a:rPr>
              <a:t>too slow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80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11 o’clock</a:t>
            </a:r>
          </a:p>
        </p:txBody>
      </p:sp>
    </p:spTree>
    <p:extLst>
      <p:ext uri="{BB962C8B-B14F-4D97-AF65-F5344CB8AC3E}">
        <p14:creationId xmlns:p14="http://schemas.microsoft.com/office/powerpoint/2010/main" val="13345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an hour </a:t>
            </a:r>
            <a:r>
              <a:rPr lang="en-GB" b="1" dirty="0">
                <a:solidFill>
                  <a:schemeClr val="tx1"/>
                </a:solidFill>
              </a:rPr>
              <a:t>too slow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17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half past 7</a:t>
            </a:r>
          </a:p>
        </p:txBody>
      </p:sp>
    </p:spTree>
    <p:extLst>
      <p:ext uri="{BB962C8B-B14F-4D97-AF65-F5344CB8AC3E}">
        <p14:creationId xmlns:p14="http://schemas.microsoft.com/office/powerpoint/2010/main" val="19838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65" y="2038747"/>
            <a:ext cx="5371070" cy="3358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38" y="2038747"/>
            <a:ext cx="3236523" cy="323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6646" y="721826"/>
            <a:ext cx="275075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Out of Time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5650" y="1417117"/>
            <a:ext cx="7632700" cy="492469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These driver’s clocks are all half an hour </a:t>
            </a:r>
            <a:r>
              <a:rPr lang="en-GB" b="1" dirty="0">
                <a:solidFill>
                  <a:schemeClr val="tx1"/>
                </a:solidFill>
              </a:rPr>
              <a:t>too fast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55650" y="5526216"/>
            <a:ext cx="7632700" cy="566609"/>
            <a:chOff x="829792" y="5553393"/>
            <a:chExt cx="7632700" cy="550845"/>
          </a:xfrm>
        </p:grpSpPr>
        <p:sp>
          <p:nvSpPr>
            <p:cNvPr id="16" name="Rounded Rectangle 15"/>
            <p:cNvSpPr/>
            <p:nvPr/>
          </p:nvSpPr>
          <p:spPr>
            <a:xfrm>
              <a:off x="1334530" y="5553393"/>
              <a:ext cx="7127962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say what the correct times should be?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29792" y="5553393"/>
              <a:ext cx="653018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7200000">
            <a:off x="4512584" y="2777237"/>
            <a:ext cx="136736" cy="17566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45808" y="2147720"/>
            <a:ext cx="2207776" cy="2207776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half past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800000">
            <a:off x="4514960" y="2312727"/>
            <a:ext cx="116936" cy="2678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6300000">
            <a:off x="4512584" y="2777237"/>
            <a:ext cx="136736" cy="17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0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</TotalTime>
  <Words>886</Words>
  <Application>Microsoft Office PowerPoint</Application>
  <PresentationFormat>On-screen Show (4:3)</PresentationFormat>
  <Paragraphs>206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Tuffy</vt:lpstr>
      <vt:lpstr>Twinkl SemiBold</vt:lpstr>
      <vt:lpstr>Twinkl</vt:lpstr>
      <vt:lpstr>Sassoon Infant Rg</vt:lpstr>
      <vt:lpstr>Arial</vt:lpstr>
      <vt:lpstr>Sassoon Infant Md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Staff</cp:lastModifiedBy>
  <cp:revision>120</cp:revision>
  <dcterms:created xsi:type="dcterms:W3CDTF">2018-05-10T12:02:18Z</dcterms:created>
  <dcterms:modified xsi:type="dcterms:W3CDTF">2020-05-01T09:23:53Z</dcterms:modified>
</cp:coreProperties>
</file>