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86" r:id="rId6"/>
    <p:sldId id="387" r:id="rId7"/>
    <p:sldId id="388" r:id="rId8"/>
    <p:sldId id="390" r:id="rId9"/>
    <p:sldId id="389" r:id="rId10"/>
    <p:sldId id="366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277" r:id="rId23"/>
    <p:sldId id="264" r:id="rId24"/>
  </p:sldIdLst>
  <p:sldSz cx="9144000" cy="6858000" type="screen4x3"/>
  <p:notesSz cx="6858000" cy="9144000"/>
  <p:embeddedFontLst>
    <p:embeddedFont>
      <p:font typeface="Twinkl" panose="020B0604020202020204" charset="0"/>
      <p:regular r:id="rId25"/>
      <p:bold r:id="rId26"/>
    </p:embeddedFont>
    <p:embeddedFont>
      <p:font typeface="Sassoon Infant Md" panose="02000603050000020003" charset="0"/>
      <p:regular r:id="rId27"/>
    </p:embeddedFont>
    <p:embeddedFont>
      <p:font typeface="Tuffy" panose="020B0603060100000000" charset="0"/>
      <p:regular r:id="rId28"/>
      <p:bold r:id="rId29"/>
      <p:italic r:id="rId30"/>
      <p:boldItalic r:id="rId31"/>
    </p:embeddedFont>
    <p:embeddedFont>
      <p:font typeface="Twinkl SemiBold" charset="0"/>
      <p:bold r:id="rId32"/>
    </p:embeddedFont>
    <p:embeddedFont>
      <p:font typeface="Sassoon Infant Rg" panose="02000503030000020003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5B"/>
    <a:srgbClr val="2B2829"/>
    <a:srgbClr val="101111"/>
    <a:srgbClr val="000000"/>
    <a:srgbClr val="97B372"/>
    <a:srgbClr val="EAC401"/>
    <a:srgbClr val="FFE961"/>
    <a:srgbClr val="1D8105"/>
    <a:srgbClr val="EE7918"/>
    <a:srgbClr val="C28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0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Telling the Time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4: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around the Clock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50223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read the time as minutes </a:t>
            </a:r>
            <a:r>
              <a:rPr lang="en-GB" b="1" dirty="0">
                <a:solidFill>
                  <a:schemeClr val="tx1"/>
                </a:solidFill>
              </a:rPr>
              <a:t>past</a:t>
            </a:r>
            <a:r>
              <a:rPr lang="en-GB" dirty="0">
                <a:solidFill>
                  <a:schemeClr val="tx1"/>
                </a:solidFill>
              </a:rPr>
              <a:t> or </a:t>
            </a:r>
            <a:r>
              <a:rPr lang="en-GB" b="1" dirty="0">
                <a:solidFill>
                  <a:schemeClr val="tx1"/>
                </a:solidFill>
              </a:rPr>
              <a:t>to</a:t>
            </a:r>
            <a:r>
              <a:rPr lang="en-GB" dirty="0">
                <a:solidFill>
                  <a:schemeClr val="tx1"/>
                </a:solidFill>
              </a:rPr>
              <a:t> the hour.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09811" y="3016336"/>
            <a:ext cx="124378" cy="1597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5561371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We can count </a:t>
            </a:r>
            <a:r>
              <a:rPr lang="en-GB" b="1" dirty="0"/>
              <a:t>clockwise</a:t>
            </a:r>
            <a:r>
              <a:rPr lang="en-GB" dirty="0"/>
              <a:t> around a clock to find how many minutes past the hour it is. </a:t>
            </a:r>
          </a:p>
        </p:txBody>
      </p:sp>
    </p:spTree>
    <p:extLst>
      <p:ext uri="{BB962C8B-B14F-4D97-AF65-F5344CB8AC3E}">
        <p14:creationId xmlns:p14="http://schemas.microsoft.com/office/powerpoint/2010/main" val="32632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8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past the hour is the minute hand pointing to?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6905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does the clock show?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09823" y="5560175"/>
            <a:ext cx="232435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five past 12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72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3403176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past the hour is the minute hand pointing to?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6905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does the clock show?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74985" y="5560175"/>
            <a:ext cx="27940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twenty past 7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90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941338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past the hour is the minute hand pointing to?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6905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does the clock show?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34588" y="5560175"/>
            <a:ext cx="407483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twenty-five past 10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4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1367396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past the hour is the minute hand pointing to?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6905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does the clock show?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56607" y="5560175"/>
            <a:ext cx="363080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15 minutes past 6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7"/>
          <a:stretch/>
        </p:blipFill>
        <p:spPr>
          <a:xfrm>
            <a:off x="5733293" y="2865489"/>
            <a:ext cx="3053099" cy="399251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48082" y="2162175"/>
            <a:ext cx="3262193" cy="2619375"/>
          </a:xfrm>
          <a:prstGeom prst="cloudCallout">
            <a:avLst>
              <a:gd name="adj1" fmla="val 94792"/>
              <a:gd name="adj2" fmla="val -9864"/>
            </a:avLst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this the same as?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52734" y="5549111"/>
            <a:ext cx="295754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quarter past 6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8029582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past the hour is the minute hand pointing to?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6905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does the clock show?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02909" y="5538827"/>
            <a:ext cx="37382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30 minutes past 4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7"/>
          <a:stretch/>
        </p:blipFill>
        <p:spPr>
          <a:xfrm>
            <a:off x="5733293" y="2865489"/>
            <a:ext cx="3053099" cy="399251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48082" y="2162175"/>
            <a:ext cx="3262193" cy="2619375"/>
          </a:xfrm>
          <a:prstGeom prst="cloudCallout">
            <a:avLst>
              <a:gd name="adj1" fmla="val 94792"/>
              <a:gd name="adj2" fmla="val -9864"/>
            </a:avLst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this the same as?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8641" y="5549111"/>
            <a:ext cx="220573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half past 4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147007" y="2361845"/>
            <a:ext cx="1424993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rot="10800000">
            <a:off x="4579378" y="2361845"/>
            <a:ext cx="1410946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79815" y="656590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319400"/>
            <a:ext cx="7632700" cy="66594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After the minute hand passes </a:t>
            </a:r>
            <a:r>
              <a:rPr lang="en-GB" b="1" dirty="0">
                <a:solidFill>
                  <a:schemeClr val="tx1"/>
                </a:solidFill>
              </a:rPr>
              <a:t>half past</a:t>
            </a:r>
            <a:r>
              <a:rPr lang="en-GB" dirty="0">
                <a:solidFill>
                  <a:schemeClr val="tx1"/>
                </a:solidFill>
              </a:rPr>
              <a:t>, the time stops being ‘minutes past’ and becomes ‘minutes to’.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994696">
            <a:off x="4509811" y="3016336"/>
            <a:ext cx="124378" cy="1597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5561371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This is slightly trickier because the minutes on the outside of the clock are still counting past the hour. </a:t>
            </a:r>
          </a:p>
        </p:txBody>
      </p:sp>
    </p:spTree>
    <p:extLst>
      <p:ext uri="{BB962C8B-B14F-4D97-AF65-F5344CB8AC3E}">
        <p14:creationId xmlns:p14="http://schemas.microsoft.com/office/powerpoint/2010/main" val="34439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56590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319400"/>
            <a:ext cx="7632700" cy="66594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we find ‘minutes to’, we have to count back from the 12.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This is called ‘</a:t>
            </a:r>
            <a:r>
              <a:rPr lang="en-GB" b="1" dirty="0">
                <a:solidFill>
                  <a:schemeClr val="tx1"/>
                </a:solidFill>
              </a:rPr>
              <a:t>anticlockwise</a:t>
            </a:r>
            <a:r>
              <a:rPr lang="en-GB" dirty="0">
                <a:solidFill>
                  <a:schemeClr val="tx1"/>
                </a:solidFill>
              </a:rPr>
              <a:t>’. 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5688888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help count anticlockwise around the clock in 5s to half past?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9362" y="2232454"/>
            <a:ext cx="181233" cy="21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9978" y="3037209"/>
            <a:ext cx="943498" cy="7653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816658">
            <a:off x="3033086" y="2824181"/>
            <a:ext cx="181233" cy="32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21441289">
            <a:off x="2835910" y="3638588"/>
            <a:ext cx="181233" cy="32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9852367">
            <a:off x="3045250" y="4476018"/>
            <a:ext cx="181233" cy="32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17887321">
            <a:off x="3668927" y="5085763"/>
            <a:ext cx="181233" cy="32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80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4692308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is it </a:t>
              </a:r>
              <a:r>
                <a:rPr lang="en-GB" b="1" dirty="0">
                  <a:solidFill>
                    <a:schemeClr val="tx1"/>
                  </a:solidFill>
                </a:rPr>
                <a:t>to</a:t>
              </a:r>
              <a:r>
                <a:rPr lang="en-GB" dirty="0">
                  <a:solidFill>
                    <a:schemeClr val="tx1"/>
                  </a:solidFill>
                </a:rPr>
                <a:t> the hour?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is this clock showing us?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80128" y="5538827"/>
            <a:ext cx="158376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ten to 3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44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5548876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is it </a:t>
              </a:r>
              <a:r>
                <a:rPr lang="en-GB" b="1" dirty="0">
                  <a:solidFill>
                    <a:schemeClr val="tx1"/>
                  </a:solidFill>
                </a:rPr>
                <a:t>to</a:t>
              </a:r>
              <a:r>
                <a:rPr lang="en-GB" dirty="0">
                  <a:solidFill>
                    <a:schemeClr val="tx1"/>
                  </a:solidFill>
                </a:rPr>
                <a:t> the hour?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is this clock showing us?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88196" y="5538827"/>
            <a:ext cx="23676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twenty to 9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98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749982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is it </a:t>
              </a:r>
              <a:r>
                <a:rPr lang="en-GB" b="1" dirty="0">
                  <a:solidFill>
                    <a:schemeClr val="tx1"/>
                  </a:solidFill>
                </a:rPr>
                <a:t>to</a:t>
              </a:r>
              <a:r>
                <a:rPr lang="en-GB" dirty="0">
                  <a:solidFill>
                    <a:schemeClr val="tx1"/>
                  </a:solidFill>
                </a:rPr>
                <a:t> the hour?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is this clock showing us?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24828" y="5538827"/>
            <a:ext cx="169437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five to 4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82" y="1978608"/>
            <a:ext cx="3647835" cy="3647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4512187" y="2551826"/>
            <a:ext cx="106367" cy="2436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686282">
            <a:off x="4509811" y="3016336"/>
            <a:ext cx="124378" cy="15978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many minutes is it </a:t>
              </a:r>
              <a:r>
                <a:rPr lang="en-GB" b="1" dirty="0">
                  <a:solidFill>
                    <a:schemeClr val="tx1"/>
                  </a:solidFill>
                </a:rPr>
                <a:t>to</a:t>
              </a:r>
              <a:r>
                <a:rPr lang="en-GB" dirty="0">
                  <a:solidFill>
                    <a:schemeClr val="tx1"/>
                  </a:solidFill>
                </a:rPr>
                <a:t> the hour?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8686" y="1435709"/>
            <a:ext cx="7669664" cy="542898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time is this clock showing us?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84243" y="5538827"/>
            <a:ext cx="3175549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15 minutes to 4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7"/>
          <a:stretch/>
        </p:blipFill>
        <p:spPr>
          <a:xfrm>
            <a:off x="5733293" y="2865489"/>
            <a:ext cx="3053099" cy="399251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748082" y="2162175"/>
            <a:ext cx="3262193" cy="2619375"/>
          </a:xfrm>
          <a:prstGeom prst="cloudCallout">
            <a:avLst>
              <a:gd name="adj1" fmla="val 94792"/>
              <a:gd name="adj2" fmla="val -9864"/>
            </a:avLst>
          </a:prstGeom>
          <a:solidFill>
            <a:schemeClr val="bg1"/>
          </a:solidFill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this the same as?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80366" y="5533011"/>
            <a:ext cx="250228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dirty="0">
                <a:solidFill>
                  <a:srgbClr val="C8085B"/>
                </a:solidFill>
                <a:latin typeface="Twinkl" pitchFamily="2" charset="0"/>
              </a:rPr>
              <a:t>quarter to 4</a:t>
            </a:r>
            <a:endParaRPr lang="en-GB" sz="3600" dirty="0">
              <a:solidFill>
                <a:srgbClr val="C8085B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13279" y="765175"/>
            <a:ext cx="518571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Rock around the Clock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1476376"/>
            <a:ext cx="7632700" cy="4616450"/>
          </a:xfrm>
          <a:prstGeom prst="rect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90" y="1934671"/>
            <a:ext cx="4470395" cy="3161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3" y="2795451"/>
            <a:ext cx="4470395" cy="3161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7" y="1628503"/>
            <a:ext cx="4470395" cy="3161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42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tell and show the time to five minutes.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2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count clockwise in 5s to find ‘minutes past’.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count anticlockwise in 5s to find ‘minutes to’.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say how many minutes past or to the hour it is.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use the minute hand to show five minute intervals.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7" y="2538210"/>
            <a:ext cx="5712564" cy="1769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8247" y="721826"/>
            <a:ext cx="23275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Hand Jive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24" y="2463245"/>
            <a:ext cx="3028750" cy="3034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9" y="5247549"/>
            <a:ext cx="2586681" cy="845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9" y="4133901"/>
            <a:ext cx="1289222" cy="4970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6"/>
          <a:stretch/>
        </p:blipFill>
        <p:spPr>
          <a:xfrm>
            <a:off x="3867664" y="3293276"/>
            <a:ext cx="1408672" cy="256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/>
          <a:stretch/>
        </p:blipFill>
        <p:spPr>
          <a:xfrm>
            <a:off x="3867665" y="3487827"/>
            <a:ext cx="1408672" cy="3013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650" y="1411948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Meet the dancing clock!</a:t>
            </a:r>
          </a:p>
          <a:p>
            <a:pPr algn="ctr"/>
            <a:r>
              <a:rPr lang="en-GB" dirty="0"/>
              <a:t>Click the clock to spin a time and say whether it would be an o’clock, half past, quarter past or quarter to time.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634002"/>
            <a:ext cx="116936" cy="267840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819010" y="2708144"/>
            <a:ext cx="2412779" cy="2412779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half past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328545">
            <a:off x="4512584" y="3098512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625 L -0.00503 -0.00602 C -0.00503 -0.01574 -0.00521 -0.02569 -0.00469 -0.03518 C -0.00469 -0.03634 -0.00382 -0.03379 -0.00365 -0.03264 C -0.00295 -0.03055 -0.0026 -0.02778 -0.00208 -0.02546 L -0.00122 -0.02176 C -0.00104 -0.02014 -0.00104 -0.01852 -0.00087 -0.01713 C -0.00069 -0.01458 0 -0.01227 0 -0.00972 L 0 -2.59259E-6 " pathEditMode="relative" rAng="0" ptsTypes="AAAAAAAAA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7" y="2538210"/>
            <a:ext cx="5712564" cy="1769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8247" y="721826"/>
            <a:ext cx="23275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Hand Jive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24" y="2463245"/>
            <a:ext cx="3028750" cy="3034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9" y="5247549"/>
            <a:ext cx="2586681" cy="845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9" y="4133901"/>
            <a:ext cx="1289222" cy="4970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6"/>
          <a:stretch/>
        </p:blipFill>
        <p:spPr>
          <a:xfrm>
            <a:off x="3867664" y="3293276"/>
            <a:ext cx="1408672" cy="256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/>
          <a:stretch/>
        </p:blipFill>
        <p:spPr>
          <a:xfrm>
            <a:off x="3867665" y="3487827"/>
            <a:ext cx="1408672" cy="3013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650" y="1411948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Meet the dancing clock!</a:t>
            </a:r>
          </a:p>
          <a:p>
            <a:pPr algn="ctr"/>
            <a:r>
              <a:rPr lang="en-GB" dirty="0"/>
              <a:t>Click the clock to spin a time and say whether it would be an o’clock, half past, quarter past or quarter to time.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400000">
            <a:off x="4514960" y="2634002"/>
            <a:ext cx="116936" cy="267840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819010" y="2708144"/>
            <a:ext cx="2412779" cy="2412779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quarter past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3023357">
            <a:off x="4512584" y="3098512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625 L -0.00503 -0.00602 C -0.00503 -0.01574 -0.00521 -0.02569 -0.00469 -0.03518 C -0.00469 -0.03634 -0.00382 -0.03379 -0.00365 -0.03264 C -0.00295 -0.03055 -0.0026 -0.02778 -0.00208 -0.02546 L -0.00122 -0.02176 C -0.00104 -0.02014 -0.00104 -0.01852 -0.00087 -0.01713 C -0.00069 -0.01458 0 -0.01227 0 -0.00972 L 0 -2.59259E-6 " pathEditMode="relative" rAng="0" ptsTypes="AAAAAAAAA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7" y="2538210"/>
            <a:ext cx="5712564" cy="1769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8247" y="721826"/>
            <a:ext cx="23275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Hand Jive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24" y="2463245"/>
            <a:ext cx="3028750" cy="3034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9" y="5247549"/>
            <a:ext cx="2586681" cy="845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9" y="4133901"/>
            <a:ext cx="1289222" cy="4970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6"/>
          <a:stretch/>
        </p:blipFill>
        <p:spPr>
          <a:xfrm>
            <a:off x="3867664" y="3293276"/>
            <a:ext cx="1408672" cy="256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/>
          <a:stretch/>
        </p:blipFill>
        <p:spPr>
          <a:xfrm>
            <a:off x="3867665" y="3487827"/>
            <a:ext cx="1408672" cy="3013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650" y="1411948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Meet the dancing clock!</a:t>
            </a:r>
          </a:p>
          <a:p>
            <a:pPr algn="ctr"/>
            <a:r>
              <a:rPr lang="en-GB" dirty="0"/>
              <a:t>Click the clock to spin a time and say whether it would be an o’clock, half past, quarter past or quarter to time.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4514960" y="2634002"/>
            <a:ext cx="116936" cy="267840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819010" y="2708144"/>
            <a:ext cx="2412779" cy="2412779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quarter to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340333">
            <a:off x="4512584" y="3098512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625 L -0.00503 -0.00602 C -0.00503 -0.01574 -0.00521 -0.02569 -0.00469 -0.03518 C -0.00469 -0.03634 -0.00382 -0.03379 -0.00365 -0.03264 C -0.00295 -0.03055 -0.0026 -0.02778 -0.00208 -0.02546 L -0.00122 -0.02176 C -0.00104 -0.02014 -0.00104 -0.01852 -0.00087 -0.01713 C -0.00069 -0.01458 0 -0.01227 0 -0.00972 L 0 -2.59259E-6 " pathEditMode="relative" rAng="0" ptsTypes="AAAAAAAAA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7" y="2538210"/>
            <a:ext cx="5712564" cy="1769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8247" y="721826"/>
            <a:ext cx="23275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Hand Jive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24" y="2463245"/>
            <a:ext cx="3028750" cy="3034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9" y="5247549"/>
            <a:ext cx="2586681" cy="845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9" y="4133901"/>
            <a:ext cx="1289222" cy="4970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6"/>
          <a:stretch/>
        </p:blipFill>
        <p:spPr>
          <a:xfrm>
            <a:off x="3867664" y="3293276"/>
            <a:ext cx="1408672" cy="256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/>
          <a:stretch/>
        </p:blipFill>
        <p:spPr>
          <a:xfrm>
            <a:off x="3867665" y="3487827"/>
            <a:ext cx="1408672" cy="3013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650" y="1411948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Meet the dancing clock!</a:t>
            </a:r>
          </a:p>
          <a:p>
            <a:pPr algn="ctr"/>
            <a:r>
              <a:rPr lang="en-GB" dirty="0"/>
              <a:t>Click the clock to spin a time and say whether it would be an o’clock, half past, quarter past or quarter to time.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634002"/>
            <a:ext cx="116936" cy="267840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819010" y="2708144"/>
            <a:ext cx="2412779" cy="2412779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o’clock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6200000">
            <a:off x="4512584" y="3098512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625 L -0.00503 -0.00602 C -0.00503 -0.01574 -0.00521 -0.02569 -0.00469 -0.03518 C -0.00469 -0.03634 -0.00382 -0.03379 -0.00365 -0.03264 C -0.00295 -0.03055 -0.0026 -0.02778 -0.00208 -0.02546 L -0.00122 -0.02176 C -0.00104 -0.02014 -0.00104 -0.01852 -0.00087 -0.01713 C -0.00069 -0.01458 0 -0.01227 0 -0.00972 L 0 -2.59259E-6 " pathEditMode="relative" rAng="0" ptsTypes="AAAAAAAAA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6" y="2158019"/>
            <a:ext cx="4010288" cy="40102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648987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clock shows the hours in black on the inside and the minutes in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blue and green around the outside. 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823962"/>
            <a:ext cx="116936" cy="2678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4512584" y="3288472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6" y="2158019"/>
            <a:ext cx="4010288" cy="40102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815" y="697112"/>
            <a:ext cx="27844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To and Past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823962"/>
            <a:ext cx="116936" cy="2678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4512584" y="3288472"/>
            <a:ext cx="136736" cy="17566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8686" y="1476375"/>
            <a:ext cx="7669664" cy="542898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count the minutes in steps of 5?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9750" y="1480594"/>
            <a:ext cx="7669664" cy="661724"/>
            <a:chOff x="854506" y="5669807"/>
            <a:chExt cx="7669664" cy="434430"/>
          </a:xfrm>
        </p:grpSpPr>
        <p:sp>
          <p:nvSpPr>
            <p:cNvPr id="14" name="Rounded Rectangle 13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Can you see a pattern between the hours on the inside and the 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minutes on the outside?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5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Words>680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Twinkl</vt:lpstr>
      <vt:lpstr>Sassoon Infant Md</vt:lpstr>
      <vt:lpstr>Arial</vt:lpstr>
      <vt:lpstr>Tuffy</vt:lpstr>
      <vt:lpstr>Twinkl SemiBold</vt:lpstr>
      <vt:lpstr>Sassoon Infant Rg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132</cp:revision>
  <dcterms:created xsi:type="dcterms:W3CDTF">2018-05-10T12:02:18Z</dcterms:created>
  <dcterms:modified xsi:type="dcterms:W3CDTF">2020-05-24T16:25:52Z</dcterms:modified>
</cp:coreProperties>
</file>