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2"/>
  </p:handoutMasterIdLst>
  <p:sldIdLst>
    <p:sldId id="261" r:id="rId2"/>
    <p:sldId id="294" r:id="rId3"/>
    <p:sldId id="311" r:id="rId4"/>
    <p:sldId id="313" r:id="rId5"/>
    <p:sldId id="314" r:id="rId6"/>
    <p:sldId id="316" r:id="rId7"/>
    <p:sldId id="317" r:id="rId8"/>
    <p:sldId id="320" r:id="rId9"/>
    <p:sldId id="315" r:id="rId10"/>
    <p:sldId id="268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3"/>
      <p:bold r:id="rId14"/>
    </p:embeddedFont>
    <p:embeddedFont>
      <p:font typeface="Sassoon Infant Md" panose="02000603050000020003" pitchFamily="50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Preplay" panose="02000503000000020004" pitchFamily="50" charset="0"/>
      <p:regular r:id="rId20"/>
      <p:bold r:id="rId21"/>
      <p:italic r:id="rId22"/>
      <p:boldItalic r:id="rId23"/>
    </p:embeddedFont>
    <p:embeddedFont>
      <p:font typeface="Londrina Solid" panose="02000506000000020003" pitchFamily="50" charset="0"/>
      <p:regular r:id="rId24"/>
    </p:embeddedFont>
    <p:embeddedFont>
      <p:font typeface="Twinkl" panose="020B0604020202020204" pitchFamily="2" charset="0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ED0"/>
    <a:srgbClr val="69D2E7"/>
    <a:srgbClr val="D3EDED"/>
    <a:srgbClr val="FFC9C9"/>
    <a:srgbClr val="C6A3A3"/>
    <a:srgbClr val="FEECEC"/>
    <a:srgbClr val="FF8989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8" autoAdjust="0"/>
    <p:restoredTop sz="94660"/>
  </p:normalViewPr>
  <p:slideViewPr>
    <p:cSldViewPr snapToGrid="0">
      <p:cViewPr>
        <p:scale>
          <a:sx n="87" d="100"/>
          <a:sy n="87" d="100"/>
        </p:scale>
        <p:origin x="-960" y="-174"/>
      </p:cViewPr>
      <p:guideLst>
        <p:guide orient="horz" pos="2183"/>
        <p:guide orient="horz" pos="3997"/>
        <p:guide orient="horz" pos="323"/>
        <p:guide orient="horz" pos="459"/>
        <p:guide orient="horz" pos="3838"/>
        <p:guide pos="2880"/>
        <p:guide pos="317"/>
        <p:guide pos="5397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EF597C-DB80-45E0-BB83-218F73E55CF5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7FF000B-DD56-40C7-9F39-5725A5D690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817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9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2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0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9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47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7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1" r:id="rId4"/>
    <p:sldLayoutId id="2147483862" r:id="rId5"/>
    <p:sldLayoutId id="214748386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itchFamily="50" charset="0"/>
              </a:rPr>
              <a:t>Maths </a:t>
            </a:r>
            <a:r>
              <a:rPr lang="en-GB" altLang="en-US" sz="800">
                <a:solidFill>
                  <a:schemeClr val="bg1"/>
                </a:solidFill>
                <a:latin typeface="BPreplay" pitchFamily="50" charset="0"/>
              </a:rPr>
              <a:t>| Year 3 | Multiplication and Division | Scaling Problems | Lesson 2 of 3: Fruit Salad</a:t>
            </a:r>
          </a:p>
        </p:txBody>
      </p:sp>
      <p:sp>
        <p:nvSpPr>
          <p:cNvPr id="717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717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Multiplication and Division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0" smtClean="0">
                <a:solidFill>
                  <a:schemeClr val="tx1"/>
                </a:solidFill>
                <a:latin typeface="Londrina Solid" pitchFamily="50" charset="0"/>
              </a:rPr>
              <a:t>Fruit Salad</a:t>
            </a:r>
          </a:p>
        </p:txBody>
      </p:sp>
      <p:pic>
        <p:nvPicPr>
          <p:cNvPr id="8196" name="Twinkl Logo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682071" y="2008188"/>
            <a:ext cx="3779858" cy="3778250"/>
          </a:xfrm>
          <a:prstGeom prst="ellipse">
            <a:avLst/>
          </a:prstGeom>
          <a:solidFill>
            <a:srgbClr val="69D2E7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820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859088"/>
            <a:ext cx="4143375" cy="2076450"/>
          </a:xfrm>
          <a:prstGeom prst="rect">
            <a:avLst/>
          </a:prstGeom>
          <a:noFill/>
          <a:ln>
            <a:noFill/>
          </a:ln>
          <a:effectLst>
            <a:outerShdw sx="102000" sy="102000" algn="t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/>
              <a:t>I can solve problems by scaling up and down. 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/>
              <a:t>I can identify the number of portions in the recipe.</a:t>
            </a:r>
          </a:p>
          <a:p>
            <a:pPr eaLnBrk="1" hangingPunct="1"/>
            <a:r>
              <a:rPr lang="en-GB" altLang="en-US"/>
              <a:t>I can use known multiplication and division facts to scale up or down.</a:t>
            </a:r>
          </a:p>
          <a:p>
            <a:pPr eaLnBrk="1" hangingPunct="1"/>
            <a:r>
              <a:rPr lang="en-GB" altLang="en-US"/>
              <a:t>I can use the correct unit of measure in my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4111625"/>
            <a:ext cx="7648575" cy="1981200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650" y="1581150"/>
            <a:ext cx="7648575" cy="2474913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Fruit Salad</a:t>
            </a: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982788" y="1157288"/>
            <a:ext cx="517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recipe makes 16 portions of delicious fruit salad.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00" y="4622800"/>
            <a:ext cx="74580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dirty="0">
                <a:latin typeface="+mn-lt"/>
              </a:rPr>
              <a:t>Carefully chop up all of the fruit into small chunks.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dirty="0">
                <a:latin typeface="+mn-lt"/>
              </a:rPr>
              <a:t>Mix the fruit in a large bowl.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dirty="0">
                <a:latin typeface="+mn-lt"/>
              </a:rPr>
              <a:t>Tip over the lemonade and fresh orange juice.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dirty="0">
                <a:latin typeface="+mn-lt"/>
              </a:rPr>
              <a:t>Serve with fresh cream or </a:t>
            </a:r>
            <a:r>
              <a:rPr lang="en-GB" dirty="0">
                <a:latin typeface="+mn-lt"/>
              </a:rPr>
              <a:t>ice cream</a:t>
            </a:r>
            <a:r>
              <a:rPr lang="en-GB" dirty="0">
                <a:latin typeface="+mn-lt"/>
              </a:rPr>
              <a:t>, or simply on its own.</a:t>
            </a: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4073525" y="4197350"/>
            <a:ext cx="996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Method</a:t>
            </a:r>
          </a:p>
        </p:txBody>
      </p:sp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847725" y="2289175"/>
            <a:ext cx="24574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8 bananas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2 large oranges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4 apples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24 grapes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16 blackberries</a:t>
            </a:r>
            <a:endParaRPr lang="en-GB" altLang="en-US">
              <a:solidFill>
                <a:schemeClr val="tx1"/>
              </a:solidFill>
              <a:latin typeface="BPreplay" pitchFamily="50" charset="0"/>
            </a:endParaRP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2970213" y="2289175"/>
            <a:ext cx="30368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32 blueberries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8 strawberries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2 kiwi fruit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240ml lemonade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>
                <a:solidFill>
                  <a:schemeClr val="tx1"/>
                </a:solidFill>
              </a:rPr>
              <a:t>160ml fresh orange juice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847725" y="1630363"/>
            <a:ext cx="137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Ingredients</a:t>
            </a:r>
          </a:p>
        </p:txBody>
      </p:sp>
      <p:pic>
        <p:nvPicPr>
          <p:cNvPr id="11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1871663"/>
            <a:ext cx="3452812" cy="1728787"/>
          </a:xfrm>
          <a:prstGeom prst="rect">
            <a:avLst/>
          </a:prstGeom>
          <a:noFill/>
          <a:ln>
            <a:noFill/>
          </a:ln>
          <a:effectLst>
            <a:outerShdw sx="102000" sy="102000" algn="t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65563" y="2624138"/>
            <a:ext cx="4522787" cy="1358900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865563" y="4016375"/>
            <a:ext cx="4522787" cy="207327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65563" y="1298575"/>
            <a:ext cx="4522787" cy="1289050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5650" y="1298575"/>
            <a:ext cx="3070225" cy="4794250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Fruit Salad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97350" y="4422775"/>
            <a:ext cx="38592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 need to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halve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4000" b="1">
                <a:solidFill>
                  <a:schemeClr val="tx1"/>
                </a:solidFill>
              </a:rPr>
              <a:t>it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or </a:t>
            </a:r>
            <a:r>
              <a:rPr lang="en-GB" altLang="en-US" b="1">
                <a:solidFill>
                  <a:schemeClr val="tx1"/>
                </a:solidFill>
              </a:rPr>
              <a:t>divide every ingredient by 2.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19550" y="2981325"/>
            <a:ext cx="421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could I adjust the recipe to get the right amount?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4788" y="1619250"/>
            <a:ext cx="422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recipe makes enough fruit salad for </a:t>
            </a:r>
            <a:r>
              <a:rPr lang="en-GB" altLang="en-US" b="1">
                <a:solidFill>
                  <a:schemeClr val="tx1"/>
                </a:solidFill>
              </a:rPr>
              <a:t>16</a:t>
            </a:r>
            <a:r>
              <a:rPr lang="en-GB" altLang="en-US">
                <a:solidFill>
                  <a:schemeClr val="tx1"/>
                </a:solidFill>
              </a:rPr>
              <a:t> people but I only need enough for </a:t>
            </a:r>
            <a:r>
              <a:rPr lang="en-GB" altLang="en-US" b="1">
                <a:solidFill>
                  <a:schemeClr val="tx1"/>
                </a:solidFill>
              </a:rPr>
              <a:t>8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113" y="1435100"/>
            <a:ext cx="3028950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dirty="0"/>
              <a:t>Ingredients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8 bananas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2 large oranges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4 apples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24 grapes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16 blackberries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32 blueberries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8 strawberries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2 kiwi fruit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240ml lemonade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dirty="0"/>
              <a:t>160ml fresh orange juice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dirty="0">
              <a:latin typeface="BPreplay" pitchFamily="50" charset="0"/>
            </a:endParaRPr>
          </a:p>
        </p:txBody>
      </p:sp>
      <p:pic>
        <p:nvPicPr>
          <p:cNvPr id="122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795838"/>
            <a:ext cx="3000375" cy="1503362"/>
          </a:xfrm>
          <a:prstGeom prst="rect">
            <a:avLst/>
          </a:prstGeom>
          <a:noFill/>
          <a:ln>
            <a:noFill/>
          </a:ln>
          <a:effectLst>
            <a:outerShdw sx="102000" sy="102000" algn="t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9" grpId="0" animBg="1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Finding Halves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650" y="1824038"/>
          <a:ext cx="7632700" cy="4252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8153">
                  <a:extLst>
                    <a:ext uri="{9D8B030D-6E8A-4147-A177-3AD203B41FA5}"/>
                  </a:extLst>
                </a:gridCol>
                <a:gridCol w="4764547">
                  <a:extLst>
                    <a:ext uri="{9D8B030D-6E8A-4147-A177-3AD203B41FA5}"/>
                  </a:extLst>
                </a:gridCol>
              </a:tblGrid>
              <a:tr h="51814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16 Portions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8 Portions </a:t>
                      </a:r>
                    </a:p>
                    <a:p>
                      <a:pPr algn="ctr"/>
                      <a:r>
                        <a:rPr lang="en-GB" sz="1200" b="0" dirty="0">
                          <a:latin typeface="+mn-lt"/>
                        </a:rPr>
                        <a:t>(half as much,</a:t>
                      </a:r>
                      <a:r>
                        <a:rPr lang="en-GB" sz="1200" b="0" baseline="0" dirty="0">
                          <a:latin typeface="+mn-lt"/>
                        </a:rPr>
                        <a:t> or divide by 2</a:t>
                      </a:r>
                      <a:r>
                        <a:rPr lang="en-GB" sz="1200" b="0" dirty="0">
                          <a:latin typeface="+mn-lt"/>
                        </a:rPr>
                        <a:t>)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extLst>
                  <a:ext uri="{0D108BD9-81ED-4DB2-BD59-A6C34878D82A}"/>
                </a:extLst>
              </a:tr>
              <a:tr h="388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8 bananas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4 bananas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622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 large oranges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4312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4 apples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70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24 grapes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12 grapes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70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16 blackberries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79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32 blueberries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53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8 strawberries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88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 kiwi fruit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1 kiwi fruit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53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240ml lemonade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36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160ml fresh orange juice</a:t>
                      </a: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L="91432" marR="9143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353" name="Rectangle 1"/>
          <p:cNvSpPr>
            <a:spLocks noChangeArrowheads="1"/>
          </p:cNvSpPr>
          <p:nvPr/>
        </p:nvSpPr>
        <p:spPr bwMode="auto">
          <a:xfrm>
            <a:off x="1431925" y="1344613"/>
            <a:ext cx="6289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/>
              <a:t>Can you finish adjusting the recipe?</a:t>
            </a:r>
          </a:p>
        </p:txBody>
      </p:sp>
      <p:pic>
        <p:nvPicPr>
          <p:cNvPr id="1335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650" y="1614488"/>
          <a:ext cx="7640640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160">
                  <a:extLst>
                    <a:ext uri="{9D8B030D-6E8A-4147-A177-3AD203B41FA5}"/>
                  </a:extLst>
                </a:gridCol>
                <a:gridCol w="1910160">
                  <a:extLst>
                    <a:ext uri="{9D8B030D-6E8A-4147-A177-3AD203B41FA5}"/>
                  </a:extLst>
                </a:gridCol>
                <a:gridCol w="1910160">
                  <a:extLst>
                    <a:ext uri="{9D8B030D-6E8A-4147-A177-3AD203B41FA5}"/>
                  </a:extLst>
                </a:gridCol>
                <a:gridCol w="1910160">
                  <a:extLst>
                    <a:ext uri="{9D8B030D-6E8A-4147-A177-3AD203B41FA5}"/>
                  </a:extLst>
                </a:gridCol>
              </a:tblGrid>
              <a:tr h="51815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16 Portions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8 Portions </a:t>
                      </a:r>
                    </a:p>
                    <a:p>
                      <a:pPr algn="ctr"/>
                      <a:r>
                        <a:rPr lang="en-GB" sz="1200" b="0" dirty="0">
                          <a:latin typeface="+mn-lt"/>
                        </a:rPr>
                        <a:t>(half as much)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4 Portions</a:t>
                      </a:r>
                    </a:p>
                    <a:p>
                      <a:pPr algn="ctr"/>
                      <a:r>
                        <a:rPr lang="en-GB" sz="1200" b="0" dirty="0">
                          <a:latin typeface="+mn-lt"/>
                        </a:rPr>
                        <a:t>(divide</a:t>
                      </a:r>
                      <a:r>
                        <a:rPr lang="en-GB" sz="1200" b="0" baseline="0" dirty="0">
                          <a:latin typeface="+mn-lt"/>
                        </a:rPr>
                        <a:t> by ?)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2 Portions</a:t>
                      </a:r>
                    </a:p>
                    <a:p>
                      <a:pPr algn="ctr"/>
                      <a:r>
                        <a:rPr lang="en-GB" sz="1200" b="0" dirty="0">
                          <a:latin typeface="+mn-lt"/>
                        </a:rPr>
                        <a:t>(divide by ?)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extLst>
                  <a:ext uri="{0D108BD9-81ED-4DB2-BD59-A6C34878D82A}"/>
                </a:extLst>
              </a:tr>
              <a:tr h="388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8 bananas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4 bananas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62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 large oranges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 large orange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4312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4 apples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 apples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70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24 grapes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12 grapes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70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16 blackberries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8 blackberries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795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32 blueberries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16 blueberries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53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8 strawberries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4 strawberries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88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 kiwi fruit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 kiwi fruit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53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240ml lemonade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120ml lemonade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579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160ml fresh orange juice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80ml fresh orange juice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n-lt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Finding Halves</a:t>
            </a:r>
          </a:p>
        </p:txBody>
      </p:sp>
      <p:sp>
        <p:nvSpPr>
          <p:cNvPr id="14401" name="Rectangle 1"/>
          <p:cNvSpPr>
            <a:spLocks noChangeArrowheads="1"/>
          </p:cNvSpPr>
          <p:nvPr/>
        </p:nvSpPr>
        <p:spPr bwMode="auto">
          <a:xfrm>
            <a:off x="1431925" y="1201738"/>
            <a:ext cx="6289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/>
              <a:t>Can you finish adjusting the recipe for 4 portions and 2 portions?</a:t>
            </a:r>
          </a:p>
        </p:txBody>
      </p:sp>
      <p:pic>
        <p:nvPicPr>
          <p:cNvPr id="1440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650" y="1614488"/>
          <a:ext cx="7640640" cy="4495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160">
                  <a:extLst>
                    <a:ext uri="{9D8B030D-6E8A-4147-A177-3AD203B41FA5}"/>
                  </a:extLst>
                </a:gridCol>
                <a:gridCol w="1910160">
                  <a:extLst>
                    <a:ext uri="{9D8B030D-6E8A-4147-A177-3AD203B41FA5}"/>
                  </a:extLst>
                </a:gridCol>
                <a:gridCol w="1910160">
                  <a:extLst>
                    <a:ext uri="{9D8B030D-6E8A-4147-A177-3AD203B41FA5}"/>
                  </a:extLst>
                </a:gridCol>
                <a:gridCol w="1910160">
                  <a:extLst>
                    <a:ext uri="{9D8B030D-6E8A-4147-A177-3AD203B41FA5}"/>
                  </a:extLst>
                </a:gridCol>
              </a:tblGrid>
              <a:tr h="494311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+mn-lt"/>
                        </a:rPr>
                        <a:t>16 Portions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+mn-lt"/>
                        </a:rPr>
                        <a:t>8 Portions </a:t>
                      </a:r>
                    </a:p>
                    <a:p>
                      <a:pPr algn="ctr"/>
                      <a:r>
                        <a:rPr lang="en-GB" sz="1100" b="0" dirty="0">
                          <a:latin typeface="+mn-lt"/>
                        </a:rPr>
                        <a:t>(half as much)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+mn-lt"/>
                        </a:rPr>
                        <a:t>4 Portions</a:t>
                      </a:r>
                    </a:p>
                    <a:p>
                      <a:pPr algn="ctr"/>
                      <a:r>
                        <a:rPr lang="en-GB" sz="1100" b="0" dirty="0">
                          <a:latin typeface="+mn-lt"/>
                        </a:rPr>
                        <a:t>(divide</a:t>
                      </a:r>
                      <a:r>
                        <a:rPr lang="en-GB" sz="1100" b="0" baseline="0" dirty="0">
                          <a:latin typeface="+mn-lt"/>
                        </a:rPr>
                        <a:t> by </a:t>
                      </a:r>
                      <a:r>
                        <a:rPr lang="en-GB" sz="1100" b="1" baseline="0" dirty="0">
                          <a:latin typeface="+mn-lt"/>
                        </a:rPr>
                        <a:t>4</a:t>
                      </a:r>
                      <a:r>
                        <a:rPr lang="en-GB" sz="1100" b="0" baseline="0" dirty="0">
                          <a:latin typeface="+mn-lt"/>
                        </a:rPr>
                        <a:t>)</a:t>
                      </a:r>
                      <a:endParaRPr lang="en-GB" sz="1100" b="0" dirty="0">
                        <a:latin typeface="+mn-lt"/>
                      </a:endParaRP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+mn-lt"/>
                        </a:rPr>
                        <a:t>2 Portions</a:t>
                      </a:r>
                    </a:p>
                    <a:p>
                      <a:pPr algn="ctr"/>
                      <a:r>
                        <a:rPr lang="en-GB" sz="1100" b="0" dirty="0">
                          <a:latin typeface="+mn-lt"/>
                        </a:rPr>
                        <a:t>(divide by </a:t>
                      </a:r>
                      <a:r>
                        <a:rPr lang="en-GB" sz="1100" b="1" dirty="0">
                          <a:latin typeface="+mn-lt"/>
                        </a:rPr>
                        <a:t>8</a:t>
                      </a:r>
                      <a:r>
                        <a:rPr lang="en-GB" sz="1100" b="0" dirty="0">
                          <a:latin typeface="+mn-lt"/>
                        </a:rPr>
                        <a:t>)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0"/>
                    </a:solidFill>
                  </a:tcPr>
                </a:tc>
                <a:extLst>
                  <a:ext uri="{0D108BD9-81ED-4DB2-BD59-A6C34878D82A}"/>
                </a:extLst>
              </a:tr>
              <a:tr h="370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8 bananas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4 bananas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bananas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banana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552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2 large oranges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1 large orange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½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large orange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baseline="0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¼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of a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large orange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411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4 apples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2 apples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apple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½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apple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5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24 grapes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12 grapes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grapes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grapes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5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16 blackberries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8 blackberries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blackberries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blackberries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62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32 blueberries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16 blueberries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blueberries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blueberries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3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8 strawberries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4 strawberries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strawberries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strawberry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70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2 kiwi fruit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1 kiwi fruit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½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kiwi fruit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baseline="0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¼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of a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kiwi fruit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33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240ml lemonade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120ml lemonade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60ml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lemonade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30ml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lemonade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  <a:tr h="552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160ml fresh orange juice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+mn-lt"/>
                        </a:rPr>
                        <a:t>80ml fresh orange juice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40ml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fresh orange juice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20ml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fresh orange juice</a:t>
                      </a:r>
                    </a:p>
                  </a:txBody>
                  <a:tcPr marT="43613" marB="436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Answers</a:t>
            </a:r>
          </a:p>
        </p:txBody>
      </p:sp>
      <p:sp>
        <p:nvSpPr>
          <p:cNvPr id="15425" name="Rectangle 1"/>
          <p:cNvSpPr>
            <a:spLocks noChangeArrowheads="1"/>
          </p:cNvSpPr>
          <p:nvPr/>
        </p:nvSpPr>
        <p:spPr bwMode="auto">
          <a:xfrm>
            <a:off x="1431925" y="1201738"/>
            <a:ext cx="6289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/>
              <a:t>Can you finish adjusting the recipe for 4 portions and 2 portions?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76775" y="2190750"/>
            <a:ext cx="1685925" cy="3902075"/>
            <a:chOff x="4676774" y="2190750"/>
            <a:chExt cx="1685925" cy="3902075"/>
          </a:xfrm>
          <a:solidFill>
            <a:srgbClr val="69D2E7"/>
          </a:solidFill>
        </p:grpSpPr>
        <p:sp>
          <p:nvSpPr>
            <p:cNvPr id="2" name="Rectangle 1"/>
            <p:cNvSpPr/>
            <p:nvPr/>
          </p:nvSpPr>
          <p:spPr>
            <a:xfrm>
              <a:off x="4676774" y="2190750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76774" y="259238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6774" y="299243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6774" y="3360738"/>
              <a:ext cx="1685925" cy="284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76774" y="376078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76774" y="4083050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6774" y="448468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6774" y="4886325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76774" y="5207000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6774" y="5559425"/>
              <a:ext cx="1685925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588125" y="2184400"/>
            <a:ext cx="1685925" cy="3902075"/>
            <a:chOff x="4676774" y="2190750"/>
            <a:chExt cx="1685925" cy="3902075"/>
          </a:xfrm>
          <a:solidFill>
            <a:srgbClr val="69D2E7"/>
          </a:solidFill>
        </p:grpSpPr>
        <p:sp>
          <p:nvSpPr>
            <p:cNvPr id="18" name="Rectangle 17"/>
            <p:cNvSpPr/>
            <p:nvPr/>
          </p:nvSpPr>
          <p:spPr>
            <a:xfrm>
              <a:off x="4676774" y="2190750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76774" y="259238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76774" y="299243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6774" y="3360738"/>
              <a:ext cx="1685925" cy="2905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76774" y="376078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76774" y="4083050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76774" y="4484688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6774" y="4886325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76774" y="5207000"/>
              <a:ext cx="1685925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6774" y="5559425"/>
              <a:ext cx="1685925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413" y="1520825"/>
            <a:ext cx="7623175" cy="4572000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Recipe 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744663"/>
            <a:ext cx="2916238" cy="4124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3" y="1744663"/>
            <a:ext cx="2916237" cy="4124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088" y="1744663"/>
            <a:ext cx="2917825" cy="4124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91" name="Individual Wor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507</Words>
  <Application>Microsoft Office PowerPoint</Application>
  <PresentationFormat>On-screen Show (4:3)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Sassoon Infant Rg</vt:lpstr>
      <vt:lpstr>Arial</vt:lpstr>
      <vt:lpstr>Sassoon Infant Md</vt:lpstr>
      <vt:lpstr>Calibri</vt:lpstr>
      <vt:lpstr>BPreplay</vt:lpstr>
      <vt:lpstr>Londrina Solid</vt:lpstr>
      <vt:lpstr>Wingdings</vt:lpstr>
      <vt:lpstr>Twinkl</vt:lpstr>
      <vt:lpstr>Office Theme</vt:lpstr>
      <vt:lpstr>Maths</vt:lpstr>
      <vt:lpstr>Fruit Salad</vt:lpstr>
      <vt:lpstr>PowerPoint Presentation</vt:lpstr>
      <vt:lpstr>Fruit Salad</vt:lpstr>
      <vt:lpstr>Fruit Salad</vt:lpstr>
      <vt:lpstr>Finding Halves</vt:lpstr>
      <vt:lpstr>Finding Halves</vt:lpstr>
      <vt:lpstr>Answers</vt:lpstr>
      <vt:lpstr>Recipe Activities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 Charnley</cp:lastModifiedBy>
  <cp:revision>174</cp:revision>
  <dcterms:created xsi:type="dcterms:W3CDTF">2014-10-01T16:09:27Z</dcterms:created>
  <dcterms:modified xsi:type="dcterms:W3CDTF">2020-05-29T13:12:24Z</dcterms:modified>
</cp:coreProperties>
</file>