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8" r:id="rId2"/>
    <p:sldId id="277" r:id="rId3"/>
    <p:sldId id="269" r:id="rId4"/>
    <p:sldId id="270" r:id="rId5"/>
    <p:sldId id="271" r:id="rId6"/>
    <p:sldId id="272" r:id="rId7"/>
    <p:sldId id="273" r:id="rId8"/>
    <p:sldId id="274" r:id="rId9"/>
    <p:sldId id="267" r:id="rId10"/>
  </p:sldIdLst>
  <p:sldSz cx="9144000" cy="6858000" type="screen4x3"/>
  <p:notesSz cx="6858000" cy="9144000"/>
  <p:embeddedFontLst>
    <p:embeddedFont>
      <p:font typeface="Twinkl" pitchFamily="2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Sassoon Infant Rg" panose="02000503030000020003" pitchFamily="50" charset="0"/>
      <p:regular r:id="rId19"/>
      <p:bold r:id="rId20"/>
    </p:embeddedFont>
    <p:embeddedFont>
      <p:font typeface="Twinkl SemiBold" pitchFamily="2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D26D"/>
    <a:srgbClr val="26BAEF"/>
    <a:srgbClr val="FD3A38"/>
    <a:srgbClr val="ADD479"/>
    <a:srgbClr val="DE1E5A"/>
    <a:srgbClr val="18A0DB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FCEA6B0-CC1A-412B-961F-B0F52B09E053}" type="datetimeFigureOut">
              <a:rPr lang="en-GB"/>
              <a:pPr>
                <a:defRPr/>
              </a:pPr>
              <a:t>30/05/2020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C6ACE0F-5409-4575-AFC0-A66A76019B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F162B1-DEF4-4523-BDAB-82B1E2F1970D}" type="datetimeFigureOut">
              <a:rPr lang="en-GB"/>
              <a:pPr>
                <a:defRPr/>
              </a:pPr>
              <a:t>30/05/2020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60886EB-8896-41EE-9853-0C8BF9635A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539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16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7271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30086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1721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24" name="Rounded Rectangle 23"/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9220" name="Title 1"/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latin typeface="Twinkl SemiBold" pitchFamily="2" charset="0"/>
              </a:rPr>
              <a:t>Success Criteria</a:t>
            </a:r>
          </a:p>
        </p:txBody>
      </p:sp>
      <p:sp>
        <p:nvSpPr>
          <p:cNvPr id="9221" name="Title 1"/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600">
                <a:latin typeface="Twinkl SemiBold" pitchFamily="2" charset="0"/>
              </a:rPr>
              <a:t>Aim</a:t>
            </a:r>
          </a:p>
        </p:txBody>
      </p:sp>
      <p:sp>
        <p:nvSpPr>
          <p:cNvPr id="9222" name="Content Placeholder 15"/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en-GB" altLang="en-US" smtClean="0">
                <a:latin typeface="Twinkl" pitchFamily="2" charset="0"/>
                <a:cs typeface="Arial" panose="020B0604020202020204" pitchFamily="34" charset="0"/>
              </a:rPr>
              <a:t>To recognise the features of limerick poetry.</a:t>
            </a:r>
          </a:p>
        </p:txBody>
      </p:sp>
      <p:sp>
        <p:nvSpPr>
          <p:cNvPr id="9223" name="Content Placeholder 15"/>
          <p:cNvSpPr txBox="1">
            <a:spLocks/>
          </p:cNvSpPr>
          <p:nvPr/>
        </p:nvSpPr>
        <p:spPr bwMode="auto">
          <a:xfrm>
            <a:off x="628650" y="3611563"/>
            <a:ext cx="7886700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>
                <a:cs typeface="Arial" panose="020B0604020202020204" pitchFamily="34" charset="0"/>
              </a:rPr>
              <a:t>I know that limericks usually start with set phrases;</a:t>
            </a:r>
          </a:p>
          <a:p>
            <a:pPr eaLnBrk="1" hangingPunct="1"/>
            <a:endParaRPr lang="en-GB" altLang="en-US">
              <a:cs typeface="Arial" panose="020B0604020202020204" pitchFamily="34" charset="0"/>
            </a:endParaRPr>
          </a:p>
          <a:p>
            <a:pPr eaLnBrk="1" hangingPunct="1"/>
            <a:r>
              <a:rPr lang="en-GB" altLang="en-US">
                <a:cs typeface="Arial" panose="020B0604020202020204" pitchFamily="34" charset="0"/>
              </a:rPr>
              <a:t>I know that a limerick has 5 very rhythmic lines;</a:t>
            </a:r>
          </a:p>
          <a:p>
            <a:pPr eaLnBrk="1" hangingPunct="1"/>
            <a:endParaRPr lang="en-GB" altLang="en-US">
              <a:cs typeface="Arial" panose="020B0604020202020204" pitchFamily="34" charset="0"/>
            </a:endParaRPr>
          </a:p>
          <a:p>
            <a:pPr eaLnBrk="1" hangingPunct="1"/>
            <a:r>
              <a:rPr lang="en-GB" altLang="en-US">
                <a:cs typeface="Arial" panose="020B0604020202020204" pitchFamily="34" charset="0"/>
              </a:rPr>
              <a:t>I know that certain lines should rhyme.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2119313"/>
            <a:ext cx="2700337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Limerick Examples</a:t>
            </a:r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58825" y="1473200"/>
            <a:ext cx="76295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GB" altLang="en-US" sz="18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Limericks are light-hearted, funny poems with several common features. </a:t>
            </a:r>
            <a:r>
              <a:rPr lang="en-GB" altLang="en-US" sz="1800" dirty="0" smtClean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/>
            </a:r>
            <a:br>
              <a:rPr lang="en-GB" altLang="en-US" sz="1800" dirty="0" smtClean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</a:br>
            <a:r>
              <a:rPr lang="en-GB" altLang="en-US" sz="1800" dirty="0" smtClean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Compare </a:t>
            </a:r>
            <a:r>
              <a:rPr lang="en-GB" altLang="en-US" sz="1800" dirty="0">
                <a:latin typeface="+mn-lt"/>
                <a:ea typeface="Sassoon Infant Rg" panose="02000503030000020003" pitchFamily="50" charset="0"/>
                <a:cs typeface="Sassoon Infant Rg" panose="02000503030000020003" pitchFamily="50" charset="0"/>
              </a:rPr>
              <a:t>these two limericks.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98500" y="2266950"/>
            <a:ext cx="4649788" cy="1639888"/>
            <a:chOff x="698739" y="2266232"/>
            <a:chExt cx="4649639" cy="1640602"/>
          </a:xfrm>
        </p:grpSpPr>
        <p:sp>
          <p:nvSpPr>
            <p:cNvPr id="5" name="Rectangle 4"/>
            <p:cNvSpPr/>
            <p:nvPr/>
          </p:nvSpPr>
          <p:spPr>
            <a:xfrm>
              <a:off x="698739" y="2266232"/>
              <a:ext cx="4649639" cy="1640602"/>
            </a:xfrm>
            <a:prstGeom prst="rect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5" name="Rectangle 3"/>
            <p:cNvSpPr>
              <a:spLocks noChangeArrowheads="1"/>
            </p:cNvSpPr>
            <p:nvPr/>
          </p:nvSpPr>
          <p:spPr bwMode="auto">
            <a:xfrm>
              <a:off x="759126" y="2339243"/>
              <a:ext cx="4572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There once was a young man from Ealing,</a:t>
              </a:r>
            </a:p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Who always would hang from the ceiling.</a:t>
              </a:r>
            </a:p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He couldn’t wear a hat,</a:t>
              </a:r>
            </a:p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But could hang like a bat,</a:t>
              </a:r>
            </a:p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And said, “What a wonderful feeling!”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338638" y="4376738"/>
            <a:ext cx="4667250" cy="1639887"/>
            <a:chOff x="4339084" y="4376637"/>
            <a:chExt cx="4666890" cy="1640602"/>
          </a:xfrm>
        </p:grpSpPr>
        <p:sp>
          <p:nvSpPr>
            <p:cNvPr id="7" name="Rectangle 6"/>
            <p:cNvSpPr/>
            <p:nvPr/>
          </p:nvSpPr>
          <p:spPr>
            <a:xfrm>
              <a:off x="4339084" y="4376637"/>
              <a:ext cx="4124007" cy="1640602"/>
            </a:xfrm>
            <a:prstGeom prst="rect">
              <a:avLst/>
            </a:prstGeom>
            <a:solidFill>
              <a:srgbClr val="B9D2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sp>
          <p:nvSpPr>
            <p:cNvPr id="11273" name="Rectangle 5"/>
            <p:cNvSpPr>
              <a:spLocks noChangeArrowheads="1"/>
            </p:cNvSpPr>
            <p:nvPr/>
          </p:nvSpPr>
          <p:spPr bwMode="auto">
            <a:xfrm>
              <a:off x="4433974" y="4458274"/>
              <a:ext cx="4572000" cy="14773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" pitchFamily="2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" pitchFamily="2" charset="0"/>
                </a:defRPr>
              </a:lvl9pPr>
            </a:lstStyle>
            <a:p>
              <a:pPr eaLnBrk="1" hangingPunct="1"/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There was an old Martian named Zed</a:t>
              </a:r>
              <a:b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With blue spots all over his head.</a:t>
              </a:r>
              <a:b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He sent out a lot</a:t>
              </a:r>
              <a:b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Of di-di-dash-dot-dot</a:t>
              </a:r>
              <a:b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</a:br>
              <a:r>
                <a:rPr lang="en-GB" altLang="en-US">
                  <a:ea typeface="Sassoon Infant Rg" panose="02000503030000020003" pitchFamily="50" charset="0"/>
                  <a:cs typeface="Sassoon Infant Rg" panose="02000503030000020003" pitchFamily="50" charset="0"/>
                </a:rPr>
                <a:t>But nobody knows what he said!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2441575"/>
            <a:ext cx="3902075" cy="365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784850" y="2105025"/>
            <a:ext cx="2608263" cy="449263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12788" y="2112963"/>
            <a:ext cx="2452687" cy="449262"/>
          </a:xfrm>
          <a:prstGeom prst="rect">
            <a:avLst/>
          </a:prstGeom>
          <a:solidFill>
            <a:srgbClr val="ADD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Limerick Features</a:t>
            </a:r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777875" y="1473200"/>
            <a:ext cx="237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What did you notice?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281238" y="2751138"/>
            <a:ext cx="45720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There once was a young man from Ealing,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Who always would hang from the ceiling.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He couldn’t wear a hat,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But could hang like a bat,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And said, “What a wonderful feeling!”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77875" y="2144713"/>
            <a:ext cx="2333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Lines 3 and 4 rhyme.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30888" y="2144713"/>
            <a:ext cx="25542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/>
              <a:t>Lines 1, 2 and 5 rhyme.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03400" y="2554288"/>
            <a:ext cx="544513" cy="1281112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03400" y="2554288"/>
            <a:ext cx="544513" cy="1708150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6705600" y="2554288"/>
            <a:ext cx="731838" cy="485775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6705600" y="2562225"/>
            <a:ext cx="731838" cy="846138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6340475" y="2554288"/>
            <a:ext cx="1096963" cy="2132012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Limerick Features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620713" y="1463675"/>
            <a:ext cx="2379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What did you notice?</a:t>
            </a:r>
          </a:p>
        </p:txBody>
      </p:sp>
      <p:sp>
        <p:nvSpPr>
          <p:cNvPr id="4" name="Rectangle 3"/>
          <p:cNvSpPr/>
          <p:nvPr/>
        </p:nvSpPr>
        <p:spPr>
          <a:xfrm>
            <a:off x="6537325" y="1952625"/>
            <a:ext cx="2001838" cy="1609725"/>
          </a:xfrm>
          <a:prstGeom prst="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636588" y="1960563"/>
            <a:ext cx="1803400" cy="1133475"/>
          </a:xfrm>
          <a:prstGeom prst="rect">
            <a:avLst/>
          </a:prstGeom>
          <a:solidFill>
            <a:srgbClr val="B9D2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492375" y="1914525"/>
            <a:ext cx="4056063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There once was a young man from Ealing,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Who always would hang from the ceiling.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He couldn’t wear a hat,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But could hang like a bat,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And said, “What a wonderful feeling!”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685800" y="1985963"/>
            <a:ext cx="18145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Lines 3 and 4 are </a:t>
            </a:r>
          </a:p>
          <a:p>
            <a:pPr eaLnBrk="1" hangingPunct="1"/>
            <a:r>
              <a:rPr lang="en-GB" altLang="en-US" sz="1600"/>
              <a:t>shorter, with the </a:t>
            </a:r>
          </a:p>
          <a:p>
            <a:pPr eaLnBrk="1" hangingPunct="1"/>
            <a:r>
              <a:rPr lang="en-GB" altLang="en-US" sz="1600"/>
              <a:t>same number of </a:t>
            </a:r>
          </a:p>
          <a:p>
            <a:pPr eaLnBrk="1" hangingPunct="1"/>
            <a:r>
              <a:rPr lang="en-GB" altLang="en-US" sz="1600"/>
              <a:t>syllables (5-6).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537325" y="1992313"/>
            <a:ext cx="197008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r" eaLnBrk="1" hangingPunct="1"/>
            <a:r>
              <a:rPr lang="en-GB" altLang="en-US" sz="1600"/>
              <a:t>Lines 1, 2 and 5 are longer and have approximately the </a:t>
            </a:r>
          </a:p>
          <a:p>
            <a:pPr algn="r" eaLnBrk="1" hangingPunct="1"/>
            <a:r>
              <a:rPr lang="en-GB" altLang="en-US" sz="1600"/>
              <a:t>same number of </a:t>
            </a:r>
          </a:p>
          <a:p>
            <a:pPr algn="r" eaLnBrk="1" hangingPunct="1"/>
            <a:r>
              <a:rPr lang="en-GB" altLang="en-US" sz="1600"/>
              <a:t>syllables (usually </a:t>
            </a:r>
          </a:p>
          <a:p>
            <a:pPr algn="r" eaLnBrk="1" hangingPunct="1"/>
            <a:r>
              <a:rPr lang="en-GB" altLang="en-US" sz="1600"/>
              <a:t>8-10) in each.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2286000" y="2778125"/>
            <a:ext cx="279400" cy="130175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17738" y="2908300"/>
            <a:ext cx="347662" cy="314325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6357938" y="2540000"/>
            <a:ext cx="187325" cy="22225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6416675" y="2174875"/>
            <a:ext cx="185738" cy="82550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084888" y="3041650"/>
            <a:ext cx="547687" cy="582613"/>
          </a:xfrm>
          <a:prstGeom prst="line">
            <a:avLst/>
          </a:prstGeom>
          <a:ln w="28575">
            <a:solidFill>
              <a:srgbClr val="ADD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408238" y="4268788"/>
            <a:ext cx="4224337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Limericks follow a typical rhythm:</a:t>
            </a:r>
          </a:p>
          <a:p>
            <a:pPr eaLnBrk="1" hangingPunct="1"/>
            <a:r>
              <a:rPr lang="en-GB" altLang="en-US" sz="1600"/>
              <a:t>di DUM di di DUM di di DUM dum  </a:t>
            </a:r>
            <a:r>
              <a:rPr lang="en-GB" altLang="en-US" sz="1600">
                <a:solidFill>
                  <a:srgbClr val="FF0000"/>
                </a:solidFill>
              </a:rPr>
              <a:t>(3 beats)</a:t>
            </a:r>
          </a:p>
          <a:p>
            <a:pPr eaLnBrk="1" hangingPunct="1"/>
            <a:r>
              <a:rPr lang="en-GB" altLang="en-US" sz="1600"/>
              <a:t>di DUM di di DUM di di DUM dum  </a:t>
            </a:r>
            <a:r>
              <a:rPr lang="en-GB" altLang="en-US" sz="1600">
                <a:solidFill>
                  <a:srgbClr val="FF0000"/>
                </a:solidFill>
              </a:rPr>
              <a:t>(3 beats)</a:t>
            </a:r>
          </a:p>
          <a:p>
            <a:pPr eaLnBrk="1" hangingPunct="1"/>
            <a:r>
              <a:rPr lang="en-GB" altLang="en-US" sz="1600"/>
              <a:t>di DUM di di DUM </a:t>
            </a:r>
            <a:r>
              <a:rPr lang="en-GB" altLang="en-US" sz="1600">
                <a:solidFill>
                  <a:srgbClr val="FF0000"/>
                </a:solidFill>
              </a:rPr>
              <a:t>(2 beats)</a:t>
            </a:r>
          </a:p>
          <a:p>
            <a:pPr eaLnBrk="1" hangingPunct="1"/>
            <a:r>
              <a:rPr lang="en-GB" altLang="en-US" sz="1600"/>
              <a:t>di DUM di di DUM </a:t>
            </a:r>
            <a:r>
              <a:rPr lang="en-GB" altLang="en-US" sz="1600">
                <a:solidFill>
                  <a:srgbClr val="FF0000"/>
                </a:solidFill>
              </a:rPr>
              <a:t>(2 beats)</a:t>
            </a:r>
          </a:p>
          <a:p>
            <a:pPr eaLnBrk="1" hangingPunct="1"/>
            <a:r>
              <a:rPr lang="en-GB" altLang="en-US" sz="1600"/>
              <a:t>di DUM di di DUM di di DUM dum  </a:t>
            </a:r>
            <a:r>
              <a:rPr lang="en-GB" altLang="en-US" sz="1600">
                <a:solidFill>
                  <a:srgbClr val="FF0000"/>
                </a:solidFill>
              </a:rPr>
              <a:t>(3 beats)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b="0" smtClean="0"/>
              <a:t>Limerick</a:t>
            </a:r>
            <a:r>
              <a:rPr lang="en-GB" altLang="en-US" smtClean="0"/>
              <a:t> Features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617538" y="1357313"/>
            <a:ext cx="23796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algn="ctr" eaLnBrk="1" hangingPunct="1"/>
            <a:r>
              <a:rPr lang="en-GB" altLang="en-US">
                <a:ea typeface="Sassoon Infant Rg" panose="02000503030000020003" pitchFamily="50" charset="0"/>
                <a:cs typeface="Sassoon Infant Rg" panose="02000503030000020003" pitchFamily="50" charset="0"/>
              </a:rPr>
              <a:t>What did you notice?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2549525" y="2328863"/>
            <a:ext cx="403542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1600">
                <a:solidFill>
                  <a:srgbClr val="FF0000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There once was a young man</a:t>
            </a: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 from </a:t>
            </a:r>
            <a:r>
              <a:rPr lang="en-GB" altLang="en-US" sz="1600">
                <a:solidFill>
                  <a:srgbClr val="00B0F0"/>
                </a:solidFill>
                <a:ea typeface="Sassoon Infant Rg" panose="02000503030000020003" pitchFamily="50" charset="0"/>
                <a:cs typeface="Sassoon Infant Rg" panose="02000503030000020003" pitchFamily="50" charset="0"/>
              </a:rPr>
              <a:t>Ealing</a:t>
            </a: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Who always would hang from the ceiling.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He couldn’t wear a hat,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But could hang like a bat,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1600">
                <a:ea typeface="Sassoon Infant Rg" panose="02000503030000020003" pitchFamily="50" charset="0"/>
                <a:cs typeface="Sassoon Infant Rg" panose="02000503030000020003" pitchFamily="50" charset="0"/>
              </a:rPr>
              <a:t>And said, “What a wonderful feeling!”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16575" y="1454150"/>
            <a:ext cx="2803525" cy="584200"/>
          </a:xfrm>
          <a:prstGeom prst="rect">
            <a:avLst/>
          </a:prstGeom>
          <a:noFill/>
          <a:ln w="19050">
            <a:solidFill>
              <a:srgbClr val="FD3A3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First lines begin with typical phrases, like this one.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3413" y="1773238"/>
            <a:ext cx="2643187" cy="584200"/>
          </a:xfrm>
          <a:prstGeom prst="rect">
            <a:avLst/>
          </a:prstGeom>
          <a:noFill/>
          <a:ln w="19050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The second line gives more details about the subject.</a:t>
            </a:r>
          </a:p>
        </p:txBody>
      </p:sp>
      <p:sp>
        <p:nvSpPr>
          <p:cNvPr id="7" name="Rectangle 6"/>
          <p:cNvSpPr/>
          <p:nvPr/>
        </p:nvSpPr>
        <p:spPr>
          <a:xfrm>
            <a:off x="633413" y="3773488"/>
            <a:ext cx="1827212" cy="831850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1600" dirty="0">
                <a:latin typeface="+mn-lt"/>
              </a:rPr>
              <a:t>Lines 3 and 4 give us some action about the subject.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356225" y="4632325"/>
            <a:ext cx="3063875" cy="830263"/>
          </a:xfrm>
          <a:prstGeom prst="rect">
            <a:avLst/>
          </a:prstGeom>
          <a:noFill/>
          <a:ln w="19050">
            <a:solidFill>
              <a:srgbClr val="26BAE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The first line sets up the subject, so it usually ends with the name of a person or place.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670175" y="4632325"/>
            <a:ext cx="1897063" cy="1076325"/>
          </a:xfrm>
          <a:prstGeom prst="rect">
            <a:avLst/>
          </a:prstGeom>
          <a:noFill/>
          <a:ln w="19050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/>
            <a:r>
              <a:rPr lang="en-GB" altLang="en-US" sz="1600"/>
              <a:t>The last line is the punchline, usually the consequences of lines 3 and 4.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625975" y="2038350"/>
            <a:ext cx="990600" cy="422275"/>
          </a:xfrm>
          <a:prstGeom prst="line">
            <a:avLst/>
          </a:prstGeom>
          <a:ln w="19050">
            <a:solidFill>
              <a:srgbClr val="FD3A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179638" y="2357438"/>
            <a:ext cx="369887" cy="568325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4340" idx="1"/>
          </p:cNvCxnSpPr>
          <p:nvPr/>
        </p:nvCxnSpPr>
        <p:spPr>
          <a:xfrm flipV="1">
            <a:off x="1790700" y="3322638"/>
            <a:ext cx="758825" cy="450850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057400" y="3673475"/>
            <a:ext cx="492125" cy="100013"/>
          </a:xfrm>
          <a:prstGeom prst="line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3336925" y="4189413"/>
            <a:ext cx="442913" cy="442912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 flipV="1">
            <a:off x="6416675" y="2751138"/>
            <a:ext cx="852488" cy="1881187"/>
          </a:xfrm>
          <a:prstGeom prst="line">
            <a:avLst/>
          </a:prstGeom>
          <a:ln w="19050">
            <a:solidFill>
              <a:srgbClr val="26BAE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smtClean="0"/>
              <a:t>Your Turn</a:t>
            </a:r>
          </a:p>
        </p:txBody>
      </p:sp>
      <p:sp>
        <p:nvSpPr>
          <p:cNvPr id="15363" name="TextBox 6"/>
          <p:cNvSpPr txBox="1">
            <a:spLocks noChangeArrowheads="1"/>
          </p:cNvSpPr>
          <p:nvPr/>
        </p:nvSpPr>
        <p:spPr bwMode="auto">
          <a:xfrm>
            <a:off x="649288" y="1587500"/>
            <a:ext cx="44434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Can you complete this limerick template?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468438" y="2257425"/>
            <a:ext cx="5516562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eaLnBrk="1" hangingPunct="1">
              <a:lnSpc>
                <a:spcPct val="150000"/>
              </a:lnSpc>
              <a:buFont typeface="Twinkl Sb"/>
              <a:buAutoNum type="arabicPeriod"/>
            </a:pPr>
            <a:r>
              <a:rPr lang="en-GB" altLang="en-US">
                <a:ea typeface="Sassoon Infant Rg" panose="02000503030000020003" pitchFamily="50" charset="0"/>
                <a:cs typeface="Arial" panose="020B0604020202020204" pitchFamily="34" charset="0"/>
              </a:rPr>
              <a:t>There once was a </a:t>
            </a:r>
            <a:r>
              <a:rPr lang="en-GB" altLang="en-US" u="sng">
                <a:ea typeface="Sassoon Infant Rg" panose="02000503030000020003" pitchFamily="50" charset="0"/>
                <a:cs typeface="Arial" panose="020B0604020202020204" pitchFamily="34" charset="0"/>
              </a:rPr>
              <a:t>              </a:t>
            </a:r>
            <a:r>
              <a:rPr lang="en-GB" altLang="en-US">
                <a:ea typeface="Sassoon Infant Rg" panose="02000503030000020003" pitchFamily="50" charset="0"/>
                <a:cs typeface="Arial" panose="020B0604020202020204" pitchFamily="34" charset="0"/>
              </a:rPr>
              <a:t> from </a:t>
            </a:r>
            <a:r>
              <a:rPr lang="en-GB" altLang="en-US" u="sng">
                <a:ea typeface="Sassoon Infant Rg" panose="02000503030000020003" pitchFamily="50" charset="0"/>
                <a:cs typeface="Arial" panose="020B0604020202020204" pitchFamily="34" charset="0"/>
              </a:rPr>
              <a:t>              </a:t>
            </a:r>
            <a:r>
              <a:rPr lang="en-GB" altLang="en-US">
                <a:ea typeface="Sassoon Infant Rg" panose="02000503030000020003" pitchFamily="50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150000"/>
              </a:lnSpc>
              <a:buFont typeface="Twinkl Sb"/>
              <a:buAutoNum type="arabicPeriod"/>
            </a:pPr>
            <a:r>
              <a:rPr lang="en-GB" altLang="en-US">
                <a:ea typeface="Sassoon Infant Rg" panose="02000503030000020003" pitchFamily="50" charset="0"/>
                <a:cs typeface="Arial" panose="020B0604020202020204" pitchFamily="34" charset="0"/>
              </a:rPr>
              <a:t>Who </a:t>
            </a:r>
            <a:r>
              <a:rPr lang="en-GB" altLang="en-US" u="sng">
                <a:ea typeface="Sassoon Infant Rg" panose="02000503030000020003" pitchFamily="50" charset="0"/>
                <a:cs typeface="Arial" panose="020B0604020202020204" pitchFamily="34" charset="0"/>
              </a:rPr>
              <a:t>                             </a:t>
            </a:r>
            <a:r>
              <a:rPr lang="en-GB" altLang="en-US">
                <a:ea typeface="Sassoon Infant Rg" panose="02000503030000020003" pitchFamily="50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Twinkl Sb"/>
              <a:buAutoNum type="arabicPeriod"/>
            </a:pPr>
            <a:r>
              <a:rPr lang="en-GB" altLang="en-US">
                <a:ea typeface="Sassoon Infant Rg" panose="02000503030000020003" pitchFamily="50" charset="0"/>
                <a:cs typeface="Arial" panose="020B0604020202020204" pitchFamily="34" charset="0"/>
              </a:rPr>
              <a:t>He </a:t>
            </a:r>
            <a:r>
              <a:rPr lang="en-GB" altLang="en-US" u="sng">
                <a:ea typeface="Sassoon Infant Rg" panose="02000503030000020003" pitchFamily="50" charset="0"/>
                <a:cs typeface="Arial" panose="020B0604020202020204" pitchFamily="34" charset="0"/>
              </a:rPr>
              <a:t>                                </a:t>
            </a:r>
            <a:r>
              <a:rPr lang="en-GB" altLang="en-US">
                <a:ea typeface="Sassoon Infant Rg" panose="02000503030000020003" pitchFamily="50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lnSpc>
                <a:spcPct val="150000"/>
              </a:lnSpc>
              <a:buFont typeface="Twinkl Sb"/>
              <a:buAutoNum type="arabicPeriod"/>
            </a:pPr>
            <a:r>
              <a:rPr lang="en-GB" altLang="en-US">
                <a:ea typeface="Sassoon Infant Rg" panose="02000503030000020003" pitchFamily="50" charset="0"/>
                <a:cs typeface="Arial" panose="020B0604020202020204" pitchFamily="34" charset="0"/>
              </a:rPr>
              <a:t>And/but/then </a:t>
            </a:r>
            <a:r>
              <a:rPr lang="en-GB" altLang="en-US" u="sng">
                <a:ea typeface="Sassoon Infant Rg" panose="02000503030000020003" pitchFamily="50" charset="0"/>
                <a:cs typeface="Arial" panose="020B0604020202020204" pitchFamily="34" charset="0"/>
              </a:rPr>
              <a:t>                      </a:t>
            </a:r>
            <a:r>
              <a:rPr lang="en-GB" altLang="en-US">
                <a:ea typeface="Sassoon Infant Rg" panose="02000503030000020003" pitchFamily="50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150000"/>
              </a:lnSpc>
              <a:buFont typeface="Twinkl Sb"/>
              <a:buAutoNum type="arabicPeriod"/>
            </a:pPr>
            <a:r>
              <a:rPr lang="en-GB" altLang="en-US" u="sng">
                <a:ea typeface="Sassoon Infant Rg" panose="02000503030000020003" pitchFamily="50" charset="0"/>
                <a:cs typeface="Arial" panose="020B0604020202020204" pitchFamily="34" charset="0"/>
              </a:rPr>
              <a:t>                                                     </a:t>
            </a:r>
            <a:r>
              <a:rPr lang="en-GB" altLang="en-US">
                <a:ea typeface="Sassoon Infant Rg" panose="02000503030000020003" pitchFamily="50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365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700" y="1773238"/>
            <a:ext cx="25844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b="0" smtClean="0">
                <a:solidFill>
                  <a:schemeClr val="tx1"/>
                </a:solidFill>
              </a:rPr>
              <a:t>Plenary</a:t>
            </a:r>
          </a:p>
        </p:txBody>
      </p:sp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798513" y="1541463"/>
            <a:ext cx="444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have we learned about limericks?</a:t>
            </a:r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890588" y="2168525"/>
            <a:ext cx="4702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Limericks usually start with set phrases.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5350" y="2633663"/>
            <a:ext cx="40798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They have 5 very rhythmic lines.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908050" y="3097213"/>
            <a:ext cx="47450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Lines 1, 2 and 5 must rhyme.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08050" y="3562350"/>
            <a:ext cx="474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Lines 3 and 4 must rhyme.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908050" y="4070350"/>
            <a:ext cx="47450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en-GB" altLang="en-US">
                <a:solidFill>
                  <a:schemeClr val="tx1"/>
                </a:solidFill>
                <a:cs typeface="Arial" panose="020B0604020202020204" pitchFamily="34" charset="0"/>
              </a:rPr>
              <a:t>The rhyming pattern is AABBA</a:t>
            </a:r>
          </a:p>
        </p:txBody>
      </p:sp>
      <p:pic>
        <p:nvPicPr>
          <p:cNvPr id="1639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550" y="1436688"/>
            <a:ext cx="3163888" cy="49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C2D07FF1-3EB1-4D9E-84F9-D2450425A22C}" vid="{819F8316-0E89-457C-B2A7-A168B6D0BF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46</TotalTime>
  <Words>491</Words>
  <Application>Microsoft Office PowerPoint</Application>
  <PresentationFormat>On-screen Show (4:3)</PresentationFormat>
  <Paragraphs>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Twinkl</vt:lpstr>
      <vt:lpstr>Calibri</vt:lpstr>
      <vt:lpstr>Twinkl Sb</vt:lpstr>
      <vt:lpstr>Sassoon Infant Rg</vt:lpstr>
      <vt:lpstr>Arial</vt:lpstr>
      <vt:lpstr>Twinkl SemiBold</vt:lpstr>
      <vt:lpstr>Office Theme</vt:lpstr>
      <vt:lpstr>PowerPoint Presentation</vt:lpstr>
      <vt:lpstr>PowerPoint Presentation</vt:lpstr>
      <vt:lpstr>Limerick Examples</vt:lpstr>
      <vt:lpstr>Limerick Features</vt:lpstr>
      <vt:lpstr>Limerick Features</vt:lpstr>
      <vt:lpstr>Limerick Features</vt:lpstr>
      <vt:lpstr>Your Turn</vt:lpstr>
      <vt:lpstr>Plenary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 Webb</dc:creator>
  <cp:lastModifiedBy>Staff</cp:lastModifiedBy>
  <cp:revision>9</cp:revision>
  <dcterms:created xsi:type="dcterms:W3CDTF">2017-11-06T15:36:38Z</dcterms:created>
  <dcterms:modified xsi:type="dcterms:W3CDTF">2020-05-30T09:06:26Z</dcterms:modified>
</cp:coreProperties>
</file>