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15"/>
  </p:notesMasterIdLst>
  <p:handoutMasterIdLst>
    <p:handoutMasterId r:id="rId16"/>
  </p:handoutMasterIdLst>
  <p:sldIdLst>
    <p:sldId id="275" r:id="rId2"/>
    <p:sldId id="276" r:id="rId3"/>
    <p:sldId id="278" r:id="rId4"/>
    <p:sldId id="279" r:id="rId5"/>
    <p:sldId id="292" r:id="rId6"/>
    <p:sldId id="293" r:id="rId7"/>
    <p:sldId id="282" r:id="rId8"/>
    <p:sldId id="294" r:id="rId9"/>
    <p:sldId id="284" r:id="rId10"/>
    <p:sldId id="295" r:id="rId11"/>
    <p:sldId id="288" r:id="rId12"/>
    <p:sldId id="277" r:id="rId13"/>
    <p:sldId id="286" r:id="rId14"/>
  </p:sldIdLst>
  <p:sldSz cx="9144000" cy="6858000" type="screen4x3"/>
  <p:notesSz cx="6858000" cy="9144000"/>
  <p:embeddedFontLst>
    <p:embeddedFont>
      <p:font typeface="Tuffy-TTF" panose="020B0603060100000000" pitchFamily="34" charset="0"/>
      <p:regular r:id="rId17"/>
      <p:bold r:id="rId18"/>
      <p:italic r:id="rId19"/>
      <p:boldItalic r:id="rId20"/>
    </p:embeddedFont>
    <p:embeddedFont>
      <p:font typeface="Twinkl" pitchFamily="2" charset="0"/>
      <p:regular r:id="rId21"/>
      <p:bold r:id="rId22"/>
    </p:embeddedFont>
    <p:embeddedFont>
      <p:font typeface="Calibri" panose="020F0502020204030204" pitchFamily="34" charset="0"/>
      <p:regular r:id="rId23"/>
      <p:bold r:id="rId24"/>
      <p:italic r:id="rId25"/>
      <p:boldItalic r:id="rId26"/>
    </p:embeddedFont>
    <p:embeddedFont>
      <p:font typeface="Tuffy" panose="020B0603060100000000" pitchFamily="34" charset="0"/>
      <p:regular r:id="rId27"/>
      <p:bold r:id="rId28"/>
      <p:italic r:id="rId29"/>
      <p:boldItalic r:id="rId30"/>
    </p:embeddedFont>
    <p:embeddedFont>
      <p:font typeface="Wingdings 2" panose="05020102010507070707" pitchFamily="18" charset="2"/>
      <p:regular r:id="rId3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guide id="4" pos="340" userDrawn="1">
          <p15:clr>
            <a:srgbClr val="A4A3A4"/>
          </p15:clr>
        </p15:guide>
        <p15:guide id="5" orient="horz" pos="3952" userDrawn="1">
          <p15:clr>
            <a:srgbClr val="A4A3A4"/>
          </p15:clr>
        </p15:guide>
        <p15:guide id="6" pos="5420" userDrawn="1">
          <p15:clr>
            <a:srgbClr val="A4A3A4"/>
          </p15:clr>
        </p15:guide>
        <p15:guide id="7" orient="horz" pos="346" userDrawn="1">
          <p15:clr>
            <a:srgbClr val="A4A3A4"/>
          </p15:clr>
        </p15:guide>
        <p15:guide id="8" pos="476" userDrawn="1">
          <p15:clr>
            <a:srgbClr val="A4A3A4"/>
          </p15:clr>
        </p15:guide>
        <p15:guide id="9" orient="horz" pos="504" userDrawn="1">
          <p15:clr>
            <a:srgbClr val="A4A3A4"/>
          </p15:clr>
        </p15:guide>
        <p15:guide id="10" orient="horz" pos="3838" userDrawn="1">
          <p15:clr>
            <a:srgbClr val="A4A3A4"/>
          </p15:clr>
        </p15:guide>
        <p15:guide id="11" pos="5284"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2D050"/>
    <a:srgbClr val="FF0000"/>
    <a:srgbClr val="EE7918"/>
    <a:srgbClr val="6DCC26"/>
    <a:srgbClr val="E754B6"/>
    <a:srgbClr val="FFFF00"/>
    <a:srgbClr val="32B3A2"/>
    <a:srgbClr val="6B388C"/>
    <a:srgbClr val="D9F4C4"/>
    <a:srgbClr val="00529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showGuides="1">
      <p:cViewPr varScale="1">
        <p:scale>
          <a:sx n="116" d="100"/>
          <a:sy n="116" d="100"/>
        </p:scale>
        <p:origin x="888" y="108"/>
      </p:cViewPr>
      <p:guideLst>
        <p:guide orient="horz" pos="2160"/>
        <p:guide pos="2880"/>
        <p:guide pos="340"/>
        <p:guide orient="horz" pos="3952"/>
        <p:guide pos="5420"/>
        <p:guide orient="horz" pos="346"/>
        <p:guide pos="476"/>
        <p:guide orient="horz" pos="504"/>
        <p:guide orient="horz" pos="3838"/>
        <p:guide pos="5284"/>
      </p:guideLst>
    </p:cSldViewPr>
  </p:slideViewPr>
  <p:notesTextViewPr>
    <p:cViewPr>
      <p:scale>
        <a:sx n="3" d="2"/>
        <a:sy n="3" d="2"/>
      </p:scale>
      <p:origin x="0" y="0"/>
    </p:cViewPr>
  </p:notesTextViewPr>
  <p:notesViewPr>
    <p:cSldViewPr snapToGrid="0" showGuides="1">
      <p:cViewPr varScale="1">
        <p:scale>
          <a:sx n="77" d="100"/>
          <a:sy n="77" d="100"/>
        </p:scale>
        <p:origin x="2646"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font" Target="fonts/font10.fntdata"/><Relationship Id="rId3" Type="http://schemas.openxmlformats.org/officeDocument/2006/relationships/slide" Target="slides/slide2.xml"/><Relationship Id="rId21" Type="http://schemas.openxmlformats.org/officeDocument/2006/relationships/font" Target="fonts/font5.fntdata"/><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font" Target="fonts/font9.fntdata"/><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font" Target="fonts/font4.fntdata"/><Relationship Id="rId29" Type="http://schemas.openxmlformats.org/officeDocument/2006/relationships/font" Target="fonts/font1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8.fntdata"/><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font" Target="fonts/font7.fntdata"/><Relationship Id="rId28" Type="http://schemas.openxmlformats.org/officeDocument/2006/relationships/font" Target="fonts/font12.fntdata"/><Relationship Id="rId10" Type="http://schemas.openxmlformats.org/officeDocument/2006/relationships/slide" Target="slides/slide9.xml"/><Relationship Id="rId19" Type="http://schemas.openxmlformats.org/officeDocument/2006/relationships/font" Target="fonts/font3.fntdata"/><Relationship Id="rId31" Type="http://schemas.openxmlformats.org/officeDocument/2006/relationships/font" Target="fonts/font1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27" Type="http://schemas.openxmlformats.org/officeDocument/2006/relationships/font" Target="fonts/font11.fntdata"/><Relationship Id="rId30" Type="http://schemas.openxmlformats.org/officeDocument/2006/relationships/font" Target="fonts/font14.fntdata"/><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B34F151-63AC-41CE-96F5-7702E930870C}" type="datetimeFigureOut">
              <a:rPr lang="en-GB" smtClean="0"/>
              <a:t>08/05/2019</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676B846-B279-40AC-BFF5-DBC4013370C2}" type="slidenum">
              <a:rPr lang="en-GB" smtClean="0"/>
              <a:t>‹#›</a:t>
            </a:fld>
            <a:endParaRPr lang="en-GB"/>
          </a:p>
        </p:txBody>
      </p:sp>
    </p:spTree>
    <p:extLst>
      <p:ext uri="{BB962C8B-B14F-4D97-AF65-F5344CB8AC3E}">
        <p14:creationId xmlns:p14="http://schemas.microsoft.com/office/powerpoint/2010/main" val="26453970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02C5D1-7818-41B5-ABAD-5E4B38A5388F}" type="datetimeFigureOut">
              <a:rPr lang="en-GB" smtClean="0"/>
              <a:t>08/05/2019</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521341-850D-40E1-BB3D-87946DC9B06D}" type="slidenum">
              <a:rPr lang="en-GB" smtClean="0"/>
              <a:t>‹#›</a:t>
            </a:fld>
            <a:endParaRPr lang="en-GB"/>
          </a:p>
        </p:txBody>
      </p:sp>
    </p:spTree>
    <p:extLst>
      <p:ext uri="{BB962C8B-B14F-4D97-AF65-F5344CB8AC3E}">
        <p14:creationId xmlns:p14="http://schemas.microsoft.com/office/powerpoint/2010/main" val="8470487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FA521341-850D-40E1-BB3D-87946DC9B06D}" type="slidenum">
              <a:rPr lang="en-GB" smtClean="0"/>
              <a:t>9</a:t>
            </a:fld>
            <a:endParaRPr lang="en-GB"/>
          </a:p>
        </p:txBody>
      </p:sp>
    </p:spTree>
    <p:extLst>
      <p:ext uri="{BB962C8B-B14F-4D97-AF65-F5344CB8AC3E}">
        <p14:creationId xmlns:p14="http://schemas.microsoft.com/office/powerpoint/2010/main" val="24147968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FA521341-850D-40E1-BB3D-87946DC9B06D}" type="slidenum">
              <a:rPr lang="en-GB" smtClean="0"/>
              <a:t>10</a:t>
            </a:fld>
            <a:endParaRPr lang="en-GB"/>
          </a:p>
        </p:txBody>
      </p:sp>
    </p:spTree>
    <p:extLst>
      <p:ext uri="{BB962C8B-B14F-4D97-AF65-F5344CB8AC3E}">
        <p14:creationId xmlns:p14="http://schemas.microsoft.com/office/powerpoint/2010/main" val="205941593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22767" y="6196125"/>
            <a:ext cx="576495" cy="580719"/>
          </a:xfrm>
          <a:prstGeom prst="rect">
            <a:avLst/>
          </a:prstGeom>
        </p:spPr>
      </p:pic>
    </p:spTree>
    <p:extLst>
      <p:ext uri="{BB962C8B-B14F-4D97-AF65-F5344CB8AC3E}">
        <p14:creationId xmlns:p14="http://schemas.microsoft.com/office/powerpoint/2010/main" val="53704075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with Box">
    <p:spTree>
      <p:nvGrpSpPr>
        <p:cNvPr id="1" name=""/>
        <p:cNvGrpSpPr/>
        <p:nvPr/>
      </p:nvGrpSpPr>
      <p:grpSpPr>
        <a:xfrm>
          <a:off x="0" y="0"/>
          <a:ext cx="0" cy="0"/>
          <a:chOff x="0" y="0"/>
          <a:chExt cx="0" cy="0"/>
        </a:xfrm>
      </p:grpSpPr>
      <p:sp>
        <p:nvSpPr>
          <p:cNvPr id="4" name="Rounded Rectangle 3"/>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72497" y="5734211"/>
            <a:ext cx="576495" cy="580719"/>
          </a:xfrm>
          <a:prstGeom prst="rect">
            <a:avLst/>
          </a:prstGeom>
        </p:spPr>
      </p:pic>
    </p:spTree>
    <p:extLst>
      <p:ext uri="{BB962C8B-B14F-4D97-AF65-F5344CB8AC3E}">
        <p14:creationId xmlns:p14="http://schemas.microsoft.com/office/powerpoint/2010/main" val="34298710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p:nvPr>
        </p:nvSpPr>
        <p:spPr>
          <a:xfrm>
            <a:off x="457198" y="478895"/>
            <a:ext cx="8220075" cy="994306"/>
          </a:xfrm>
        </p:spPr>
        <p:txBody>
          <a:bodyPr>
            <a:noAutofit/>
          </a:bodyPr>
          <a:lstStyle>
            <a:lvl1pPr>
              <a:defRPr>
                <a:latin typeface="Twinkl" pitchFamily="2" charset="0"/>
              </a:defRPr>
            </a:lvl1pPr>
          </a:lstStyle>
          <a:p>
            <a:r>
              <a:rPr lang="en-US" smtClean="0"/>
              <a:t>Click to edit Master title style</a:t>
            </a:r>
            <a:endParaRPr lang="en-GB" dirty="0"/>
          </a:p>
        </p:txBody>
      </p:sp>
    </p:spTree>
    <p:extLst>
      <p:ext uri="{BB962C8B-B14F-4D97-AF65-F5344CB8AC3E}">
        <p14:creationId xmlns:p14="http://schemas.microsoft.com/office/powerpoint/2010/main" val="26107948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ims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75232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nd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22767" y="6196125"/>
            <a:ext cx="576495" cy="580719"/>
          </a:xfrm>
          <a:prstGeom prst="rect">
            <a:avLst/>
          </a:prstGeom>
        </p:spPr>
      </p:pic>
    </p:spTree>
    <p:extLst>
      <p:ext uri="{BB962C8B-B14F-4D97-AF65-F5344CB8AC3E}">
        <p14:creationId xmlns:p14="http://schemas.microsoft.com/office/powerpoint/2010/main" val="1681973774"/>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18A0DB"/>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89745" y="695325"/>
            <a:ext cx="8164510" cy="1150938"/>
          </a:xfrm>
          <a:prstGeom prst="roundRect">
            <a:avLst>
              <a:gd name="adj" fmla="val 9641"/>
            </a:avLst>
          </a:prstGeom>
          <a:noFill/>
          <a:ln w="25400">
            <a:noFill/>
          </a:ln>
        </p:spPr>
        <p:txBody>
          <a:bodyPr vert="horz" lIns="252000" tIns="252000" rIns="252000" bIns="252000" rtlCol="0" anchor="ctr" anchorCtr="1">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89745" y="1957386"/>
            <a:ext cx="8164510" cy="4387851"/>
          </a:xfrm>
          <a:prstGeom prst="roundRect">
            <a:avLst>
              <a:gd name="adj" fmla="val 2585"/>
            </a:avLst>
          </a:prstGeom>
          <a:noFill/>
          <a:ln w="25400">
            <a:noFill/>
          </a:ln>
        </p:spPr>
        <p:txBody>
          <a:bodyPr vert="horz" lIns="252000" tIns="252000" rIns="252000" bIns="25200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389201"/>
      </p:ext>
    </p:extLst>
  </p:cSld>
  <p:clrMap bg1="lt1" tx1="dk1" bg2="lt2" tx2="dk2" accent1="accent1" accent2="accent2" accent3="accent3" accent4="accent4" accent5="accent5" accent6="accent6" hlink="hlink" folHlink="folHlink"/>
  <p:sldLayoutIdLst>
    <p:sldLayoutId id="2147483661" r:id="rId1"/>
    <p:sldLayoutId id="2147483667" r:id="rId2"/>
    <p:sldLayoutId id="2147483662" r:id="rId3"/>
    <p:sldLayoutId id="2147483663" r:id="rId4"/>
    <p:sldLayoutId id="2147483666" r:id="rId5"/>
  </p:sldLayoutIdLst>
  <p:txStyles>
    <p:titleStyle>
      <a:lvl1pPr algn="l" defTabSz="914400" rtl="0" eaLnBrk="1" latinLnBrk="0" hangingPunct="1">
        <a:lnSpc>
          <a:spcPct val="90000"/>
        </a:lnSpc>
        <a:spcBef>
          <a:spcPct val="0"/>
        </a:spcBef>
        <a:buNone/>
        <a:defRPr sz="4000" b="1" kern="1200">
          <a:solidFill>
            <a:srgbClr val="1C1C1C"/>
          </a:solidFill>
          <a:latin typeface="Twinkl"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Twinkl" pitchFamily="50" charset="0"/>
          <a:ea typeface="Twinkl"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Twinkl"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7"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Layout" Target="../slideLayouts/slideLayout3.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s://www.twinkl.co.uk/resources/planit-maths-primary-teaching-resources-year-3/planit-maths-primary-teaching-resources-year-3-geometry---properties-of-shape/planit-maths-primary-teaching-resources-year-3-geometry---properties-of-shape-identify-horizontal-and-vertical-lines-and-pairs-of-perpendicular-and-parallel-lines" TargetMode="External"/><Relationship Id="rId1" Type="http://schemas.openxmlformats.org/officeDocument/2006/relationships/slideLayout" Target="../slideLayouts/slideLayout4.xml"/><Relationship Id="rId5" Type="http://schemas.openxmlformats.org/officeDocument/2006/relationships/image" Target="../media/image19.jpg"/><Relationship Id="rId4" Type="http://schemas.openxmlformats.org/officeDocument/2006/relationships/image" Target="../media/image18.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9962287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 name="Picture 7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02250" y="532799"/>
            <a:ext cx="702000" cy="702000"/>
          </a:xfrm>
          <a:prstGeom prst="rect">
            <a:avLst/>
          </a:prstGeom>
        </p:spPr>
      </p:pic>
      <p:sp>
        <p:nvSpPr>
          <p:cNvPr id="75" name="Rectangle 74"/>
          <p:cNvSpPr/>
          <p:nvPr/>
        </p:nvSpPr>
        <p:spPr>
          <a:xfrm>
            <a:off x="3913851" y="702863"/>
            <a:ext cx="1141417" cy="355276"/>
          </a:xfrm>
          <a:prstGeom prst="rect">
            <a:avLst/>
          </a:prstGeom>
          <a:solidFill>
            <a:srgbClr val="00529C"/>
          </a:solidFill>
        </p:spPr>
        <p:txBody>
          <a:bodyPr wrap="square" lIns="180000" tIns="36000" rIns="180000" bIns="72000" anchor="ctr">
            <a:spAutoFit/>
          </a:bodyPr>
          <a:lstStyle/>
          <a:p>
            <a:pPr algn="ctr"/>
            <a:r>
              <a:rPr lang="en-GB" altLang="en-US" sz="1600" b="1" dirty="0" smtClean="0">
                <a:solidFill>
                  <a:schemeClr val="bg1"/>
                </a:solidFill>
              </a:rPr>
              <a:t>Deepest</a:t>
            </a:r>
            <a:endParaRPr lang="en-GB" sz="1600" b="1" dirty="0">
              <a:solidFill>
                <a:schemeClr val="bg1"/>
              </a:solidFill>
            </a:endParaRPr>
          </a:p>
        </p:txBody>
      </p:sp>
      <p:sp>
        <p:nvSpPr>
          <p:cNvPr id="2" name="Rectangle 1"/>
          <p:cNvSpPr/>
          <p:nvPr/>
        </p:nvSpPr>
        <p:spPr>
          <a:xfrm>
            <a:off x="1238251" y="1321312"/>
            <a:ext cx="6581774" cy="1200329"/>
          </a:xfrm>
          <a:prstGeom prst="rect">
            <a:avLst/>
          </a:prstGeom>
        </p:spPr>
        <p:txBody>
          <a:bodyPr wrap="square">
            <a:spAutoFit/>
          </a:bodyPr>
          <a:lstStyle/>
          <a:p>
            <a:pPr lvl="0" algn="ctr">
              <a:defRPr sz="1800" b="0" i="0" u="none" strike="noStrike" kern="0" cap="none" spc="0" baseline="0">
                <a:solidFill>
                  <a:srgbClr val="000000"/>
                </a:solidFill>
                <a:uFillTx/>
              </a:defRPr>
            </a:pPr>
            <a:r>
              <a:rPr lang="en-GB" kern="0" dirty="0">
                <a:solidFill>
                  <a:srgbClr val="000000"/>
                </a:solidFill>
              </a:rPr>
              <a:t>Identify a pair of parallel lines and a pair of perpendicular lines in this picture:</a:t>
            </a:r>
          </a:p>
          <a:p>
            <a:pPr lvl="0" algn="ctr">
              <a:defRPr sz="1800" b="0" i="0" u="none" strike="noStrike" kern="0" cap="none" spc="0" baseline="0">
                <a:solidFill>
                  <a:srgbClr val="000000"/>
                </a:solidFill>
                <a:uFillTx/>
              </a:defRPr>
            </a:pPr>
            <a:endParaRPr lang="en-GB" kern="0" dirty="0">
              <a:solidFill>
                <a:srgbClr val="000000"/>
              </a:solidFill>
            </a:endParaRPr>
          </a:p>
          <a:p>
            <a:pPr lvl="0">
              <a:defRPr sz="1800" b="0" i="0" u="none" strike="noStrike" kern="0" cap="none" spc="0" baseline="0">
                <a:solidFill>
                  <a:srgbClr val="000000"/>
                </a:solidFill>
                <a:uFillTx/>
              </a:defRPr>
            </a:pPr>
            <a:endParaRPr lang="en-GB" kern="0" dirty="0">
              <a:solidFill>
                <a:srgbClr val="000000"/>
              </a:solidFill>
            </a:endParaRPr>
          </a:p>
        </p:txBody>
      </p:sp>
      <p:sp>
        <p:nvSpPr>
          <p:cNvPr id="7" name="Rectangle 6"/>
          <p:cNvSpPr/>
          <p:nvPr/>
        </p:nvSpPr>
        <p:spPr>
          <a:xfrm>
            <a:off x="1383679" y="2028825"/>
            <a:ext cx="6436345" cy="3964844"/>
          </a:xfrm>
          <a:prstGeom prst="rect">
            <a:avLst/>
          </a:prstGeom>
          <a:solidFill>
            <a:srgbClr val="C7E8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Rectangle 32"/>
          <p:cNvSpPr/>
          <p:nvPr/>
        </p:nvSpPr>
        <p:spPr>
          <a:xfrm>
            <a:off x="445574" y="702863"/>
            <a:ext cx="3434448" cy="355276"/>
          </a:xfrm>
          <a:prstGeom prst="rect">
            <a:avLst/>
          </a:prstGeom>
          <a:solidFill>
            <a:srgbClr val="072F54"/>
          </a:solidFill>
        </p:spPr>
        <p:txBody>
          <a:bodyPr wrap="square" lIns="180000" tIns="36000" rIns="180000" bIns="72000" anchor="ctr">
            <a:spAutoFit/>
          </a:bodyPr>
          <a:lstStyle/>
          <a:p>
            <a:r>
              <a:rPr lang="en-GB" altLang="en-US" sz="1600" b="1" dirty="0" smtClean="0">
                <a:solidFill>
                  <a:schemeClr val="bg1"/>
                </a:solidFill>
              </a:rPr>
              <a:t>Parallel and Perpendicular Lines</a:t>
            </a:r>
            <a:endParaRPr lang="en-GB" sz="1600" b="1" dirty="0">
              <a:solidFill>
                <a:schemeClr val="bg1"/>
              </a:solidFill>
            </a:endParaRPr>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70035" y="2276474"/>
            <a:ext cx="2221140" cy="3385447"/>
          </a:xfrm>
          <a:prstGeom prst="rect">
            <a:avLst/>
          </a:prstGeom>
        </p:spPr>
      </p:pic>
    </p:spTree>
    <p:extLst>
      <p:ext uri="{BB962C8B-B14F-4D97-AF65-F5344CB8AC3E}">
        <p14:creationId xmlns:p14="http://schemas.microsoft.com/office/powerpoint/2010/main" val="1894887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 xmlns:a16="http://schemas.microsoft.com/office/drawing/2014/main" id="{CC3F129B-2D47-483A-A90C-799D2C477CF6}"/>
              </a:ext>
            </a:extLst>
          </p:cNvPr>
          <p:cNvSpPr/>
          <p:nvPr/>
        </p:nvSpPr>
        <p:spPr>
          <a:xfrm>
            <a:off x="4563663" y="1819414"/>
            <a:ext cx="3824688" cy="4273409"/>
          </a:xfrm>
          <a:prstGeom prst="rect">
            <a:avLst/>
          </a:prstGeom>
          <a:solidFill>
            <a:srgbClr val="4EB2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p:cNvSpPr/>
          <p:nvPr/>
        </p:nvSpPr>
        <p:spPr>
          <a:xfrm>
            <a:off x="755650" y="1822827"/>
            <a:ext cx="3816349" cy="4269997"/>
          </a:xfrm>
          <a:prstGeom prst="rect">
            <a:avLst/>
          </a:prstGeom>
          <a:solidFill>
            <a:srgbClr val="007A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p:cNvSpPr/>
          <p:nvPr/>
        </p:nvSpPr>
        <p:spPr>
          <a:xfrm>
            <a:off x="755649" y="1364071"/>
            <a:ext cx="7632701" cy="458757"/>
          </a:xfrm>
          <a:prstGeom prst="rect">
            <a:avLst/>
          </a:prstGeom>
          <a:solidFill>
            <a:srgbClr val="C7E8FD"/>
          </a:solidFill>
        </p:spPr>
        <p:txBody>
          <a:bodyPr wrap="square" lIns="72000" tIns="72000" rIns="72000" bIns="108000">
            <a:spAutoFit/>
          </a:bodyPr>
          <a:lstStyle/>
          <a:p>
            <a:pPr algn="ctr"/>
            <a:r>
              <a:rPr lang="en-GB" dirty="0"/>
              <a:t>Dive in by completing your own activity!</a:t>
            </a:r>
          </a:p>
        </p:txBody>
      </p:sp>
      <p:pic>
        <p:nvPicPr>
          <p:cNvPr id="6" name="Picture 5">
            <a:extLst>
              <a:ext uri="{FF2B5EF4-FFF2-40B4-BE49-F238E27FC236}">
                <a16:creationId xmlns="" xmlns:a16="http://schemas.microsoft.com/office/drawing/2014/main" id="{61B74EBF-AD1B-4DC1-AB71-6B21B868FC7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5355" t="500" r="27421" b="1"/>
          <a:stretch/>
        </p:blipFill>
        <p:spPr>
          <a:xfrm>
            <a:off x="755650" y="1819415"/>
            <a:ext cx="3818059" cy="4273409"/>
          </a:xfrm>
          <a:prstGeom prst="rect">
            <a:avLst/>
          </a:prstGeom>
        </p:spPr>
      </p:pic>
      <p:pic>
        <p:nvPicPr>
          <p:cNvPr id="21" name="Picture 20">
            <a:extLst>
              <a:ext uri="{FF2B5EF4-FFF2-40B4-BE49-F238E27FC236}">
                <a16:creationId xmlns="" xmlns:a16="http://schemas.microsoft.com/office/drawing/2014/main" id="{23B3C386-037D-47BC-B81B-E45DB0C5678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82123" y="2033107"/>
            <a:ext cx="2722089" cy="3849436"/>
          </a:xfrm>
          <a:prstGeom prst="rect">
            <a:avLst/>
          </a:prstGeom>
          <a:effectLst>
            <a:outerShdw blurRad="63500" sx="102000" sy="102000" algn="ctr" rotWithShape="0">
              <a:prstClr val="black">
                <a:alpha val="20000"/>
              </a:prstClr>
            </a:outerShdw>
          </a:effectLst>
        </p:spPr>
      </p:pic>
      <p:pic>
        <p:nvPicPr>
          <p:cNvPr id="23" name="Picture 22">
            <a:extLst>
              <a:ext uri="{FF2B5EF4-FFF2-40B4-BE49-F238E27FC236}">
                <a16:creationId xmlns="" xmlns:a16="http://schemas.microsoft.com/office/drawing/2014/main" id="{A410F3B9-A120-4B78-B8FC-DBBE2542D02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54426" y="2033107"/>
            <a:ext cx="2722089" cy="3849436"/>
          </a:xfrm>
          <a:prstGeom prst="rect">
            <a:avLst/>
          </a:prstGeom>
          <a:effectLst>
            <a:outerShdw blurRad="63500" sx="102000" sy="102000" algn="ctr" rotWithShape="0">
              <a:prstClr val="black">
                <a:alpha val="20000"/>
              </a:prstClr>
            </a:outerShdw>
          </a:effectLst>
        </p:spPr>
      </p:pic>
      <p:sp>
        <p:nvSpPr>
          <p:cNvPr id="13" name="Rectangle 12"/>
          <p:cNvSpPr/>
          <p:nvPr/>
        </p:nvSpPr>
        <p:spPr>
          <a:xfrm>
            <a:off x="445574" y="702863"/>
            <a:ext cx="3434448" cy="355276"/>
          </a:xfrm>
          <a:prstGeom prst="rect">
            <a:avLst/>
          </a:prstGeom>
          <a:solidFill>
            <a:srgbClr val="072F54"/>
          </a:solidFill>
        </p:spPr>
        <p:txBody>
          <a:bodyPr wrap="square" lIns="180000" tIns="36000" rIns="180000" bIns="72000" anchor="ctr">
            <a:spAutoFit/>
          </a:bodyPr>
          <a:lstStyle/>
          <a:p>
            <a:r>
              <a:rPr lang="en-GB" altLang="en-US" sz="1600" b="1" dirty="0" smtClean="0">
                <a:solidFill>
                  <a:schemeClr val="bg1"/>
                </a:solidFill>
              </a:rPr>
              <a:t>Parallel and Perpendicular Lines</a:t>
            </a:r>
            <a:endParaRPr lang="en-GB" sz="1600" b="1" dirty="0">
              <a:solidFill>
                <a:schemeClr val="bg1"/>
              </a:solidFill>
            </a:endParaRPr>
          </a:p>
        </p:txBody>
      </p:sp>
      <p:pic>
        <p:nvPicPr>
          <p:cNvPr id="8" name="Picture 7"/>
          <p:cNvPicPr>
            <a:picLocks noChangeAspect="1"/>
          </p:cNvPicPr>
          <p:nvPr/>
        </p:nvPicPr>
        <p:blipFill rotWithShape="1">
          <a:blip r:embed="rId5" cstate="print">
            <a:extLst>
              <a:ext uri="{28A0092B-C50C-407E-A947-70E740481C1C}">
                <a14:useLocalDpi xmlns:a14="http://schemas.microsoft.com/office/drawing/2010/main" val="0"/>
              </a:ext>
            </a:extLst>
          </a:blip>
          <a:srcRect l="3844" t="3472" r="3844" b="26111"/>
          <a:stretch/>
        </p:blipFill>
        <p:spPr>
          <a:xfrm rot="1656776">
            <a:off x="1092416" y="2361483"/>
            <a:ext cx="1439892" cy="1553245"/>
          </a:xfrm>
          <a:prstGeom prst="rect">
            <a:avLst/>
          </a:prstGeom>
        </p:spPr>
      </p:pic>
      <p:pic>
        <p:nvPicPr>
          <p:cNvPr id="9" name="Picture 8"/>
          <p:cNvPicPr>
            <a:picLocks noChangeAspect="1"/>
          </p:cNvPicPr>
          <p:nvPr/>
        </p:nvPicPr>
        <p:blipFill rotWithShape="1">
          <a:blip r:embed="rId6" cstate="print">
            <a:extLst>
              <a:ext uri="{28A0092B-C50C-407E-A947-70E740481C1C}">
                <a14:useLocalDpi xmlns:a14="http://schemas.microsoft.com/office/drawing/2010/main" val="0"/>
              </a:ext>
            </a:extLst>
          </a:blip>
          <a:srcRect l="1683" t="1250" r="51572" b="1111"/>
          <a:stretch/>
        </p:blipFill>
        <p:spPr>
          <a:xfrm rot="1562817">
            <a:off x="2559113" y="2894032"/>
            <a:ext cx="719136" cy="2124171"/>
          </a:xfrm>
          <a:prstGeom prst="rect">
            <a:avLst/>
          </a:prstGeom>
        </p:spPr>
      </p:pic>
      <p:pic>
        <p:nvPicPr>
          <p:cNvPr id="22" name="Boy Writing">
            <a:extLst>
              <a:ext uri="{FF2B5EF4-FFF2-40B4-BE49-F238E27FC236}">
                <a16:creationId xmlns="" xmlns:a16="http://schemas.microsoft.com/office/drawing/2014/main" id="{59E92074-8F0A-4A38-87B2-6E07FF3C8646}"/>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176" t="622" r="32362"/>
          <a:stretch/>
        </p:blipFill>
        <p:spPr>
          <a:xfrm>
            <a:off x="755649" y="1928693"/>
            <a:ext cx="4038155" cy="4164130"/>
          </a:xfrm>
          <a:prstGeom prst="rect">
            <a:avLst/>
          </a:prstGeom>
        </p:spPr>
      </p:pic>
    </p:spTree>
    <p:extLst>
      <p:ext uri="{BB962C8B-B14F-4D97-AF65-F5344CB8AC3E}">
        <p14:creationId xmlns:p14="http://schemas.microsoft.com/office/powerpoint/2010/main" val="17712724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ounded Rectangle 14"/>
          <p:cNvSpPr/>
          <p:nvPr/>
        </p:nvSpPr>
        <p:spPr bwMode="auto">
          <a:xfrm>
            <a:off x="457198" y="438151"/>
            <a:ext cx="8220075" cy="5957887"/>
          </a:xfrm>
          <a:prstGeom prst="roundRect">
            <a:avLst>
              <a:gd name="adj" fmla="val 2649"/>
            </a:avLst>
          </a:prstGeom>
          <a:solidFill>
            <a:srgbClr val="002060">
              <a:alpha val="90000"/>
            </a:srgb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600" b="1" dirty="0">
                <a:latin typeface="Twinkl" pitchFamily="50" charset="0"/>
              </a:rPr>
              <a:t> </a:t>
            </a:r>
          </a:p>
        </p:txBody>
      </p:sp>
      <p:sp>
        <p:nvSpPr>
          <p:cNvPr id="16" name="Rectangle 15"/>
          <p:cNvSpPr/>
          <p:nvPr/>
        </p:nvSpPr>
        <p:spPr>
          <a:xfrm>
            <a:off x="755650" y="2696325"/>
            <a:ext cx="7632700" cy="400110"/>
          </a:xfrm>
          <a:prstGeom prst="rect">
            <a:avLst/>
          </a:prstGeom>
        </p:spPr>
        <p:txBody>
          <a:bodyPr wrap="square">
            <a:spAutoFit/>
          </a:bodyPr>
          <a:lstStyle/>
          <a:p>
            <a:pPr algn="ctr"/>
            <a:r>
              <a:rPr lang="en-GB" sz="2000" dirty="0">
                <a:solidFill>
                  <a:schemeClr val="bg1"/>
                </a:solidFill>
                <a:latin typeface="Tuffy" panose="020B0603060100000000" pitchFamily="34" charset="0"/>
                <a:ea typeface="Tuffy" panose="020B0603060100000000" pitchFamily="34" charset="0"/>
              </a:rPr>
              <a:t>For more planning resources to support this aim, </a:t>
            </a:r>
            <a:r>
              <a:rPr lang="en-GB" sz="2000" b="1" dirty="0">
                <a:solidFill>
                  <a:srgbClr val="18A0DB"/>
                </a:solidFill>
                <a:latin typeface="Tuffy" panose="020B0603060100000000" pitchFamily="34" charset="0"/>
                <a:ea typeface="Tuffy" panose="020B0603060100000000" pitchFamily="34" charset="0"/>
                <a:hlinkClick r:id="rId2"/>
              </a:rPr>
              <a:t>click here</a:t>
            </a:r>
            <a:r>
              <a:rPr lang="en-GB" sz="2000" dirty="0">
                <a:solidFill>
                  <a:schemeClr val="bg1"/>
                </a:solidFill>
                <a:latin typeface="Tuffy" panose="020B0603060100000000" pitchFamily="34" charset="0"/>
                <a:ea typeface="Tuffy" panose="020B0603060100000000" pitchFamily="34" charset="0"/>
              </a:rPr>
              <a:t>.</a:t>
            </a:r>
          </a:p>
        </p:txBody>
      </p:sp>
      <p:sp>
        <p:nvSpPr>
          <p:cNvPr id="17" name="Rectangle 16"/>
          <p:cNvSpPr/>
          <p:nvPr/>
        </p:nvSpPr>
        <p:spPr>
          <a:xfrm>
            <a:off x="766722" y="5385322"/>
            <a:ext cx="6103310" cy="615553"/>
          </a:xfrm>
          <a:prstGeom prst="rect">
            <a:avLst/>
          </a:prstGeom>
        </p:spPr>
        <p:txBody>
          <a:bodyPr wrap="square" lIns="0" tIns="0" rIns="0" bIns="0">
            <a:spAutoFit/>
          </a:bodyPr>
          <a:lstStyle/>
          <a:p>
            <a:r>
              <a:rPr lang="en-GB" sz="2000" dirty="0" err="1">
                <a:solidFill>
                  <a:schemeClr val="bg1"/>
                </a:solidFill>
                <a:latin typeface="Tuffy" panose="020B0603060100000000" pitchFamily="34" charset="0"/>
                <a:ea typeface="Tuffy" panose="020B0603060100000000" pitchFamily="34" charset="0"/>
              </a:rPr>
              <a:t>Twinkl</a:t>
            </a:r>
            <a:r>
              <a:rPr lang="en-GB" sz="2000" dirty="0">
                <a:solidFill>
                  <a:schemeClr val="bg1"/>
                </a:solidFill>
                <a:latin typeface="Tuffy" panose="020B0603060100000000" pitchFamily="34" charset="0"/>
                <a:ea typeface="Tuffy" panose="020B0603060100000000" pitchFamily="34" charset="0"/>
              </a:rPr>
              <a:t> </a:t>
            </a:r>
            <a:r>
              <a:rPr lang="en-GB" sz="2000" dirty="0" err="1">
                <a:solidFill>
                  <a:schemeClr val="bg1"/>
                </a:solidFill>
                <a:latin typeface="Tuffy" panose="020B0603060100000000" pitchFamily="34" charset="0"/>
                <a:ea typeface="Tuffy" panose="020B0603060100000000" pitchFamily="34" charset="0"/>
              </a:rPr>
              <a:t>PlanIt</a:t>
            </a:r>
            <a:r>
              <a:rPr lang="en-GB" sz="2000" dirty="0">
                <a:solidFill>
                  <a:schemeClr val="bg1"/>
                </a:solidFill>
                <a:latin typeface="Tuffy" panose="020B0603060100000000" pitchFamily="34" charset="0"/>
                <a:ea typeface="Tuffy" panose="020B0603060100000000" pitchFamily="34" charset="0"/>
              </a:rPr>
              <a:t> is our award-winning </a:t>
            </a:r>
            <a:r>
              <a:rPr lang="en-GB" sz="2000" dirty="0" smtClean="0">
                <a:solidFill>
                  <a:schemeClr val="bg1"/>
                </a:solidFill>
                <a:latin typeface="Tuffy" panose="020B0603060100000000" pitchFamily="34" charset="0"/>
                <a:ea typeface="Tuffy" panose="020B0603060100000000" pitchFamily="34" charset="0"/>
              </a:rPr>
              <a:t>scheme </a:t>
            </a:r>
            <a:r>
              <a:rPr lang="en-GB" sz="2000" dirty="0">
                <a:solidFill>
                  <a:schemeClr val="bg1"/>
                </a:solidFill>
                <a:latin typeface="Tuffy" panose="020B0603060100000000" pitchFamily="34" charset="0"/>
                <a:ea typeface="Tuffy" panose="020B0603060100000000" pitchFamily="34" charset="0"/>
              </a:rPr>
              <a:t>of work </a:t>
            </a:r>
            <a:r>
              <a:rPr lang="en-GB" sz="2000" dirty="0" smtClean="0">
                <a:solidFill>
                  <a:schemeClr val="bg1"/>
                </a:solidFill>
                <a:latin typeface="Tuffy" panose="020B0603060100000000" pitchFamily="34" charset="0"/>
                <a:ea typeface="Tuffy" panose="020B0603060100000000" pitchFamily="34" charset="0"/>
              </a:rPr>
              <a:t/>
            </a:r>
            <a:br>
              <a:rPr lang="en-GB" sz="2000" dirty="0" smtClean="0">
                <a:solidFill>
                  <a:schemeClr val="bg1"/>
                </a:solidFill>
                <a:latin typeface="Tuffy" panose="020B0603060100000000" pitchFamily="34" charset="0"/>
                <a:ea typeface="Tuffy" panose="020B0603060100000000" pitchFamily="34" charset="0"/>
              </a:rPr>
            </a:br>
            <a:r>
              <a:rPr lang="en-GB" sz="2000" dirty="0" smtClean="0">
                <a:solidFill>
                  <a:schemeClr val="bg1"/>
                </a:solidFill>
                <a:latin typeface="Tuffy" panose="020B0603060100000000" pitchFamily="34" charset="0"/>
                <a:ea typeface="Tuffy" panose="020B0603060100000000" pitchFamily="34" charset="0"/>
              </a:rPr>
              <a:t>with </a:t>
            </a:r>
            <a:r>
              <a:rPr lang="en-GB" sz="2000" dirty="0">
                <a:solidFill>
                  <a:schemeClr val="bg1"/>
                </a:solidFill>
                <a:latin typeface="Tuffy" panose="020B0603060100000000" pitchFamily="34" charset="0"/>
                <a:ea typeface="Tuffy" panose="020B0603060100000000" pitchFamily="34" charset="0"/>
              </a:rPr>
              <a:t>over 4000 </a:t>
            </a:r>
            <a:r>
              <a:rPr lang="en-GB" sz="2000" dirty="0" smtClean="0">
                <a:solidFill>
                  <a:schemeClr val="bg1"/>
                </a:solidFill>
                <a:latin typeface="Tuffy" panose="020B0603060100000000" pitchFamily="34" charset="0"/>
                <a:ea typeface="Tuffy" panose="020B0603060100000000" pitchFamily="34" charset="0"/>
              </a:rPr>
              <a:t>resources.</a:t>
            </a:r>
            <a:endParaRPr lang="en-GB" sz="2000" dirty="0">
              <a:solidFill>
                <a:schemeClr val="bg1"/>
              </a:solidFill>
              <a:latin typeface="Tuffy" panose="020B0603060100000000" pitchFamily="34" charset="0"/>
              <a:ea typeface="Tuffy" panose="020B0603060100000000" pitchFamily="34" charset="0"/>
            </a:endParaRPr>
          </a:p>
        </p:txBody>
      </p:sp>
      <p:pic>
        <p:nvPicPr>
          <p:cNvPr id="21" name="Picture 2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24745" y="5223878"/>
            <a:ext cx="1406637" cy="933495"/>
          </a:xfrm>
          <a:prstGeom prst="rect">
            <a:avLst/>
          </a:prstGeom>
        </p:spPr>
      </p:pic>
      <p:sp>
        <p:nvSpPr>
          <p:cNvPr id="22" name="Rectangle 21"/>
          <p:cNvSpPr/>
          <p:nvPr/>
        </p:nvSpPr>
        <p:spPr>
          <a:xfrm>
            <a:off x="594362" y="765175"/>
            <a:ext cx="7952222" cy="553998"/>
          </a:xfrm>
          <a:prstGeom prst="rect">
            <a:avLst/>
          </a:prstGeom>
        </p:spPr>
        <p:txBody>
          <a:bodyPr wrap="square">
            <a:spAutoFit/>
          </a:bodyPr>
          <a:lstStyle/>
          <a:p>
            <a:pPr algn="ctr"/>
            <a:r>
              <a:rPr lang="en-GB" sz="2900" b="1" dirty="0" smtClean="0">
                <a:solidFill>
                  <a:schemeClr val="bg1"/>
                </a:solidFill>
                <a:latin typeface="Tuffy" panose="020B0603060100000000" pitchFamily="34" charset="0"/>
                <a:ea typeface="Tuffy" panose="020B0603060100000000" pitchFamily="34" charset="0"/>
              </a:rPr>
              <a:t>Need Planning to Complement this Resource?</a:t>
            </a:r>
            <a:endParaRPr lang="en-GB" sz="2900" b="1" dirty="0">
              <a:solidFill>
                <a:schemeClr val="bg1"/>
              </a:solidFill>
              <a:latin typeface="Tuffy" panose="020B0603060100000000" pitchFamily="34" charset="0"/>
              <a:ea typeface="Tuffy" panose="020B0603060100000000" pitchFamily="34" charset="0"/>
            </a:endParaRPr>
          </a:p>
        </p:txBody>
      </p:sp>
      <p:sp>
        <p:nvSpPr>
          <p:cNvPr id="23" name="Rectangle 22"/>
          <p:cNvSpPr/>
          <p:nvPr/>
        </p:nvSpPr>
        <p:spPr>
          <a:xfrm>
            <a:off x="755650" y="1789800"/>
            <a:ext cx="7564566" cy="742639"/>
          </a:xfrm>
          <a:prstGeom prst="rect">
            <a:avLst/>
          </a:prstGeom>
          <a:solidFill>
            <a:schemeClr val="bg1"/>
          </a:solidFill>
        </p:spPr>
        <p:txBody>
          <a:bodyPr wrap="square">
            <a:spAutoFit/>
          </a:bodyPr>
          <a:lstStyle/>
          <a:p>
            <a:pPr lvl="0" algn="ctr">
              <a:lnSpc>
                <a:spcPct val="110000"/>
              </a:lnSpc>
            </a:pPr>
            <a:r>
              <a:rPr lang="en-GB" sz="2000" b="1" dirty="0">
                <a:solidFill>
                  <a:srgbClr val="014482"/>
                </a:solidFill>
                <a:latin typeface="Tuffy" panose="020B0603060100000000" pitchFamily="34" charset="0"/>
                <a:ea typeface="Tuffy" panose="020B0603060100000000" pitchFamily="34" charset="0"/>
              </a:rPr>
              <a:t>Identify horizontal and vertical lines and pairs of perpendicular and parallel lines.</a:t>
            </a:r>
          </a:p>
        </p:txBody>
      </p:sp>
      <p:sp>
        <p:nvSpPr>
          <p:cNvPr id="24" name="Rectangle 23"/>
          <p:cNvSpPr/>
          <p:nvPr/>
        </p:nvSpPr>
        <p:spPr>
          <a:xfrm>
            <a:off x="3169113" y="1376229"/>
            <a:ext cx="2997937" cy="400110"/>
          </a:xfrm>
          <a:prstGeom prst="rect">
            <a:avLst/>
          </a:prstGeom>
        </p:spPr>
        <p:txBody>
          <a:bodyPr wrap="none">
            <a:spAutoFit/>
          </a:bodyPr>
          <a:lstStyle/>
          <a:p>
            <a:r>
              <a:rPr lang="en-GB" sz="2000" b="1" dirty="0">
                <a:solidFill>
                  <a:schemeClr val="bg1"/>
                </a:solidFill>
                <a:latin typeface="Tuffy" panose="020B0603060100000000" pitchFamily="34" charset="0"/>
                <a:ea typeface="Tuffy" panose="020B0603060100000000" pitchFamily="34" charset="0"/>
              </a:rPr>
              <a:t>National Curriculum </a:t>
            </a:r>
            <a:r>
              <a:rPr lang="en-GB" sz="2000" b="1" dirty="0" smtClean="0">
                <a:solidFill>
                  <a:schemeClr val="bg1"/>
                </a:solidFill>
                <a:latin typeface="Tuffy" panose="020B0603060100000000" pitchFamily="34" charset="0"/>
                <a:ea typeface="Tuffy" panose="020B0603060100000000" pitchFamily="34" charset="0"/>
              </a:rPr>
              <a:t>Aim</a:t>
            </a:r>
            <a:endParaRPr lang="en-GB" sz="2000" b="1" dirty="0">
              <a:solidFill>
                <a:schemeClr val="bg1"/>
              </a:solidFill>
              <a:latin typeface="Tuffy" panose="020B0603060100000000" pitchFamily="34" charset="0"/>
              <a:ea typeface="Tuffy" panose="020B0603060100000000" pitchFamily="34" charset="0"/>
            </a:endParaRPr>
          </a:p>
        </p:txBody>
      </p:sp>
      <p:pic>
        <p:nvPicPr>
          <p:cNvPr id="25" name="Picture 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778450" y="3226834"/>
            <a:ext cx="3706073" cy="1853036"/>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4"/>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4666416" y="3225825"/>
            <a:ext cx="3721934" cy="18609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50266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35562888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txBox="1">
            <a:spLocks/>
          </p:cNvSpPr>
          <p:nvPr/>
        </p:nvSpPr>
        <p:spPr>
          <a:xfrm>
            <a:off x="461962" y="762000"/>
            <a:ext cx="8220075" cy="652318"/>
          </a:xfrm>
          <a:prstGeom prst="roundRect">
            <a:avLst>
              <a:gd name="adj" fmla="val 9641"/>
            </a:avLst>
          </a:prstGeom>
          <a:no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SemiBold" pitchFamily="2" charset="0"/>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altLang="en-US" sz="2800" b="1" i="0" u="none" strike="noStrike" kern="1200" cap="none" spc="0" normalizeH="0" baseline="0" noProof="0" dirty="0">
                <a:ln>
                  <a:noFill/>
                </a:ln>
                <a:solidFill>
                  <a:srgbClr val="014482"/>
                </a:solidFill>
                <a:effectLst/>
                <a:uLnTx/>
                <a:uFillTx/>
                <a:latin typeface="Tuffy-TTF" panose="020B0603060100000000" pitchFamily="34" charset="0"/>
                <a:ea typeface="Tuffy" panose="020B0603060100000000" pitchFamily="34" charset="0"/>
                <a:cs typeface="Arial" panose="020B0604020202020204" pitchFamily="34" charset="0"/>
              </a:rPr>
              <a:t>Diving into Mastery Guidance for Educators</a:t>
            </a:r>
          </a:p>
        </p:txBody>
      </p:sp>
      <p:sp>
        <p:nvSpPr>
          <p:cNvPr id="4" name="Rectangle 3">
            <a:extLst>
              <a:ext uri="{FF2B5EF4-FFF2-40B4-BE49-F238E27FC236}">
                <a16:creationId xmlns:a16="http://schemas.microsoft.com/office/drawing/2014/main" xmlns="" id="{FA04B34F-55C5-40A6-8A7E-881778633952}"/>
              </a:ext>
            </a:extLst>
          </p:cNvPr>
          <p:cNvSpPr/>
          <p:nvPr/>
        </p:nvSpPr>
        <p:spPr>
          <a:xfrm>
            <a:off x="761153" y="1994284"/>
            <a:ext cx="3196589" cy="3795053"/>
          </a:xfrm>
          <a:prstGeom prst="rect">
            <a:avLst/>
          </a:prstGeom>
          <a:solidFill>
            <a:srgbClr val="ACDD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latin typeface="Twinkl" pitchFamily="50" charset="0"/>
            </a:endParaRPr>
          </a:p>
        </p:txBody>
      </p:sp>
      <p:sp>
        <p:nvSpPr>
          <p:cNvPr id="5" name="Rectangle 4"/>
          <p:cNvSpPr/>
          <p:nvPr/>
        </p:nvSpPr>
        <p:spPr>
          <a:xfrm>
            <a:off x="769943" y="1341966"/>
            <a:ext cx="7623169" cy="584775"/>
          </a:xfrm>
          <a:prstGeom prst="rect">
            <a:avLst/>
          </a:prstGeom>
        </p:spPr>
        <p:txBody>
          <a:bodyPr wrap="square">
            <a:spAutoFit/>
          </a:bodyPr>
          <a:lstStyle/>
          <a:p>
            <a:pPr algn="just"/>
            <a:r>
              <a:rPr lang="en-GB" sz="1600" dirty="0">
                <a:latin typeface="Tuffy" panose="020B0603060100000000" pitchFamily="34" charset="0"/>
                <a:ea typeface="Tuffy" panose="020B0603060100000000" pitchFamily="34" charset="0"/>
              </a:rPr>
              <a:t>Each activity sheet is split into three sections, </a:t>
            </a:r>
            <a:r>
              <a:rPr lang="en-GB" sz="1600" dirty="0" smtClean="0">
                <a:latin typeface="Tuffy" panose="020B0603060100000000" pitchFamily="34" charset="0"/>
                <a:ea typeface="Tuffy" panose="020B0603060100000000" pitchFamily="34" charset="0"/>
              </a:rPr>
              <a:t>diving, </a:t>
            </a:r>
            <a:r>
              <a:rPr lang="en-GB" sz="1600" dirty="0">
                <a:latin typeface="Tuffy" panose="020B0603060100000000" pitchFamily="34" charset="0"/>
                <a:ea typeface="Tuffy" panose="020B0603060100000000" pitchFamily="34" charset="0"/>
              </a:rPr>
              <a:t>deeper and deepest, which are represented by the following icons:</a:t>
            </a:r>
          </a:p>
        </p:txBody>
      </p:sp>
      <p:sp>
        <p:nvSpPr>
          <p:cNvPr id="6" name="Rectangle 5">
            <a:extLst>
              <a:ext uri="{FF2B5EF4-FFF2-40B4-BE49-F238E27FC236}">
                <a16:creationId xmlns:a16="http://schemas.microsoft.com/office/drawing/2014/main" xmlns="" id="{D7C4EA92-F36C-4499-A738-0B1DDBF02EE5}"/>
              </a:ext>
            </a:extLst>
          </p:cNvPr>
          <p:cNvSpPr/>
          <p:nvPr/>
        </p:nvSpPr>
        <p:spPr>
          <a:xfrm>
            <a:off x="4184822" y="1936618"/>
            <a:ext cx="4208289" cy="3046988"/>
          </a:xfrm>
          <a:prstGeom prst="rect">
            <a:avLst/>
          </a:prstGeom>
        </p:spPr>
        <p:txBody>
          <a:bodyPr wrap="square" lIns="0" tIns="0" rIns="0" bIns="0">
            <a:spAutoFit/>
          </a:bodyPr>
          <a:lstStyle/>
          <a:p>
            <a:pPr algn="just"/>
            <a:r>
              <a:rPr lang="en-GB" sz="1600" dirty="0">
                <a:latin typeface="Tuffy" panose="020B0603060100000000" pitchFamily="34" charset="0"/>
                <a:ea typeface="Tuffy" panose="020B0603060100000000" pitchFamily="34" charset="0"/>
              </a:rPr>
              <a:t>These carefully designed activities take your children through a learning journey, initially ensuring they are fluent with the key concept being taught; then applying this to a range of reasoning and problem-solving activities. </a:t>
            </a:r>
            <a:endParaRPr lang="en-GB" sz="1600" dirty="0" smtClean="0">
              <a:latin typeface="Tuffy" panose="020B0603060100000000" pitchFamily="34" charset="0"/>
              <a:ea typeface="Tuffy" panose="020B0603060100000000" pitchFamily="34" charset="0"/>
            </a:endParaRPr>
          </a:p>
          <a:p>
            <a:pPr algn="just"/>
            <a:endParaRPr lang="en-GB" sz="1600" dirty="0">
              <a:latin typeface="Tuffy" panose="020B0603060100000000" pitchFamily="34" charset="0"/>
              <a:ea typeface="Tuffy" panose="020B0603060100000000" pitchFamily="34" charset="0"/>
            </a:endParaRPr>
          </a:p>
          <a:p>
            <a:pPr algn="just"/>
            <a:r>
              <a:rPr lang="en-GB" sz="1600" dirty="0">
                <a:latin typeface="Tuffy" panose="020B0603060100000000" pitchFamily="34" charset="0"/>
                <a:ea typeface="Tuffy" panose="020B0603060100000000" pitchFamily="34" charset="0"/>
              </a:rPr>
              <a:t>These sheets might not necessarily be used in a linear way. Some children might begin at the ‘Deeper’ section and in fact, others may ‘dive straight in’ to the ‘Deepest’ section if they have already mastered the skill and are applying this to show their depth of understanding. </a:t>
            </a:r>
          </a:p>
        </p:txBody>
      </p:sp>
      <p:grpSp>
        <p:nvGrpSpPr>
          <p:cNvPr id="7" name="Group 6"/>
          <p:cNvGrpSpPr/>
          <p:nvPr/>
        </p:nvGrpSpPr>
        <p:grpSpPr>
          <a:xfrm>
            <a:off x="1213030" y="2423057"/>
            <a:ext cx="2292835" cy="2937506"/>
            <a:chOff x="1213030" y="2423057"/>
            <a:chExt cx="2292835" cy="2937506"/>
          </a:xfrm>
        </p:grpSpPr>
        <p:pic>
          <p:nvPicPr>
            <p:cNvPr id="8" name="Picture 7">
              <a:extLst>
                <a:ext uri="{FF2B5EF4-FFF2-40B4-BE49-F238E27FC236}">
                  <a16:creationId xmlns:a16="http://schemas.microsoft.com/office/drawing/2014/main" xmlns="" id="{82F8BBE3-D3F3-4DE6-A818-2D773F20B11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13030" y="2423057"/>
              <a:ext cx="868680" cy="868680"/>
            </a:xfrm>
            <a:prstGeom prst="rect">
              <a:avLst/>
            </a:prstGeom>
          </p:spPr>
        </p:pic>
        <p:pic>
          <p:nvPicPr>
            <p:cNvPr id="9" name="Picture 8">
              <a:extLst>
                <a:ext uri="{FF2B5EF4-FFF2-40B4-BE49-F238E27FC236}">
                  <a16:creationId xmlns:a16="http://schemas.microsoft.com/office/drawing/2014/main" xmlns="" id="{164A8FE3-B06C-4E40-977F-4F3E0ACC2AD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13030" y="3457470"/>
              <a:ext cx="868680" cy="868680"/>
            </a:xfrm>
            <a:prstGeom prst="rect">
              <a:avLst/>
            </a:prstGeom>
          </p:spPr>
        </p:pic>
        <p:pic>
          <p:nvPicPr>
            <p:cNvPr id="10" name="Picture 9">
              <a:extLst>
                <a:ext uri="{FF2B5EF4-FFF2-40B4-BE49-F238E27FC236}">
                  <a16:creationId xmlns:a16="http://schemas.microsoft.com/office/drawing/2014/main" xmlns="" id="{788CE03C-10B4-46B1-849A-0D1B9CBCCE9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13030" y="4491883"/>
              <a:ext cx="868680" cy="868680"/>
            </a:xfrm>
            <a:prstGeom prst="rect">
              <a:avLst/>
            </a:prstGeom>
          </p:spPr>
        </p:pic>
        <p:sp>
          <p:nvSpPr>
            <p:cNvPr id="11" name="Arrow: Pentagon 11">
              <a:extLst>
                <a:ext uri="{FF2B5EF4-FFF2-40B4-BE49-F238E27FC236}">
                  <a16:creationId xmlns:a16="http://schemas.microsoft.com/office/drawing/2014/main" xmlns="" id="{602133B5-7961-4F75-A2BE-B73C6DB63E21}"/>
                </a:ext>
              </a:extLst>
            </p:cNvPr>
            <p:cNvSpPr/>
            <p:nvPr/>
          </p:nvSpPr>
          <p:spPr>
            <a:xfrm flipH="1">
              <a:off x="2180298" y="2674517"/>
              <a:ext cx="1325567" cy="365760"/>
            </a:xfrm>
            <a:prstGeom prst="homePlate">
              <a:avLst/>
            </a:prstGeom>
            <a:solidFill>
              <a:srgbClr val="4EB2E5"/>
            </a:solidFill>
            <a:ln>
              <a:noFill/>
            </a:ln>
          </p:spPr>
          <p:style>
            <a:lnRef idx="2">
              <a:schemeClr val="accent1">
                <a:shade val="50000"/>
              </a:schemeClr>
            </a:lnRef>
            <a:fillRef idx="1">
              <a:schemeClr val="accent1"/>
            </a:fillRef>
            <a:effectRef idx="0">
              <a:schemeClr val="accent1"/>
            </a:effectRef>
            <a:fontRef idx="minor">
              <a:schemeClr val="lt1"/>
            </a:fontRef>
          </p:style>
          <p:txBody>
            <a:bodyPr bIns="72000" rtlCol="0" anchor="ctr"/>
            <a:lstStyle/>
            <a:p>
              <a:pPr algn="ctr"/>
              <a:r>
                <a:rPr lang="en-GB" b="1" kern="0" dirty="0" smtClean="0">
                  <a:solidFill>
                    <a:schemeClr val="bg1"/>
                  </a:solidFill>
                  <a:latin typeface="Tuffy-TTF" panose="020B0603060100000000" pitchFamily="34" charset="0"/>
                  <a:ea typeface="Tuffy" panose="020B0603060100000000" pitchFamily="34" charset="0"/>
                  <a:cs typeface="Arial" panose="020B0604020202020204" pitchFamily="34" charset="0"/>
                </a:rPr>
                <a:t>Diving</a:t>
              </a:r>
              <a:endParaRPr lang="en-US" b="1" dirty="0">
                <a:solidFill>
                  <a:schemeClr val="bg1"/>
                </a:solidFill>
              </a:endParaRPr>
            </a:p>
          </p:txBody>
        </p:sp>
        <p:sp>
          <p:nvSpPr>
            <p:cNvPr id="12" name="Arrow: Pentagon 12">
              <a:extLst>
                <a:ext uri="{FF2B5EF4-FFF2-40B4-BE49-F238E27FC236}">
                  <a16:creationId xmlns:a16="http://schemas.microsoft.com/office/drawing/2014/main" xmlns="" id="{D99180F2-5FC9-4895-9C62-0CB9474D9C82}"/>
                </a:ext>
              </a:extLst>
            </p:cNvPr>
            <p:cNvSpPr/>
            <p:nvPr/>
          </p:nvSpPr>
          <p:spPr>
            <a:xfrm flipH="1">
              <a:off x="2180298" y="3708930"/>
              <a:ext cx="1325567" cy="365760"/>
            </a:xfrm>
            <a:prstGeom prst="homePlate">
              <a:avLst/>
            </a:prstGeom>
            <a:solidFill>
              <a:srgbClr val="007AC3"/>
            </a:solidFill>
            <a:ln>
              <a:noFill/>
            </a:ln>
          </p:spPr>
          <p:style>
            <a:lnRef idx="2">
              <a:schemeClr val="accent1">
                <a:shade val="50000"/>
              </a:schemeClr>
            </a:lnRef>
            <a:fillRef idx="1">
              <a:schemeClr val="accent1"/>
            </a:fillRef>
            <a:effectRef idx="0">
              <a:schemeClr val="accent1"/>
            </a:effectRef>
            <a:fontRef idx="minor">
              <a:schemeClr val="lt1"/>
            </a:fontRef>
          </p:style>
          <p:txBody>
            <a:bodyPr bIns="72000" rtlCol="0" anchor="ctr"/>
            <a:lstStyle/>
            <a:p>
              <a:pPr algn="ctr"/>
              <a:r>
                <a:rPr lang="en-GB" b="1" kern="0" dirty="0">
                  <a:solidFill>
                    <a:schemeClr val="bg1"/>
                  </a:solidFill>
                  <a:latin typeface="Tuffy-TTF" panose="020B0603060100000000" pitchFamily="34" charset="0"/>
                  <a:ea typeface="Tuffy" panose="020B0603060100000000" pitchFamily="34" charset="0"/>
                  <a:cs typeface="Arial" panose="020B0604020202020204" pitchFamily="34" charset="0"/>
                </a:rPr>
                <a:t>Deeper</a:t>
              </a:r>
              <a:endParaRPr lang="en-US" b="1" dirty="0">
                <a:solidFill>
                  <a:schemeClr val="bg1"/>
                </a:solidFill>
              </a:endParaRPr>
            </a:p>
          </p:txBody>
        </p:sp>
        <p:sp>
          <p:nvSpPr>
            <p:cNvPr id="13" name="Arrow: Pentagon 13">
              <a:extLst>
                <a:ext uri="{FF2B5EF4-FFF2-40B4-BE49-F238E27FC236}">
                  <a16:creationId xmlns:a16="http://schemas.microsoft.com/office/drawing/2014/main" xmlns="" id="{6997B7B1-BA29-4830-B759-33B615380048}"/>
                </a:ext>
              </a:extLst>
            </p:cNvPr>
            <p:cNvSpPr/>
            <p:nvPr/>
          </p:nvSpPr>
          <p:spPr>
            <a:xfrm flipH="1">
              <a:off x="2180298" y="4743343"/>
              <a:ext cx="1325567" cy="365760"/>
            </a:xfrm>
            <a:prstGeom prst="homePlate">
              <a:avLst/>
            </a:prstGeom>
            <a:solidFill>
              <a:srgbClr val="00529C"/>
            </a:solidFill>
            <a:ln>
              <a:noFill/>
            </a:ln>
          </p:spPr>
          <p:style>
            <a:lnRef idx="2">
              <a:schemeClr val="accent1">
                <a:shade val="50000"/>
              </a:schemeClr>
            </a:lnRef>
            <a:fillRef idx="1">
              <a:schemeClr val="accent1"/>
            </a:fillRef>
            <a:effectRef idx="0">
              <a:schemeClr val="accent1"/>
            </a:effectRef>
            <a:fontRef idx="minor">
              <a:schemeClr val="lt1"/>
            </a:fontRef>
          </p:style>
          <p:txBody>
            <a:bodyPr bIns="72000" rtlCol="0" anchor="ctr"/>
            <a:lstStyle/>
            <a:p>
              <a:pPr algn="ctr"/>
              <a:r>
                <a:rPr lang="en-GB" b="1" kern="0" dirty="0">
                  <a:solidFill>
                    <a:schemeClr val="bg1"/>
                  </a:solidFill>
                  <a:latin typeface="Tuffy-TTF" panose="020B0603060100000000" pitchFamily="34" charset="0"/>
                  <a:ea typeface="Tuffy" panose="020B0603060100000000" pitchFamily="34" charset="0"/>
                  <a:cs typeface="Arial" panose="020B0604020202020204" pitchFamily="34" charset="0"/>
                </a:rPr>
                <a:t>Deepest</a:t>
              </a:r>
              <a:endParaRPr lang="en-US" b="1" dirty="0">
                <a:solidFill>
                  <a:schemeClr val="bg1"/>
                </a:solidFill>
              </a:endParaRPr>
            </a:p>
          </p:txBody>
        </p:sp>
      </p:grpSp>
    </p:spTree>
    <p:extLst>
      <p:ext uri="{BB962C8B-B14F-4D97-AF65-F5344CB8AC3E}">
        <p14:creationId xmlns:p14="http://schemas.microsoft.com/office/powerpoint/2010/main" val="132485078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le 11"/>
          <p:cNvSpPr/>
          <p:nvPr/>
        </p:nvSpPr>
        <p:spPr bwMode="auto">
          <a:xfrm>
            <a:off x="653362" y="512762"/>
            <a:ext cx="7886700" cy="1604362"/>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13" name="Title 1"/>
          <p:cNvSpPr txBox="1">
            <a:spLocks/>
          </p:cNvSpPr>
          <p:nvPr/>
        </p:nvSpPr>
        <p:spPr>
          <a:xfrm>
            <a:off x="628648" y="734785"/>
            <a:ext cx="7886700" cy="540000"/>
          </a:xfrm>
          <a:prstGeom prst="rect">
            <a:avLst/>
          </a:prstGeom>
        </p:spPr>
        <p:txBody>
          <a:bodyPr lIns="0" tIns="0" rIns="0" bIns="0" anchor="ctr" anchorCtr="1">
            <a:noAutofit/>
          </a:bodyPr>
          <a:lstStyle>
            <a:lvl1pPr algn="l" defTabSz="914400" rtl="0" eaLnBrk="1" latinLnBrk="0" hangingPunct="1">
              <a:lnSpc>
                <a:spcPct val="90000"/>
              </a:lnSpc>
              <a:spcBef>
                <a:spcPct val="0"/>
              </a:spcBef>
              <a:buNone/>
              <a:defRPr sz="4000" b="1" kern="1200">
                <a:solidFill>
                  <a:schemeClr val="tx1"/>
                </a:solidFill>
                <a:latin typeface="Sassoon Infant Md" panose="02000603050000020003" pitchFamily="50" charset="0"/>
                <a:ea typeface="+mj-ea"/>
                <a:cs typeface="+mj-cs"/>
              </a:defRPr>
            </a:lvl1pPr>
          </a:lstStyle>
          <a:p>
            <a:r>
              <a:rPr lang="en-US" sz="3600" dirty="0" smtClean="0">
                <a:latin typeface="+mn-lt"/>
              </a:rPr>
              <a:t>National Curriculum Objective</a:t>
            </a:r>
            <a:endParaRPr lang="en-US" sz="3600" dirty="0">
              <a:latin typeface="+mn-lt"/>
            </a:endParaRPr>
          </a:p>
        </p:txBody>
      </p:sp>
      <p:sp>
        <p:nvSpPr>
          <p:cNvPr id="14" name="Content Placeholder 15"/>
          <p:cNvSpPr txBox="1">
            <a:spLocks/>
          </p:cNvSpPr>
          <p:nvPr/>
        </p:nvSpPr>
        <p:spPr>
          <a:xfrm>
            <a:off x="628650" y="1127760"/>
            <a:ext cx="7886700" cy="783418"/>
          </a:xfrm>
          <a:prstGeom prst="roundRect">
            <a:avLst>
              <a:gd name="adj" fmla="val 2585"/>
            </a:avLst>
          </a:prstGeom>
          <a:noFill/>
          <a:ln w="25400">
            <a:noFill/>
          </a:ln>
        </p:spPr>
        <p:txBody>
          <a:bodyPr vert="horz" lIns="252000" tIns="252000" rIns="252000" bIns="25200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Twinkl" pitchFamily="50" charset="0"/>
                <a:ea typeface="Twinkl"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Twinkl"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Identify horizontal and vertical lines and pairs of perpendicular and parallel lines</a:t>
            </a:r>
            <a:r>
              <a:rPr lang="en-GB" dirty="0" smtClean="0"/>
              <a:t>.</a:t>
            </a:r>
            <a:endParaRPr lang="en-GB" dirty="0"/>
          </a:p>
        </p:txBody>
      </p:sp>
    </p:spTree>
    <p:extLst>
      <p:ext uri="{BB962C8B-B14F-4D97-AF65-F5344CB8AC3E}">
        <p14:creationId xmlns:p14="http://schemas.microsoft.com/office/powerpoint/2010/main" val="364393518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Rectangle 96"/>
          <p:cNvSpPr/>
          <p:nvPr/>
        </p:nvSpPr>
        <p:spPr>
          <a:xfrm>
            <a:off x="3916063" y="702863"/>
            <a:ext cx="976684" cy="355276"/>
          </a:xfrm>
          <a:prstGeom prst="rect">
            <a:avLst/>
          </a:prstGeom>
          <a:solidFill>
            <a:srgbClr val="4EB2E5"/>
          </a:solidFill>
        </p:spPr>
        <p:txBody>
          <a:bodyPr wrap="square" lIns="180000" tIns="36000" rIns="180000" bIns="72000" anchor="ctr">
            <a:spAutoFit/>
          </a:bodyPr>
          <a:lstStyle/>
          <a:p>
            <a:pPr algn="ctr"/>
            <a:r>
              <a:rPr lang="en-GB" altLang="en-US" sz="1600" b="1" dirty="0" smtClean="0">
                <a:solidFill>
                  <a:schemeClr val="bg1"/>
                </a:solidFill>
              </a:rPr>
              <a:t>Diving</a:t>
            </a:r>
            <a:endParaRPr lang="en-GB" sz="1600" b="1" dirty="0">
              <a:solidFill>
                <a:schemeClr val="bg1"/>
              </a:solidFill>
            </a:endParaRPr>
          </a:p>
        </p:txBody>
      </p:sp>
      <p:pic>
        <p:nvPicPr>
          <p:cNvPr id="5" name="Picture 4">
            <a:extLst>
              <a:ext uri="{FF2B5EF4-FFF2-40B4-BE49-F238E27FC236}">
                <a16:creationId xmlns:a16="http://schemas.microsoft.com/office/drawing/2014/main" xmlns="" id="{2830866F-58AA-4213-AFD1-4A7F919ABC8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04094" y="532799"/>
            <a:ext cx="700156" cy="700156"/>
          </a:xfrm>
          <a:prstGeom prst="rect">
            <a:avLst/>
          </a:prstGeom>
        </p:spPr>
      </p:pic>
      <p:sp>
        <p:nvSpPr>
          <p:cNvPr id="96" name="Rectangle 95"/>
          <p:cNvSpPr/>
          <p:nvPr/>
        </p:nvSpPr>
        <p:spPr>
          <a:xfrm>
            <a:off x="445574" y="702863"/>
            <a:ext cx="3434448" cy="355276"/>
          </a:xfrm>
          <a:prstGeom prst="rect">
            <a:avLst/>
          </a:prstGeom>
          <a:solidFill>
            <a:srgbClr val="072F54"/>
          </a:solidFill>
        </p:spPr>
        <p:txBody>
          <a:bodyPr wrap="square" lIns="180000" tIns="36000" rIns="180000" bIns="72000" anchor="ctr">
            <a:spAutoFit/>
          </a:bodyPr>
          <a:lstStyle/>
          <a:p>
            <a:r>
              <a:rPr lang="en-GB" altLang="en-US" sz="1600" b="1" dirty="0" smtClean="0">
                <a:solidFill>
                  <a:schemeClr val="bg1"/>
                </a:solidFill>
              </a:rPr>
              <a:t>Parallel and Perpendicular Lines</a:t>
            </a:r>
            <a:endParaRPr lang="en-GB" sz="1600" b="1" dirty="0">
              <a:solidFill>
                <a:schemeClr val="bg1"/>
              </a:solidFill>
            </a:endParaRPr>
          </a:p>
        </p:txBody>
      </p:sp>
      <p:sp>
        <p:nvSpPr>
          <p:cNvPr id="6" name="Rectangle 5"/>
          <p:cNvSpPr/>
          <p:nvPr/>
        </p:nvSpPr>
        <p:spPr>
          <a:xfrm>
            <a:off x="1408669" y="2797781"/>
            <a:ext cx="6227807" cy="2795712"/>
          </a:xfrm>
          <a:prstGeom prst="rect">
            <a:avLst/>
          </a:prstGeom>
          <a:solidFill>
            <a:srgbClr val="C7E8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ectangle 1"/>
          <p:cNvSpPr/>
          <p:nvPr/>
        </p:nvSpPr>
        <p:spPr>
          <a:xfrm>
            <a:off x="755649" y="1232955"/>
            <a:ext cx="7712847" cy="1477328"/>
          </a:xfrm>
          <a:prstGeom prst="rect">
            <a:avLst/>
          </a:prstGeom>
        </p:spPr>
        <p:txBody>
          <a:bodyPr wrap="square">
            <a:spAutoFit/>
          </a:bodyPr>
          <a:lstStyle/>
          <a:p>
            <a:pPr lvl="0">
              <a:defRPr sz="1800" b="0" i="0" u="none" strike="noStrike" kern="0" cap="none" spc="0" baseline="0">
                <a:solidFill>
                  <a:srgbClr val="000000"/>
                </a:solidFill>
                <a:uFillTx/>
              </a:defRPr>
            </a:pPr>
            <a:r>
              <a:rPr lang="en-GB" kern="0" dirty="0">
                <a:solidFill>
                  <a:srgbClr val="000000"/>
                </a:solidFill>
              </a:rPr>
              <a:t>Parallel lines run alongside each other in pairs</a:t>
            </a:r>
            <a:r>
              <a:rPr lang="en-GB" kern="0" dirty="0" smtClean="0">
                <a:solidFill>
                  <a:srgbClr val="000000"/>
                </a:solidFill>
              </a:rPr>
              <a:t>.</a:t>
            </a:r>
          </a:p>
          <a:p>
            <a:pPr lvl="0">
              <a:defRPr sz="1800" b="0" i="0" u="none" strike="noStrike" kern="0" cap="none" spc="0" baseline="0">
                <a:solidFill>
                  <a:srgbClr val="000000"/>
                </a:solidFill>
                <a:uFillTx/>
              </a:defRPr>
            </a:pPr>
            <a:endParaRPr lang="en-GB" kern="0" dirty="0">
              <a:solidFill>
                <a:srgbClr val="000000"/>
              </a:solidFill>
            </a:endParaRPr>
          </a:p>
          <a:p>
            <a:pPr lvl="0">
              <a:defRPr sz="1800" b="0" i="0" u="none" strike="noStrike" kern="0" cap="none" spc="0" baseline="0">
                <a:solidFill>
                  <a:srgbClr val="000000"/>
                </a:solidFill>
                <a:uFillTx/>
              </a:defRPr>
            </a:pPr>
            <a:r>
              <a:rPr lang="en-GB" kern="0" dirty="0">
                <a:solidFill>
                  <a:srgbClr val="000000"/>
                </a:solidFill>
              </a:rPr>
              <a:t>They would never meet if they carried on</a:t>
            </a:r>
            <a:r>
              <a:rPr lang="en-GB" kern="0" dirty="0" smtClean="0">
                <a:solidFill>
                  <a:srgbClr val="000000"/>
                </a:solidFill>
              </a:rPr>
              <a:t>.</a:t>
            </a:r>
          </a:p>
          <a:p>
            <a:pPr lvl="0">
              <a:defRPr sz="1800" b="0" i="0" u="none" strike="noStrike" kern="0" cap="none" spc="0" baseline="0">
                <a:solidFill>
                  <a:srgbClr val="000000"/>
                </a:solidFill>
                <a:uFillTx/>
              </a:defRPr>
            </a:pPr>
            <a:endParaRPr lang="en-GB" kern="0" dirty="0">
              <a:solidFill>
                <a:srgbClr val="000000"/>
              </a:solidFill>
            </a:endParaRPr>
          </a:p>
          <a:p>
            <a:pPr lvl="0">
              <a:defRPr sz="1800" b="0" i="0" u="none" strike="noStrike" kern="0" cap="none" spc="0" baseline="0">
                <a:solidFill>
                  <a:srgbClr val="000000"/>
                </a:solidFill>
                <a:uFillTx/>
              </a:defRPr>
            </a:pPr>
            <a:r>
              <a:rPr lang="en-GB" kern="0" dirty="0">
                <a:solidFill>
                  <a:srgbClr val="000000"/>
                </a:solidFill>
              </a:rPr>
              <a:t>They are always the same distance apart.</a:t>
            </a:r>
          </a:p>
        </p:txBody>
      </p:sp>
      <p:sp>
        <p:nvSpPr>
          <p:cNvPr id="3" name="Rectangle 2"/>
          <p:cNvSpPr/>
          <p:nvPr/>
        </p:nvSpPr>
        <p:spPr>
          <a:xfrm>
            <a:off x="755649" y="5705702"/>
            <a:ext cx="4873450" cy="369332"/>
          </a:xfrm>
          <a:prstGeom prst="rect">
            <a:avLst/>
          </a:prstGeom>
        </p:spPr>
        <p:txBody>
          <a:bodyPr wrap="none">
            <a:spAutoFit/>
          </a:bodyPr>
          <a:lstStyle/>
          <a:p>
            <a:pPr lvl="0">
              <a:defRPr sz="1800" b="0" i="0" u="none" strike="noStrike" kern="0" cap="none" spc="0" baseline="0">
                <a:solidFill>
                  <a:srgbClr val="000000"/>
                </a:solidFill>
                <a:uFillTx/>
              </a:defRPr>
            </a:pPr>
            <a:r>
              <a:rPr lang="en-GB" kern="0" dirty="0">
                <a:solidFill>
                  <a:srgbClr val="000000"/>
                </a:solidFill>
              </a:rPr>
              <a:t>They are shown, in maths, with these arrows.</a:t>
            </a:r>
            <a:endParaRPr lang="en-GB" kern="0" dirty="0"/>
          </a:p>
        </p:txBody>
      </p:sp>
      <p:cxnSp>
        <p:nvCxnSpPr>
          <p:cNvPr id="10" name="Straight Connector 9">
            <a:extLst>
              <a:ext uri="{FF2B5EF4-FFF2-40B4-BE49-F238E27FC236}">
                <a16:creationId xmlns:a16="http://schemas.microsoft.com/office/drawing/2014/main" xmlns="" id="{8094B01A-2D69-4D0D-A799-86B75F7607F7}"/>
              </a:ext>
            </a:extLst>
          </p:cNvPr>
          <p:cNvCxnSpPr/>
          <p:nvPr/>
        </p:nvCxnSpPr>
        <p:spPr>
          <a:xfrm flipV="1">
            <a:off x="2783915" y="2954568"/>
            <a:ext cx="3458309" cy="1907884"/>
          </a:xfrm>
          <a:prstGeom prst="line">
            <a:avLst/>
          </a:prstGeom>
          <a:ln w="76200">
            <a:solidFill>
              <a:srgbClr val="00529C"/>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xmlns="" id="{8094B01A-2D69-4D0D-A799-86B75F7607F7}"/>
              </a:ext>
            </a:extLst>
          </p:cNvPr>
          <p:cNvCxnSpPr/>
          <p:nvPr/>
        </p:nvCxnSpPr>
        <p:spPr>
          <a:xfrm flipV="1">
            <a:off x="3111540" y="3479147"/>
            <a:ext cx="3458309" cy="1907884"/>
          </a:xfrm>
          <a:prstGeom prst="line">
            <a:avLst/>
          </a:prstGeom>
          <a:ln w="76200">
            <a:solidFill>
              <a:srgbClr val="00529C"/>
            </a:solidFill>
          </a:ln>
        </p:spPr>
        <p:style>
          <a:lnRef idx="1">
            <a:schemeClr val="accent1"/>
          </a:lnRef>
          <a:fillRef idx="0">
            <a:schemeClr val="accent1"/>
          </a:fillRef>
          <a:effectRef idx="0">
            <a:schemeClr val="accent1"/>
          </a:effectRef>
          <a:fontRef idx="minor">
            <a:schemeClr val="tx1"/>
          </a:fontRef>
        </p:style>
      </p:cxnSp>
      <p:grpSp>
        <p:nvGrpSpPr>
          <p:cNvPr id="25" name="Group 24"/>
          <p:cNvGrpSpPr/>
          <p:nvPr/>
        </p:nvGrpSpPr>
        <p:grpSpPr>
          <a:xfrm>
            <a:off x="4352925" y="3775393"/>
            <a:ext cx="233963" cy="341727"/>
            <a:chOff x="4429125" y="3910013"/>
            <a:chExt cx="233963" cy="341727"/>
          </a:xfrm>
        </p:grpSpPr>
        <p:cxnSp>
          <p:nvCxnSpPr>
            <p:cNvPr id="19" name="Straight Connector 18"/>
            <p:cNvCxnSpPr/>
            <p:nvPr/>
          </p:nvCxnSpPr>
          <p:spPr>
            <a:xfrm>
              <a:off x="4429125" y="3910013"/>
              <a:ext cx="233963" cy="100012"/>
            </a:xfrm>
            <a:prstGeom prst="line">
              <a:avLst/>
            </a:prstGeom>
            <a:ln w="76200">
              <a:solidFill>
                <a:srgbClr val="00529C"/>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4598084" y="4032665"/>
              <a:ext cx="35419" cy="219075"/>
            </a:xfrm>
            <a:prstGeom prst="line">
              <a:avLst/>
            </a:prstGeom>
            <a:ln w="76200">
              <a:solidFill>
                <a:srgbClr val="00529C"/>
              </a:solidFill>
            </a:ln>
          </p:spPr>
          <p:style>
            <a:lnRef idx="1">
              <a:schemeClr val="accent1"/>
            </a:lnRef>
            <a:fillRef idx="0">
              <a:schemeClr val="accent1"/>
            </a:fillRef>
            <a:effectRef idx="0">
              <a:schemeClr val="accent1"/>
            </a:effectRef>
            <a:fontRef idx="minor">
              <a:schemeClr val="tx1"/>
            </a:fontRef>
          </p:style>
        </p:cxnSp>
      </p:grpSp>
      <p:grpSp>
        <p:nvGrpSpPr>
          <p:cNvPr id="30" name="Group 29"/>
          <p:cNvGrpSpPr/>
          <p:nvPr/>
        </p:nvGrpSpPr>
        <p:grpSpPr>
          <a:xfrm>
            <a:off x="4665469" y="4312792"/>
            <a:ext cx="233963" cy="341727"/>
            <a:chOff x="4429125" y="3910013"/>
            <a:chExt cx="233963" cy="341727"/>
          </a:xfrm>
        </p:grpSpPr>
        <p:cxnSp>
          <p:nvCxnSpPr>
            <p:cNvPr id="31" name="Straight Connector 30"/>
            <p:cNvCxnSpPr/>
            <p:nvPr/>
          </p:nvCxnSpPr>
          <p:spPr>
            <a:xfrm>
              <a:off x="4429125" y="3910013"/>
              <a:ext cx="233963" cy="100012"/>
            </a:xfrm>
            <a:prstGeom prst="line">
              <a:avLst/>
            </a:prstGeom>
            <a:ln w="76200">
              <a:solidFill>
                <a:srgbClr val="00529C"/>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H="1">
              <a:off x="4598084" y="4032665"/>
              <a:ext cx="35419" cy="219075"/>
            </a:xfrm>
            <a:prstGeom prst="line">
              <a:avLst/>
            </a:prstGeom>
            <a:ln w="76200">
              <a:solidFill>
                <a:srgbClr val="00529C"/>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908914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par>
                                <p:cTn id="8" presetID="22" presetClass="entr" presetSubtype="4"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wipe(down)">
                                      <p:cBhvr>
                                        <p:cTn id="10" dur="5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par>
                          <p:cTn id="16" fill="hold">
                            <p:stCondLst>
                              <p:cond delay="500"/>
                            </p:stCondLst>
                            <p:childTnLst>
                              <p:par>
                                <p:cTn id="17" presetID="10" presetClass="entr" presetSubtype="0" fill="hold" nodeType="afterEffect">
                                  <p:stCondLst>
                                    <p:cond delay="500"/>
                                  </p:stCondLst>
                                  <p:childTnLst>
                                    <p:set>
                                      <p:cBhvr>
                                        <p:cTn id="18" dur="1" fill="hold">
                                          <p:stCondLst>
                                            <p:cond delay="0"/>
                                          </p:stCondLst>
                                        </p:cTn>
                                        <p:tgtEl>
                                          <p:spTgt spid="30"/>
                                        </p:tgtEl>
                                        <p:attrNameLst>
                                          <p:attrName>style.visibility</p:attrName>
                                        </p:attrNameLst>
                                      </p:cBhvr>
                                      <p:to>
                                        <p:strVal val="visible"/>
                                      </p:to>
                                    </p:set>
                                    <p:animEffect transition="in" filter="fade">
                                      <p:cBhvr>
                                        <p:cTn id="19" dur="500"/>
                                        <p:tgtEl>
                                          <p:spTgt spid="30"/>
                                        </p:tgtEl>
                                      </p:cBhvr>
                                    </p:animEffect>
                                  </p:childTnLst>
                                </p:cTn>
                              </p:par>
                              <p:par>
                                <p:cTn id="20" presetID="10" presetClass="entr" presetSubtype="0" fill="hold" nodeType="withEffect">
                                  <p:stCondLst>
                                    <p:cond delay="50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408669" y="1794709"/>
            <a:ext cx="6227807" cy="3692104"/>
          </a:xfrm>
          <a:prstGeom prst="rect">
            <a:avLst/>
          </a:prstGeom>
          <a:solidFill>
            <a:srgbClr val="C7E8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p:nvSpPr>
        <p:spPr>
          <a:xfrm>
            <a:off x="3005932" y="3905251"/>
            <a:ext cx="926722" cy="926722"/>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7" name="Rectangle 96"/>
          <p:cNvSpPr/>
          <p:nvPr/>
        </p:nvSpPr>
        <p:spPr>
          <a:xfrm>
            <a:off x="3916063" y="702863"/>
            <a:ext cx="976684" cy="355276"/>
          </a:xfrm>
          <a:prstGeom prst="rect">
            <a:avLst/>
          </a:prstGeom>
          <a:solidFill>
            <a:srgbClr val="4EB2E5"/>
          </a:solidFill>
        </p:spPr>
        <p:txBody>
          <a:bodyPr wrap="square" lIns="180000" tIns="36000" rIns="180000" bIns="72000" anchor="ctr">
            <a:spAutoFit/>
          </a:bodyPr>
          <a:lstStyle/>
          <a:p>
            <a:pPr algn="ctr"/>
            <a:r>
              <a:rPr lang="en-GB" altLang="en-US" sz="1600" b="1" dirty="0" smtClean="0">
                <a:solidFill>
                  <a:schemeClr val="bg1"/>
                </a:solidFill>
              </a:rPr>
              <a:t>Diving</a:t>
            </a:r>
            <a:endParaRPr lang="en-GB" sz="1600" b="1" dirty="0">
              <a:solidFill>
                <a:schemeClr val="bg1"/>
              </a:solidFill>
            </a:endParaRPr>
          </a:p>
        </p:txBody>
      </p:sp>
      <p:pic>
        <p:nvPicPr>
          <p:cNvPr id="5" name="Picture 4">
            <a:extLst>
              <a:ext uri="{FF2B5EF4-FFF2-40B4-BE49-F238E27FC236}">
                <a16:creationId xmlns:a16="http://schemas.microsoft.com/office/drawing/2014/main" xmlns="" id="{2830866F-58AA-4213-AFD1-4A7F919ABC8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04094" y="532799"/>
            <a:ext cx="700156" cy="700156"/>
          </a:xfrm>
          <a:prstGeom prst="rect">
            <a:avLst/>
          </a:prstGeom>
        </p:spPr>
      </p:pic>
      <p:sp>
        <p:nvSpPr>
          <p:cNvPr id="96" name="Rectangle 95"/>
          <p:cNvSpPr/>
          <p:nvPr/>
        </p:nvSpPr>
        <p:spPr>
          <a:xfrm>
            <a:off x="445574" y="702863"/>
            <a:ext cx="3434448" cy="355276"/>
          </a:xfrm>
          <a:prstGeom prst="rect">
            <a:avLst/>
          </a:prstGeom>
          <a:solidFill>
            <a:srgbClr val="072F54"/>
          </a:solidFill>
        </p:spPr>
        <p:txBody>
          <a:bodyPr wrap="square" lIns="180000" tIns="36000" rIns="180000" bIns="72000" anchor="ctr">
            <a:spAutoFit/>
          </a:bodyPr>
          <a:lstStyle/>
          <a:p>
            <a:r>
              <a:rPr lang="en-GB" altLang="en-US" sz="1600" b="1" dirty="0" smtClean="0">
                <a:solidFill>
                  <a:schemeClr val="bg1"/>
                </a:solidFill>
              </a:rPr>
              <a:t>Parallel and Perpendicular Lines</a:t>
            </a:r>
            <a:endParaRPr lang="en-GB" sz="1600" b="1" dirty="0">
              <a:solidFill>
                <a:schemeClr val="bg1"/>
              </a:solidFill>
            </a:endParaRPr>
          </a:p>
        </p:txBody>
      </p:sp>
      <p:sp>
        <p:nvSpPr>
          <p:cNvPr id="2" name="Rectangle 1"/>
          <p:cNvSpPr/>
          <p:nvPr/>
        </p:nvSpPr>
        <p:spPr>
          <a:xfrm>
            <a:off x="755649" y="1310578"/>
            <a:ext cx="7712847" cy="369332"/>
          </a:xfrm>
          <a:prstGeom prst="rect">
            <a:avLst/>
          </a:prstGeom>
        </p:spPr>
        <p:txBody>
          <a:bodyPr wrap="square">
            <a:spAutoFit/>
          </a:bodyPr>
          <a:lstStyle/>
          <a:p>
            <a:pPr lvl="0">
              <a:defRPr sz="1800" b="0" i="0" u="none" strike="noStrike" kern="0" cap="none" spc="0" baseline="0">
                <a:solidFill>
                  <a:srgbClr val="000000"/>
                </a:solidFill>
                <a:uFillTx/>
              </a:defRPr>
            </a:pPr>
            <a:r>
              <a:rPr lang="en-GB" kern="0" dirty="0">
                <a:solidFill>
                  <a:srgbClr val="000000"/>
                </a:solidFill>
              </a:rPr>
              <a:t>Perpendicular lines are pairs of lines that meet at a right angle.</a:t>
            </a:r>
          </a:p>
        </p:txBody>
      </p:sp>
      <p:sp>
        <p:nvSpPr>
          <p:cNvPr id="3" name="Rectangle 2"/>
          <p:cNvSpPr/>
          <p:nvPr/>
        </p:nvSpPr>
        <p:spPr>
          <a:xfrm>
            <a:off x="755649" y="5591402"/>
            <a:ext cx="7542531" cy="646331"/>
          </a:xfrm>
          <a:prstGeom prst="rect">
            <a:avLst/>
          </a:prstGeom>
        </p:spPr>
        <p:txBody>
          <a:bodyPr wrap="square">
            <a:spAutoFit/>
          </a:bodyPr>
          <a:lstStyle/>
          <a:p>
            <a:pPr lvl="0">
              <a:defRPr sz="1800" b="0" i="0" u="none" strike="noStrike" kern="0" cap="none" spc="0" baseline="0">
                <a:solidFill>
                  <a:srgbClr val="000000"/>
                </a:solidFill>
                <a:uFillTx/>
              </a:defRPr>
            </a:pPr>
            <a:r>
              <a:rPr lang="en-GB" kern="0" dirty="0">
                <a:solidFill>
                  <a:srgbClr val="000000"/>
                </a:solidFill>
              </a:rPr>
              <a:t>They are usually marked by using the right-angle symbol at the point where they meet.</a:t>
            </a:r>
            <a:endParaRPr lang="en-GB" dirty="0">
              <a:solidFill>
                <a:srgbClr val="000000"/>
              </a:solidFill>
            </a:endParaRPr>
          </a:p>
        </p:txBody>
      </p:sp>
      <p:cxnSp>
        <p:nvCxnSpPr>
          <p:cNvPr id="10" name="Straight Connector 9">
            <a:extLst>
              <a:ext uri="{FF2B5EF4-FFF2-40B4-BE49-F238E27FC236}">
                <a16:creationId xmlns:a16="http://schemas.microsoft.com/office/drawing/2014/main" xmlns="" id="{8094B01A-2D69-4D0D-A799-86B75F7607F7}"/>
              </a:ext>
            </a:extLst>
          </p:cNvPr>
          <p:cNvCxnSpPr/>
          <p:nvPr/>
        </p:nvCxnSpPr>
        <p:spPr>
          <a:xfrm flipV="1">
            <a:off x="3044266" y="2324100"/>
            <a:ext cx="7284" cy="2507872"/>
          </a:xfrm>
          <a:prstGeom prst="line">
            <a:avLst/>
          </a:prstGeom>
          <a:ln w="76200">
            <a:solidFill>
              <a:srgbClr val="00529C"/>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xmlns="" id="{8094B01A-2D69-4D0D-A799-86B75F7607F7}"/>
              </a:ext>
            </a:extLst>
          </p:cNvPr>
          <p:cNvCxnSpPr/>
          <p:nvPr/>
        </p:nvCxnSpPr>
        <p:spPr>
          <a:xfrm flipV="1">
            <a:off x="3005932" y="4771235"/>
            <a:ext cx="3233737" cy="31372"/>
          </a:xfrm>
          <a:prstGeom prst="line">
            <a:avLst/>
          </a:prstGeom>
          <a:ln w="76200">
            <a:solidFill>
              <a:srgbClr val="00529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2751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par>
                                <p:cTn id="8" presetID="22" presetClass="entr" presetSubtype="4"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down)">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par>
                          <p:cTn id="16" fill="hold">
                            <p:stCondLst>
                              <p:cond delay="500"/>
                            </p:stCondLst>
                            <p:childTnLst>
                              <p:par>
                                <p:cTn id="17" presetID="10" presetClass="entr" presetSubtype="0" fill="hold" grpId="0" nodeType="afterEffect">
                                  <p:stCondLst>
                                    <p:cond delay="50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78195" y="5324702"/>
            <a:ext cx="7184730" cy="818923"/>
          </a:xfrm>
          <a:prstGeom prst="rect">
            <a:avLst/>
          </a:prstGeom>
          <a:solidFill>
            <a:schemeClr val="bg1"/>
          </a:solidFill>
          <a:ln w="38100">
            <a:solidFill>
              <a:srgbClr val="007AC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7" name="Rectangle 96"/>
          <p:cNvSpPr/>
          <p:nvPr/>
        </p:nvSpPr>
        <p:spPr>
          <a:xfrm>
            <a:off x="3916063" y="702863"/>
            <a:ext cx="976684" cy="355276"/>
          </a:xfrm>
          <a:prstGeom prst="rect">
            <a:avLst/>
          </a:prstGeom>
          <a:solidFill>
            <a:srgbClr val="4EB2E5"/>
          </a:solidFill>
        </p:spPr>
        <p:txBody>
          <a:bodyPr wrap="square" lIns="180000" tIns="36000" rIns="180000" bIns="72000" anchor="ctr">
            <a:spAutoFit/>
          </a:bodyPr>
          <a:lstStyle/>
          <a:p>
            <a:pPr algn="ctr"/>
            <a:r>
              <a:rPr lang="en-GB" altLang="en-US" sz="1600" b="1" dirty="0" smtClean="0">
                <a:solidFill>
                  <a:schemeClr val="bg1"/>
                </a:solidFill>
              </a:rPr>
              <a:t>Diving</a:t>
            </a:r>
            <a:endParaRPr lang="en-GB" sz="1600" b="1" dirty="0">
              <a:solidFill>
                <a:schemeClr val="bg1"/>
              </a:solidFill>
            </a:endParaRPr>
          </a:p>
        </p:txBody>
      </p:sp>
      <p:pic>
        <p:nvPicPr>
          <p:cNvPr id="5" name="Picture 4">
            <a:extLst>
              <a:ext uri="{FF2B5EF4-FFF2-40B4-BE49-F238E27FC236}">
                <a16:creationId xmlns:a16="http://schemas.microsoft.com/office/drawing/2014/main" xmlns="" id="{2830866F-58AA-4213-AFD1-4A7F919ABC8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04094" y="532799"/>
            <a:ext cx="700156" cy="700156"/>
          </a:xfrm>
          <a:prstGeom prst="rect">
            <a:avLst/>
          </a:prstGeom>
        </p:spPr>
      </p:pic>
      <p:sp>
        <p:nvSpPr>
          <p:cNvPr id="96" name="Rectangle 95"/>
          <p:cNvSpPr/>
          <p:nvPr/>
        </p:nvSpPr>
        <p:spPr>
          <a:xfrm>
            <a:off x="445574" y="702863"/>
            <a:ext cx="3434448" cy="355276"/>
          </a:xfrm>
          <a:prstGeom prst="rect">
            <a:avLst/>
          </a:prstGeom>
          <a:solidFill>
            <a:srgbClr val="072F54"/>
          </a:solidFill>
        </p:spPr>
        <p:txBody>
          <a:bodyPr wrap="square" lIns="180000" tIns="36000" rIns="180000" bIns="72000" anchor="ctr">
            <a:spAutoFit/>
          </a:bodyPr>
          <a:lstStyle/>
          <a:p>
            <a:r>
              <a:rPr lang="en-GB" altLang="en-US" sz="1600" b="1" dirty="0" smtClean="0">
                <a:solidFill>
                  <a:schemeClr val="bg1"/>
                </a:solidFill>
              </a:rPr>
              <a:t>Parallel and Perpendicular Lines</a:t>
            </a:r>
            <a:endParaRPr lang="en-GB" sz="1600" b="1" dirty="0">
              <a:solidFill>
                <a:schemeClr val="bg1"/>
              </a:solidFill>
            </a:endParaRPr>
          </a:p>
        </p:txBody>
      </p:sp>
      <p:sp>
        <p:nvSpPr>
          <p:cNvPr id="2" name="Rectangle 1"/>
          <p:cNvSpPr/>
          <p:nvPr/>
        </p:nvSpPr>
        <p:spPr>
          <a:xfrm>
            <a:off x="891403" y="1310578"/>
            <a:ext cx="7712847" cy="369332"/>
          </a:xfrm>
          <a:prstGeom prst="rect">
            <a:avLst/>
          </a:prstGeom>
        </p:spPr>
        <p:txBody>
          <a:bodyPr wrap="square">
            <a:spAutoFit/>
          </a:bodyPr>
          <a:lstStyle/>
          <a:p>
            <a:pPr lvl="0">
              <a:defRPr sz="1800" b="0" i="0" u="none" strike="noStrike" kern="0" cap="none" spc="0" baseline="0">
                <a:solidFill>
                  <a:srgbClr val="000000"/>
                </a:solidFill>
                <a:uFillTx/>
              </a:defRPr>
            </a:pPr>
            <a:r>
              <a:rPr lang="en-GB" kern="0" dirty="0">
                <a:solidFill>
                  <a:srgbClr val="000000"/>
                </a:solidFill>
              </a:rPr>
              <a:t>Look at these shapes.</a:t>
            </a:r>
          </a:p>
        </p:txBody>
      </p:sp>
      <p:sp>
        <p:nvSpPr>
          <p:cNvPr id="3" name="Rectangle 2"/>
          <p:cNvSpPr/>
          <p:nvPr/>
        </p:nvSpPr>
        <p:spPr>
          <a:xfrm>
            <a:off x="829309" y="5398265"/>
            <a:ext cx="7542531" cy="646331"/>
          </a:xfrm>
          <a:prstGeom prst="rect">
            <a:avLst/>
          </a:prstGeom>
        </p:spPr>
        <p:txBody>
          <a:bodyPr wrap="square">
            <a:spAutoFit/>
          </a:bodyPr>
          <a:lstStyle/>
          <a:p>
            <a:pPr lvl="0" algn="ctr">
              <a:defRPr sz="1800" b="0" i="0" u="none" strike="noStrike" kern="0" cap="none" spc="0" baseline="0">
                <a:solidFill>
                  <a:srgbClr val="000000"/>
                </a:solidFill>
                <a:uFillTx/>
              </a:defRPr>
            </a:pPr>
            <a:r>
              <a:rPr lang="en-GB" kern="0" dirty="0"/>
              <a:t>How many pairs of parallel lines can you see in each shape</a:t>
            </a:r>
            <a:r>
              <a:rPr lang="en-GB" kern="0" dirty="0" smtClean="0"/>
              <a:t>?</a:t>
            </a:r>
          </a:p>
          <a:p>
            <a:pPr algn="ctr">
              <a:defRPr sz="1800" b="0" i="0" u="none" strike="noStrike" kern="0" cap="none" spc="0" baseline="0">
                <a:solidFill>
                  <a:srgbClr val="000000"/>
                </a:solidFill>
                <a:uFillTx/>
              </a:defRPr>
            </a:pPr>
            <a:r>
              <a:rPr lang="en-GB" kern="0" dirty="0"/>
              <a:t>How many pairs of perpendicular lines can you see in each shape</a:t>
            </a:r>
            <a:r>
              <a:rPr lang="en-GB" kern="0" dirty="0" smtClean="0"/>
              <a:t>?</a:t>
            </a:r>
            <a:endParaRPr lang="en-GB" kern="0" dirty="0"/>
          </a:p>
        </p:txBody>
      </p:sp>
      <p:sp>
        <p:nvSpPr>
          <p:cNvPr id="6" name="Rectangle 5"/>
          <p:cNvSpPr/>
          <p:nvPr/>
        </p:nvSpPr>
        <p:spPr>
          <a:xfrm>
            <a:off x="978195" y="1786855"/>
            <a:ext cx="7184730" cy="3305262"/>
          </a:xfrm>
          <a:prstGeom prst="rect">
            <a:avLst/>
          </a:prstGeom>
          <a:solidFill>
            <a:srgbClr val="D9F4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Isosceles Triangle 6"/>
          <p:cNvSpPr/>
          <p:nvPr/>
        </p:nvSpPr>
        <p:spPr>
          <a:xfrm>
            <a:off x="6696079" y="2112959"/>
            <a:ext cx="1208015" cy="1426128"/>
          </a:xfrm>
          <a:prstGeom prst="triangle">
            <a:avLst>
              <a:gd name="adj" fmla="val 0"/>
            </a:avLst>
          </a:prstGeom>
          <a:solidFill>
            <a:srgbClr val="18A0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ight Arrow 7"/>
          <p:cNvSpPr/>
          <p:nvPr/>
        </p:nvSpPr>
        <p:spPr>
          <a:xfrm>
            <a:off x="6962862" y="3850546"/>
            <a:ext cx="1023457" cy="830510"/>
          </a:xfrm>
          <a:prstGeom prst="rightArrow">
            <a:avLst/>
          </a:prstGeom>
          <a:solidFill>
            <a:srgbClr val="6B38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L-Shape 8"/>
          <p:cNvSpPr/>
          <p:nvPr/>
        </p:nvSpPr>
        <p:spPr>
          <a:xfrm>
            <a:off x="5268286" y="3539087"/>
            <a:ext cx="1275127" cy="1334917"/>
          </a:xfrm>
          <a:prstGeom prst="corner">
            <a:avLst/>
          </a:prstGeom>
          <a:solidFill>
            <a:srgbClr val="32B3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rapezoid 9"/>
          <p:cNvSpPr/>
          <p:nvPr/>
        </p:nvSpPr>
        <p:spPr>
          <a:xfrm>
            <a:off x="4570560" y="2038525"/>
            <a:ext cx="1754739" cy="1149292"/>
          </a:xfrm>
          <a:prstGeom prst="trapezoid">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Chevron 11"/>
          <p:cNvSpPr/>
          <p:nvPr/>
        </p:nvSpPr>
        <p:spPr>
          <a:xfrm>
            <a:off x="3668986" y="3539086"/>
            <a:ext cx="1144061" cy="1334917"/>
          </a:xfrm>
          <a:prstGeom prst="chevron">
            <a:avLst/>
          </a:prstGeom>
          <a:solidFill>
            <a:srgbClr val="E754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3" name="Rectangle 12"/>
          <p:cNvSpPr/>
          <p:nvPr/>
        </p:nvSpPr>
        <p:spPr>
          <a:xfrm>
            <a:off x="1302568" y="3613507"/>
            <a:ext cx="1911179" cy="820988"/>
          </a:xfrm>
          <a:prstGeom prst="rect">
            <a:avLst/>
          </a:prstGeom>
          <a:solidFill>
            <a:srgbClr val="6DCC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Isosceles Triangle 13"/>
          <p:cNvSpPr/>
          <p:nvPr/>
        </p:nvSpPr>
        <p:spPr>
          <a:xfrm>
            <a:off x="2627545" y="2038525"/>
            <a:ext cx="1571647" cy="1268834"/>
          </a:xfrm>
          <a:prstGeom prst="triangle">
            <a:avLst/>
          </a:prstGeom>
          <a:solidFill>
            <a:srgbClr val="EE79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Hexagon 14"/>
          <p:cNvSpPr/>
          <p:nvPr/>
        </p:nvSpPr>
        <p:spPr>
          <a:xfrm>
            <a:off x="1457760" y="2069900"/>
            <a:ext cx="1093452" cy="984964"/>
          </a:xfrm>
          <a:prstGeom prst="hexagon">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700489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085849" y="1895475"/>
            <a:ext cx="3705226" cy="4124325"/>
          </a:xfrm>
          <a:prstGeom prst="rect">
            <a:avLst/>
          </a:prstGeom>
          <a:solidFill>
            <a:srgbClr val="C7E8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7" name="Straight Connector 26">
            <a:extLst>
              <a:ext uri="{FF2B5EF4-FFF2-40B4-BE49-F238E27FC236}">
                <a16:creationId xmlns:a16="http://schemas.microsoft.com/office/drawing/2014/main" xmlns="" id="{8094B01A-2D69-4D0D-A799-86B75F7607F7}"/>
              </a:ext>
            </a:extLst>
          </p:cNvPr>
          <p:cNvCxnSpPr/>
          <p:nvPr/>
        </p:nvCxnSpPr>
        <p:spPr>
          <a:xfrm>
            <a:off x="2944600" y="2452587"/>
            <a:ext cx="1013956" cy="982495"/>
          </a:xfrm>
          <a:prstGeom prst="line">
            <a:avLst/>
          </a:prstGeom>
          <a:ln w="76200">
            <a:solidFill>
              <a:srgbClr val="00529C"/>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xmlns="" id="{8094B01A-2D69-4D0D-A799-86B75F7607F7}"/>
              </a:ext>
            </a:extLst>
          </p:cNvPr>
          <p:cNvCxnSpPr/>
          <p:nvPr/>
        </p:nvCxnSpPr>
        <p:spPr>
          <a:xfrm flipV="1">
            <a:off x="1890283" y="2466738"/>
            <a:ext cx="1002450" cy="1021377"/>
          </a:xfrm>
          <a:prstGeom prst="line">
            <a:avLst/>
          </a:prstGeom>
          <a:ln w="76200">
            <a:solidFill>
              <a:srgbClr val="00529C"/>
            </a:solidFill>
          </a:ln>
        </p:spPr>
        <p:style>
          <a:lnRef idx="1">
            <a:schemeClr val="accent1"/>
          </a:lnRef>
          <a:fillRef idx="0">
            <a:schemeClr val="accent1"/>
          </a:fillRef>
          <a:effectRef idx="0">
            <a:schemeClr val="accent1"/>
          </a:effectRef>
          <a:fontRef idx="minor">
            <a:schemeClr val="tx1"/>
          </a:fontRef>
        </p:style>
      </p:cxnSp>
      <p:pic>
        <p:nvPicPr>
          <p:cNvPr id="66" name="Picture 6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02250" y="532799"/>
            <a:ext cx="702000" cy="702000"/>
          </a:xfrm>
          <a:prstGeom prst="rect">
            <a:avLst/>
          </a:prstGeom>
        </p:spPr>
      </p:pic>
      <p:sp>
        <p:nvSpPr>
          <p:cNvPr id="2" name="Rectangle 1"/>
          <p:cNvSpPr/>
          <p:nvPr/>
        </p:nvSpPr>
        <p:spPr>
          <a:xfrm>
            <a:off x="967445" y="1346025"/>
            <a:ext cx="7176859" cy="369332"/>
          </a:xfrm>
          <a:prstGeom prst="rect">
            <a:avLst/>
          </a:prstGeom>
        </p:spPr>
        <p:txBody>
          <a:bodyPr wrap="square">
            <a:spAutoFit/>
          </a:bodyPr>
          <a:lstStyle/>
          <a:p>
            <a:pPr lvl="0">
              <a:defRPr sz="1800" b="0" i="0" u="none" strike="noStrike" kern="0" cap="none" spc="0" baseline="0">
                <a:solidFill>
                  <a:srgbClr val="000000"/>
                </a:solidFill>
                <a:uFillTx/>
              </a:defRPr>
            </a:pPr>
            <a:r>
              <a:rPr lang="en-GB" kern="0" dirty="0">
                <a:solidFill>
                  <a:srgbClr val="000000"/>
                </a:solidFill>
              </a:rPr>
              <a:t>Which dots should I join up to make a pair of perpendicular lines?</a:t>
            </a:r>
          </a:p>
        </p:txBody>
      </p:sp>
      <p:sp>
        <p:nvSpPr>
          <p:cNvPr id="4" name="Rectangle 3"/>
          <p:cNvSpPr/>
          <p:nvPr/>
        </p:nvSpPr>
        <p:spPr>
          <a:xfrm>
            <a:off x="4913469" y="1807533"/>
            <a:ext cx="3111174" cy="1200329"/>
          </a:xfrm>
          <a:prstGeom prst="rect">
            <a:avLst/>
          </a:prstGeom>
        </p:spPr>
        <p:txBody>
          <a:bodyPr wrap="square">
            <a:spAutoFit/>
          </a:bodyPr>
          <a:lstStyle/>
          <a:p>
            <a:pPr lvl="0">
              <a:defRPr sz="1800" b="0" i="0" u="none" strike="noStrike" kern="0" cap="none" spc="0" baseline="0">
                <a:solidFill>
                  <a:srgbClr val="000000"/>
                </a:solidFill>
                <a:uFillTx/>
              </a:defRPr>
            </a:pPr>
            <a:r>
              <a:rPr lang="en-GB" kern="0" dirty="0">
                <a:solidFill>
                  <a:srgbClr val="000000"/>
                </a:solidFill>
              </a:rPr>
              <a:t>Remember, we can label lines by naming them after the points they start and end at.</a:t>
            </a:r>
          </a:p>
        </p:txBody>
      </p:sp>
      <p:sp>
        <p:nvSpPr>
          <p:cNvPr id="11" name="Rectangle 10"/>
          <p:cNvSpPr/>
          <p:nvPr/>
        </p:nvSpPr>
        <p:spPr>
          <a:xfrm>
            <a:off x="5000624" y="3138714"/>
            <a:ext cx="3143680" cy="1090386"/>
          </a:xfrm>
          <a:prstGeom prst="rect">
            <a:avLst/>
          </a:prstGeom>
          <a:no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p:cNvSpPr/>
          <p:nvPr/>
        </p:nvSpPr>
        <p:spPr>
          <a:xfrm>
            <a:off x="5067299" y="3339881"/>
            <a:ext cx="3044499" cy="646331"/>
          </a:xfrm>
          <a:prstGeom prst="rect">
            <a:avLst/>
          </a:prstGeom>
        </p:spPr>
        <p:txBody>
          <a:bodyPr wrap="square">
            <a:spAutoFit/>
          </a:bodyPr>
          <a:lstStyle/>
          <a:p>
            <a:r>
              <a:rPr lang="en-GB" kern="0" dirty="0"/>
              <a:t>Lines </a:t>
            </a:r>
            <a:r>
              <a:rPr lang="en-GB" b="1" kern="0" dirty="0"/>
              <a:t>AB</a:t>
            </a:r>
            <a:r>
              <a:rPr lang="en-GB" kern="0" dirty="0"/>
              <a:t> and </a:t>
            </a:r>
            <a:r>
              <a:rPr lang="en-GB" b="1" kern="0" dirty="0"/>
              <a:t>BD </a:t>
            </a:r>
            <a:r>
              <a:rPr lang="en-GB" kern="0" dirty="0"/>
              <a:t>will be perpendicular to each other.</a:t>
            </a:r>
            <a:endParaRPr lang="en-GB" dirty="0"/>
          </a:p>
        </p:txBody>
      </p:sp>
      <p:grpSp>
        <p:nvGrpSpPr>
          <p:cNvPr id="8" name="Group 7"/>
          <p:cNvGrpSpPr/>
          <p:nvPr/>
        </p:nvGrpSpPr>
        <p:grpSpPr>
          <a:xfrm rot="18852001">
            <a:off x="2116256" y="2663121"/>
            <a:ext cx="1644411" cy="1639910"/>
            <a:chOff x="1422638" y="2196397"/>
            <a:chExt cx="1644411" cy="1639910"/>
          </a:xfrm>
        </p:grpSpPr>
        <p:sp>
          <p:nvSpPr>
            <p:cNvPr id="6" name="Oval 5"/>
            <p:cNvSpPr/>
            <p:nvPr/>
          </p:nvSpPr>
          <p:spPr>
            <a:xfrm>
              <a:off x="2914649" y="2198435"/>
              <a:ext cx="152400" cy="152400"/>
            </a:xfrm>
            <a:prstGeom prst="ellipse">
              <a:avLst/>
            </a:prstGeom>
            <a:solidFill>
              <a:srgbClr val="18A0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Oval 13"/>
            <p:cNvSpPr/>
            <p:nvPr/>
          </p:nvSpPr>
          <p:spPr>
            <a:xfrm>
              <a:off x="2914649" y="3683907"/>
              <a:ext cx="152400" cy="152400"/>
            </a:xfrm>
            <a:prstGeom prst="ellipse">
              <a:avLst/>
            </a:prstGeom>
            <a:solidFill>
              <a:srgbClr val="18A0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Oval 14"/>
            <p:cNvSpPr/>
            <p:nvPr/>
          </p:nvSpPr>
          <p:spPr>
            <a:xfrm>
              <a:off x="1422638" y="2196397"/>
              <a:ext cx="152400" cy="152400"/>
            </a:xfrm>
            <a:prstGeom prst="ellipse">
              <a:avLst/>
            </a:prstGeom>
            <a:solidFill>
              <a:srgbClr val="18A0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7" name="Oval 16"/>
          <p:cNvSpPr/>
          <p:nvPr/>
        </p:nvSpPr>
        <p:spPr>
          <a:xfrm rot="18852001">
            <a:off x="2315356" y="5400352"/>
            <a:ext cx="152400" cy="152400"/>
          </a:xfrm>
          <a:prstGeom prst="ellipse">
            <a:avLst/>
          </a:prstGeom>
          <a:solidFill>
            <a:srgbClr val="18A0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Oval 17"/>
          <p:cNvSpPr/>
          <p:nvPr/>
        </p:nvSpPr>
        <p:spPr>
          <a:xfrm rot="18852001">
            <a:off x="2742852" y="3336082"/>
            <a:ext cx="152400" cy="152400"/>
          </a:xfrm>
          <a:prstGeom prst="ellipse">
            <a:avLst/>
          </a:prstGeom>
          <a:solidFill>
            <a:srgbClr val="18A0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p:cNvSpPr/>
          <p:nvPr/>
        </p:nvSpPr>
        <p:spPr>
          <a:xfrm>
            <a:off x="1819819" y="3499241"/>
            <a:ext cx="335348" cy="369332"/>
          </a:xfrm>
          <a:prstGeom prst="rect">
            <a:avLst/>
          </a:prstGeom>
        </p:spPr>
        <p:txBody>
          <a:bodyPr wrap="none">
            <a:spAutoFit/>
          </a:bodyPr>
          <a:lstStyle/>
          <a:p>
            <a:r>
              <a:rPr lang="en-GB" b="1" kern="0" dirty="0"/>
              <a:t>A</a:t>
            </a:r>
            <a:endParaRPr lang="en-GB" dirty="0"/>
          </a:p>
        </p:txBody>
      </p:sp>
      <p:sp>
        <p:nvSpPr>
          <p:cNvPr id="20" name="Rectangle 19"/>
          <p:cNvSpPr/>
          <p:nvPr/>
        </p:nvSpPr>
        <p:spPr>
          <a:xfrm>
            <a:off x="2916774" y="2143287"/>
            <a:ext cx="327334" cy="369332"/>
          </a:xfrm>
          <a:prstGeom prst="rect">
            <a:avLst/>
          </a:prstGeom>
        </p:spPr>
        <p:txBody>
          <a:bodyPr wrap="none">
            <a:spAutoFit/>
          </a:bodyPr>
          <a:lstStyle/>
          <a:p>
            <a:r>
              <a:rPr lang="en-GB" b="1" kern="0" dirty="0" smtClean="0"/>
              <a:t>B</a:t>
            </a:r>
            <a:endParaRPr lang="en-GB" dirty="0"/>
          </a:p>
        </p:txBody>
      </p:sp>
      <p:sp>
        <p:nvSpPr>
          <p:cNvPr id="21" name="Rectangle 20"/>
          <p:cNvSpPr/>
          <p:nvPr/>
        </p:nvSpPr>
        <p:spPr>
          <a:xfrm>
            <a:off x="3980532" y="3432941"/>
            <a:ext cx="346570" cy="369332"/>
          </a:xfrm>
          <a:prstGeom prst="rect">
            <a:avLst/>
          </a:prstGeom>
        </p:spPr>
        <p:txBody>
          <a:bodyPr wrap="none">
            <a:spAutoFit/>
          </a:bodyPr>
          <a:lstStyle/>
          <a:p>
            <a:r>
              <a:rPr lang="en-GB" b="1" kern="0" dirty="0"/>
              <a:t>D</a:t>
            </a:r>
            <a:endParaRPr lang="en-GB" dirty="0"/>
          </a:p>
        </p:txBody>
      </p:sp>
      <p:sp>
        <p:nvSpPr>
          <p:cNvPr id="22" name="Rectangle 21"/>
          <p:cNvSpPr/>
          <p:nvPr/>
        </p:nvSpPr>
        <p:spPr>
          <a:xfrm>
            <a:off x="2819052" y="3363047"/>
            <a:ext cx="335348" cy="369332"/>
          </a:xfrm>
          <a:prstGeom prst="rect">
            <a:avLst/>
          </a:prstGeom>
        </p:spPr>
        <p:txBody>
          <a:bodyPr wrap="none">
            <a:spAutoFit/>
          </a:bodyPr>
          <a:lstStyle/>
          <a:p>
            <a:r>
              <a:rPr lang="en-GB" b="1" kern="0" dirty="0" smtClean="0"/>
              <a:t>C</a:t>
            </a:r>
            <a:endParaRPr lang="en-GB" dirty="0"/>
          </a:p>
        </p:txBody>
      </p:sp>
      <p:sp>
        <p:nvSpPr>
          <p:cNvPr id="23" name="Rectangle 22"/>
          <p:cNvSpPr/>
          <p:nvPr/>
        </p:nvSpPr>
        <p:spPr>
          <a:xfrm>
            <a:off x="2391556" y="5423195"/>
            <a:ext cx="312906" cy="369332"/>
          </a:xfrm>
          <a:prstGeom prst="rect">
            <a:avLst/>
          </a:prstGeom>
        </p:spPr>
        <p:txBody>
          <a:bodyPr wrap="none">
            <a:spAutoFit/>
          </a:bodyPr>
          <a:lstStyle/>
          <a:p>
            <a:r>
              <a:rPr lang="en-GB" b="1" dirty="0" smtClean="0"/>
              <a:t>E</a:t>
            </a:r>
            <a:endParaRPr lang="en-GB" b="1" dirty="0"/>
          </a:p>
        </p:txBody>
      </p:sp>
      <p:sp>
        <p:nvSpPr>
          <p:cNvPr id="33" name="Rectangle 32"/>
          <p:cNvSpPr/>
          <p:nvPr/>
        </p:nvSpPr>
        <p:spPr>
          <a:xfrm>
            <a:off x="445574" y="702863"/>
            <a:ext cx="3434448" cy="355276"/>
          </a:xfrm>
          <a:prstGeom prst="rect">
            <a:avLst/>
          </a:prstGeom>
          <a:solidFill>
            <a:srgbClr val="072F54"/>
          </a:solidFill>
        </p:spPr>
        <p:txBody>
          <a:bodyPr wrap="square" lIns="180000" tIns="36000" rIns="180000" bIns="72000" anchor="ctr">
            <a:spAutoFit/>
          </a:bodyPr>
          <a:lstStyle/>
          <a:p>
            <a:r>
              <a:rPr lang="en-GB" altLang="en-US" sz="1600" b="1" dirty="0" smtClean="0">
                <a:solidFill>
                  <a:schemeClr val="bg1"/>
                </a:solidFill>
              </a:rPr>
              <a:t>Parallel and Perpendicular Lines</a:t>
            </a:r>
            <a:endParaRPr lang="en-GB" sz="1600" b="1" dirty="0">
              <a:solidFill>
                <a:schemeClr val="bg1"/>
              </a:solidFill>
            </a:endParaRPr>
          </a:p>
        </p:txBody>
      </p:sp>
      <p:sp>
        <p:nvSpPr>
          <p:cNvPr id="34" name="Rectangle 33"/>
          <p:cNvSpPr/>
          <p:nvPr/>
        </p:nvSpPr>
        <p:spPr>
          <a:xfrm>
            <a:off x="3918122" y="702863"/>
            <a:ext cx="1063301" cy="355276"/>
          </a:xfrm>
          <a:prstGeom prst="rect">
            <a:avLst/>
          </a:prstGeom>
          <a:solidFill>
            <a:srgbClr val="007AC3"/>
          </a:solidFill>
        </p:spPr>
        <p:txBody>
          <a:bodyPr wrap="square" lIns="180000" tIns="36000" rIns="180000" bIns="72000" anchor="ctr">
            <a:spAutoFit/>
          </a:bodyPr>
          <a:lstStyle/>
          <a:p>
            <a:pPr algn="ctr"/>
            <a:r>
              <a:rPr lang="en-GB" altLang="en-US" sz="1600" b="1" dirty="0" smtClean="0">
                <a:solidFill>
                  <a:schemeClr val="bg1"/>
                </a:solidFill>
              </a:rPr>
              <a:t>Deeper</a:t>
            </a:r>
            <a:endParaRPr lang="en-GB" sz="1600" b="1" dirty="0">
              <a:solidFill>
                <a:schemeClr val="bg1"/>
              </a:solidFill>
            </a:endParaRPr>
          </a:p>
        </p:txBody>
      </p:sp>
    </p:spTree>
    <p:extLst>
      <p:ext uri="{BB962C8B-B14F-4D97-AF65-F5344CB8AC3E}">
        <p14:creationId xmlns:p14="http://schemas.microsoft.com/office/powerpoint/2010/main" val="2547238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par>
                          <p:cTn id="11" fill="hold">
                            <p:stCondLst>
                              <p:cond delay="500"/>
                            </p:stCondLst>
                            <p:childTnLst>
                              <p:par>
                                <p:cTn id="12" presetID="22" presetClass="entr" presetSubtype="4" fill="hold" nodeType="afterEffect">
                                  <p:stCondLst>
                                    <p:cond delay="300"/>
                                  </p:stCondLst>
                                  <p:childTnLst>
                                    <p:set>
                                      <p:cBhvr>
                                        <p:cTn id="13" dur="1" fill="hold">
                                          <p:stCondLst>
                                            <p:cond delay="0"/>
                                          </p:stCondLst>
                                        </p:cTn>
                                        <p:tgtEl>
                                          <p:spTgt spid="24"/>
                                        </p:tgtEl>
                                        <p:attrNameLst>
                                          <p:attrName>style.visibility</p:attrName>
                                        </p:attrNameLst>
                                      </p:cBhvr>
                                      <p:to>
                                        <p:strVal val="visible"/>
                                      </p:to>
                                    </p:set>
                                    <p:animEffect transition="in" filter="wipe(down)">
                                      <p:cBhvr>
                                        <p:cTn id="14" dur="500"/>
                                        <p:tgtEl>
                                          <p:spTgt spid="24"/>
                                        </p:tgtEl>
                                      </p:cBhvr>
                                    </p:animEffect>
                                  </p:childTnLst>
                                </p:cTn>
                              </p:par>
                            </p:childTnLst>
                          </p:cTn>
                        </p:par>
                        <p:par>
                          <p:cTn id="15" fill="hold">
                            <p:stCondLst>
                              <p:cond delay="1300"/>
                            </p:stCondLst>
                            <p:childTnLst>
                              <p:par>
                                <p:cTn id="16" presetID="22" presetClass="entr" presetSubtype="8" fill="hold" nodeType="afterEffect">
                                  <p:stCondLst>
                                    <p:cond delay="0"/>
                                  </p:stCondLst>
                                  <p:childTnLst>
                                    <p:set>
                                      <p:cBhvr>
                                        <p:cTn id="17" dur="1" fill="hold">
                                          <p:stCondLst>
                                            <p:cond delay="0"/>
                                          </p:stCondLst>
                                        </p:cTn>
                                        <p:tgtEl>
                                          <p:spTgt spid="27"/>
                                        </p:tgtEl>
                                        <p:attrNameLst>
                                          <p:attrName>style.visibility</p:attrName>
                                        </p:attrNameLst>
                                      </p:cBhvr>
                                      <p:to>
                                        <p:strVal val="visible"/>
                                      </p:to>
                                    </p:set>
                                    <p:animEffect transition="in" filter="wipe(left)">
                                      <p:cBhvr>
                                        <p:cTn id="1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639627" y="1735749"/>
            <a:ext cx="5734051" cy="2657476"/>
          </a:xfrm>
          <a:prstGeom prst="rect">
            <a:avLst/>
          </a:prstGeom>
          <a:solidFill>
            <a:srgbClr val="C7E8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6" name="Picture 6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02250" y="532799"/>
            <a:ext cx="702000" cy="702000"/>
          </a:xfrm>
          <a:prstGeom prst="rect">
            <a:avLst/>
          </a:prstGeom>
        </p:spPr>
      </p:pic>
      <p:sp>
        <p:nvSpPr>
          <p:cNvPr id="2" name="Rectangle 1"/>
          <p:cNvSpPr/>
          <p:nvPr/>
        </p:nvSpPr>
        <p:spPr>
          <a:xfrm>
            <a:off x="967445" y="1269825"/>
            <a:ext cx="7176859" cy="369332"/>
          </a:xfrm>
          <a:prstGeom prst="rect">
            <a:avLst/>
          </a:prstGeom>
        </p:spPr>
        <p:txBody>
          <a:bodyPr wrap="square">
            <a:spAutoFit/>
          </a:bodyPr>
          <a:lstStyle/>
          <a:p>
            <a:pPr lvl="0" algn="ctr">
              <a:defRPr sz="1800" b="0" i="0" u="none" strike="noStrike" kern="0" cap="none" spc="0" baseline="0">
                <a:solidFill>
                  <a:srgbClr val="000000"/>
                </a:solidFill>
                <a:uFillTx/>
              </a:defRPr>
            </a:pPr>
            <a:r>
              <a:rPr lang="en-GB" kern="0" dirty="0">
                <a:solidFill>
                  <a:srgbClr val="000000"/>
                </a:solidFill>
              </a:rPr>
              <a:t>Which statements about this shape are </a:t>
            </a:r>
            <a:r>
              <a:rPr lang="en-GB" b="1" kern="0" dirty="0">
                <a:solidFill>
                  <a:srgbClr val="000000"/>
                </a:solidFill>
              </a:rPr>
              <a:t>false</a:t>
            </a:r>
            <a:r>
              <a:rPr lang="en-GB" kern="0" dirty="0">
                <a:solidFill>
                  <a:srgbClr val="000000"/>
                </a:solidFill>
              </a:rPr>
              <a:t>?</a:t>
            </a:r>
          </a:p>
        </p:txBody>
      </p:sp>
      <p:sp>
        <p:nvSpPr>
          <p:cNvPr id="11" name="Rectangle 10"/>
          <p:cNvSpPr/>
          <p:nvPr/>
        </p:nvSpPr>
        <p:spPr>
          <a:xfrm>
            <a:off x="1639628" y="4600576"/>
            <a:ext cx="5734050" cy="1479942"/>
          </a:xfrm>
          <a:prstGeom prst="rect">
            <a:avLst/>
          </a:prstGeom>
          <a:solidFill>
            <a:schemeClr val="bg1"/>
          </a:solidFill>
          <a:ln w="38100">
            <a:solidFill>
              <a:srgbClr val="007AC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Rectangle 4"/>
          <p:cNvSpPr/>
          <p:nvPr/>
        </p:nvSpPr>
        <p:spPr>
          <a:xfrm>
            <a:off x="1763997" y="4724563"/>
            <a:ext cx="6380307" cy="1477328"/>
          </a:xfrm>
          <a:prstGeom prst="rect">
            <a:avLst/>
          </a:prstGeom>
        </p:spPr>
        <p:txBody>
          <a:bodyPr wrap="square">
            <a:spAutoFit/>
          </a:bodyPr>
          <a:lstStyle/>
          <a:p>
            <a:pPr marL="285750" lvl="0" indent="-285750">
              <a:buFont typeface="Arial" panose="020B0604020202020204" pitchFamily="34" charset="0"/>
              <a:buChar char="•"/>
              <a:defRPr sz="1800" b="0" i="0" u="none" strike="noStrike" kern="0" cap="none" spc="0" baseline="0">
                <a:solidFill>
                  <a:srgbClr val="000000"/>
                </a:solidFill>
                <a:uFillTx/>
              </a:defRPr>
            </a:pPr>
            <a:r>
              <a:rPr lang="en-GB" kern="0" dirty="0"/>
              <a:t>Line BD is parallel to line AC.</a:t>
            </a:r>
          </a:p>
          <a:p>
            <a:pPr marL="285750" lvl="0" indent="-285750">
              <a:buFont typeface="Arial" panose="020B0604020202020204" pitchFamily="34" charset="0"/>
              <a:buChar char="•"/>
              <a:defRPr sz="1800" b="0" i="0" u="none" strike="noStrike" kern="0" cap="none" spc="0" baseline="0">
                <a:solidFill>
                  <a:srgbClr val="000000"/>
                </a:solidFill>
                <a:uFillTx/>
              </a:defRPr>
            </a:pPr>
            <a:r>
              <a:rPr lang="en-GB" kern="0" dirty="0"/>
              <a:t>Line AB is perpendicular to BD. </a:t>
            </a:r>
            <a:endParaRPr lang="en-GB" kern="0" dirty="0" smtClean="0"/>
          </a:p>
          <a:p>
            <a:pPr marL="285750" lvl="0" indent="-285750">
              <a:buFont typeface="Arial" panose="020B0604020202020204" pitchFamily="34" charset="0"/>
              <a:buChar char="•"/>
              <a:defRPr sz="1800" b="0" i="0" u="none" strike="noStrike" kern="0" cap="none" spc="0" baseline="0">
                <a:solidFill>
                  <a:srgbClr val="000000"/>
                </a:solidFill>
                <a:uFillTx/>
              </a:defRPr>
            </a:pPr>
            <a:r>
              <a:rPr lang="en-GB" kern="0" dirty="0" smtClean="0"/>
              <a:t>Line </a:t>
            </a:r>
            <a:r>
              <a:rPr lang="en-GB" kern="0" dirty="0"/>
              <a:t>AB is parallel to line CD. </a:t>
            </a:r>
          </a:p>
          <a:p>
            <a:pPr marL="285750" lvl="0" indent="-285750">
              <a:buFont typeface="Arial" panose="020B0604020202020204" pitchFamily="34" charset="0"/>
              <a:buChar char="•"/>
              <a:defRPr sz="1800" b="0" i="0" u="none" strike="noStrike" kern="0" cap="none" spc="0" baseline="0">
                <a:solidFill>
                  <a:srgbClr val="000000"/>
                </a:solidFill>
                <a:uFillTx/>
              </a:defRPr>
            </a:pPr>
            <a:r>
              <a:rPr lang="en-GB" kern="0" dirty="0"/>
              <a:t>Line AB is not perpendicular to any other lines.</a:t>
            </a:r>
          </a:p>
          <a:p>
            <a:r>
              <a:rPr lang="en-GB" kern="0" dirty="0" smtClean="0"/>
              <a:t>.</a:t>
            </a:r>
            <a:endParaRPr lang="en-GB" dirty="0"/>
          </a:p>
        </p:txBody>
      </p:sp>
      <p:sp>
        <p:nvSpPr>
          <p:cNvPr id="10" name="Rectangle 9"/>
          <p:cNvSpPr/>
          <p:nvPr/>
        </p:nvSpPr>
        <p:spPr>
          <a:xfrm>
            <a:off x="2906882" y="2255241"/>
            <a:ext cx="335348" cy="369332"/>
          </a:xfrm>
          <a:prstGeom prst="rect">
            <a:avLst/>
          </a:prstGeom>
        </p:spPr>
        <p:txBody>
          <a:bodyPr wrap="none">
            <a:spAutoFit/>
          </a:bodyPr>
          <a:lstStyle/>
          <a:p>
            <a:r>
              <a:rPr lang="en-GB" b="1" kern="0" dirty="0"/>
              <a:t>A</a:t>
            </a:r>
            <a:endParaRPr lang="en-GB" dirty="0"/>
          </a:p>
        </p:txBody>
      </p:sp>
      <p:sp>
        <p:nvSpPr>
          <p:cNvPr id="20" name="Rectangle 19"/>
          <p:cNvSpPr/>
          <p:nvPr/>
        </p:nvSpPr>
        <p:spPr>
          <a:xfrm>
            <a:off x="5763470" y="1785829"/>
            <a:ext cx="327334" cy="369332"/>
          </a:xfrm>
          <a:prstGeom prst="rect">
            <a:avLst/>
          </a:prstGeom>
        </p:spPr>
        <p:txBody>
          <a:bodyPr wrap="none">
            <a:spAutoFit/>
          </a:bodyPr>
          <a:lstStyle/>
          <a:p>
            <a:r>
              <a:rPr lang="en-GB" b="1" kern="0" dirty="0" smtClean="0"/>
              <a:t>B</a:t>
            </a:r>
            <a:endParaRPr lang="en-GB" dirty="0"/>
          </a:p>
        </p:txBody>
      </p:sp>
      <p:sp>
        <p:nvSpPr>
          <p:cNvPr id="21" name="Rectangle 20"/>
          <p:cNvSpPr/>
          <p:nvPr/>
        </p:nvSpPr>
        <p:spPr>
          <a:xfrm>
            <a:off x="3980532" y="3432941"/>
            <a:ext cx="346570" cy="369332"/>
          </a:xfrm>
          <a:prstGeom prst="rect">
            <a:avLst/>
          </a:prstGeom>
        </p:spPr>
        <p:txBody>
          <a:bodyPr wrap="none">
            <a:spAutoFit/>
          </a:bodyPr>
          <a:lstStyle/>
          <a:p>
            <a:r>
              <a:rPr lang="en-GB" b="1" kern="0" dirty="0"/>
              <a:t>D</a:t>
            </a:r>
            <a:endParaRPr lang="en-GB" dirty="0"/>
          </a:p>
        </p:txBody>
      </p:sp>
      <p:sp>
        <p:nvSpPr>
          <p:cNvPr id="22" name="Rectangle 21"/>
          <p:cNvSpPr/>
          <p:nvPr/>
        </p:nvSpPr>
        <p:spPr>
          <a:xfrm>
            <a:off x="2885379" y="3911254"/>
            <a:ext cx="335348" cy="369332"/>
          </a:xfrm>
          <a:prstGeom prst="rect">
            <a:avLst/>
          </a:prstGeom>
        </p:spPr>
        <p:txBody>
          <a:bodyPr wrap="none">
            <a:spAutoFit/>
          </a:bodyPr>
          <a:lstStyle/>
          <a:p>
            <a:r>
              <a:rPr lang="en-GB" b="1" kern="0" dirty="0" smtClean="0"/>
              <a:t>C</a:t>
            </a:r>
            <a:endParaRPr lang="en-GB" dirty="0"/>
          </a:p>
        </p:txBody>
      </p:sp>
      <p:sp>
        <p:nvSpPr>
          <p:cNvPr id="25" name="Flowchart: Manual Input 24">
            <a:extLst>
              <a:ext uri="{FF2B5EF4-FFF2-40B4-BE49-F238E27FC236}">
                <a16:creationId xmlns:lc="http://schemas.openxmlformats.org/drawingml/2006/lockedCanvas" xmlns:a16="http://schemas.microsoft.com/office/drawing/2014/main" xmlns="" id="{448E4ECA-4CF1-4CEA-BB94-5A2D17E59539}"/>
              </a:ext>
            </a:extLst>
          </p:cNvPr>
          <p:cNvSpPr/>
          <p:nvPr/>
        </p:nvSpPr>
        <p:spPr>
          <a:xfrm>
            <a:off x="3216154" y="1927043"/>
            <a:ext cx="2536166" cy="2235977"/>
          </a:xfrm>
          <a:prstGeom prst="flowChartManualInput">
            <a:avLst/>
          </a:prstGeom>
          <a:solidFill>
            <a:srgbClr val="0052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26" name="Rectangle 25"/>
          <p:cNvSpPr/>
          <p:nvPr/>
        </p:nvSpPr>
        <p:spPr>
          <a:xfrm>
            <a:off x="5747747" y="3902648"/>
            <a:ext cx="346570" cy="369332"/>
          </a:xfrm>
          <a:prstGeom prst="rect">
            <a:avLst/>
          </a:prstGeom>
        </p:spPr>
        <p:txBody>
          <a:bodyPr wrap="none">
            <a:spAutoFit/>
          </a:bodyPr>
          <a:lstStyle/>
          <a:p>
            <a:r>
              <a:rPr lang="en-GB" b="1" kern="0" dirty="0"/>
              <a:t>D</a:t>
            </a:r>
            <a:endParaRPr lang="en-GB" dirty="0"/>
          </a:p>
        </p:txBody>
      </p:sp>
      <p:sp>
        <p:nvSpPr>
          <p:cNvPr id="3" name="Rectangle 2"/>
          <p:cNvSpPr/>
          <p:nvPr/>
        </p:nvSpPr>
        <p:spPr>
          <a:xfrm>
            <a:off x="5257464" y="4961690"/>
            <a:ext cx="383438" cy="461665"/>
          </a:xfrm>
          <a:prstGeom prst="rect">
            <a:avLst/>
          </a:prstGeom>
        </p:spPr>
        <p:txBody>
          <a:bodyPr wrap="none">
            <a:spAutoFit/>
          </a:bodyPr>
          <a:lstStyle/>
          <a:p>
            <a:pPr lvl="0">
              <a:defRPr sz="1800" b="0" i="0" u="none" strike="noStrike" kern="0" cap="none" spc="0" baseline="0">
                <a:solidFill>
                  <a:srgbClr val="000000"/>
                </a:solidFill>
                <a:uFillTx/>
              </a:defRPr>
            </a:pPr>
            <a:r>
              <a:rPr lang="en-GB" sz="2400" b="1" kern="0" dirty="0">
                <a:solidFill>
                  <a:srgbClr val="FF0000"/>
                </a:solidFill>
                <a:sym typeface="Wingdings 2" panose="05020102010507070707" pitchFamily="18" charset="2"/>
              </a:rPr>
              <a:t></a:t>
            </a:r>
            <a:endParaRPr lang="en-GB" sz="2400" b="1" kern="0" dirty="0">
              <a:solidFill>
                <a:srgbClr val="FF0000"/>
              </a:solidFill>
            </a:endParaRPr>
          </a:p>
        </p:txBody>
      </p:sp>
      <p:sp>
        <p:nvSpPr>
          <p:cNvPr id="28" name="Rectangle 27"/>
          <p:cNvSpPr/>
          <p:nvPr/>
        </p:nvSpPr>
        <p:spPr>
          <a:xfrm>
            <a:off x="5084795" y="5243684"/>
            <a:ext cx="383438" cy="461665"/>
          </a:xfrm>
          <a:prstGeom prst="rect">
            <a:avLst/>
          </a:prstGeom>
        </p:spPr>
        <p:txBody>
          <a:bodyPr wrap="none">
            <a:spAutoFit/>
          </a:bodyPr>
          <a:lstStyle/>
          <a:p>
            <a:pPr lvl="0">
              <a:defRPr sz="1800" b="0" i="0" u="none" strike="noStrike" kern="0" cap="none" spc="0" baseline="0">
                <a:solidFill>
                  <a:srgbClr val="000000"/>
                </a:solidFill>
                <a:uFillTx/>
              </a:defRPr>
            </a:pPr>
            <a:r>
              <a:rPr lang="en-GB" sz="2400" b="1" kern="0" dirty="0">
                <a:solidFill>
                  <a:srgbClr val="FF0000"/>
                </a:solidFill>
                <a:sym typeface="Wingdings 2" panose="05020102010507070707" pitchFamily="18" charset="2"/>
              </a:rPr>
              <a:t></a:t>
            </a:r>
            <a:endParaRPr lang="en-GB" sz="2400" b="1" kern="0" dirty="0">
              <a:solidFill>
                <a:srgbClr val="FF0000"/>
              </a:solidFill>
            </a:endParaRPr>
          </a:p>
        </p:txBody>
      </p:sp>
      <p:sp>
        <p:nvSpPr>
          <p:cNvPr id="29" name="Rectangle 28"/>
          <p:cNvSpPr/>
          <p:nvPr/>
        </p:nvSpPr>
        <p:spPr>
          <a:xfrm>
            <a:off x="445574" y="702863"/>
            <a:ext cx="3434448" cy="355276"/>
          </a:xfrm>
          <a:prstGeom prst="rect">
            <a:avLst/>
          </a:prstGeom>
          <a:solidFill>
            <a:srgbClr val="072F54"/>
          </a:solidFill>
        </p:spPr>
        <p:txBody>
          <a:bodyPr wrap="square" lIns="180000" tIns="36000" rIns="180000" bIns="72000" anchor="ctr">
            <a:spAutoFit/>
          </a:bodyPr>
          <a:lstStyle/>
          <a:p>
            <a:r>
              <a:rPr lang="en-GB" altLang="en-US" sz="1600" b="1" dirty="0" smtClean="0">
                <a:solidFill>
                  <a:schemeClr val="bg1"/>
                </a:solidFill>
              </a:rPr>
              <a:t>Parallel and Perpendicular Lines</a:t>
            </a:r>
            <a:endParaRPr lang="en-GB" sz="1600" b="1" dirty="0">
              <a:solidFill>
                <a:schemeClr val="bg1"/>
              </a:solidFill>
            </a:endParaRPr>
          </a:p>
        </p:txBody>
      </p:sp>
      <p:sp>
        <p:nvSpPr>
          <p:cNvPr id="31" name="Rectangle 30"/>
          <p:cNvSpPr/>
          <p:nvPr/>
        </p:nvSpPr>
        <p:spPr>
          <a:xfrm>
            <a:off x="3918122" y="702863"/>
            <a:ext cx="1063301" cy="355276"/>
          </a:xfrm>
          <a:prstGeom prst="rect">
            <a:avLst/>
          </a:prstGeom>
          <a:solidFill>
            <a:srgbClr val="007AC3"/>
          </a:solidFill>
        </p:spPr>
        <p:txBody>
          <a:bodyPr wrap="square" lIns="180000" tIns="36000" rIns="180000" bIns="72000" anchor="ctr">
            <a:spAutoFit/>
          </a:bodyPr>
          <a:lstStyle/>
          <a:p>
            <a:pPr algn="ctr"/>
            <a:r>
              <a:rPr lang="en-GB" altLang="en-US" sz="1600" b="1" dirty="0" smtClean="0">
                <a:solidFill>
                  <a:schemeClr val="bg1"/>
                </a:solidFill>
              </a:rPr>
              <a:t>Deeper</a:t>
            </a:r>
            <a:endParaRPr lang="en-GB" sz="1600" b="1" dirty="0">
              <a:solidFill>
                <a:schemeClr val="bg1"/>
              </a:solidFill>
            </a:endParaRPr>
          </a:p>
        </p:txBody>
      </p:sp>
    </p:spTree>
    <p:extLst>
      <p:ext uri="{BB962C8B-B14F-4D97-AF65-F5344CB8AC3E}">
        <p14:creationId xmlns:p14="http://schemas.microsoft.com/office/powerpoint/2010/main" val="2880334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fade">
                                      <p:cBhvr>
                                        <p:cTn id="27" dur="500"/>
                                        <p:tgtEl>
                                          <p:spTgt spid="28"/>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3"/>
                                        </p:tgtEl>
                                        <p:attrNameLst>
                                          <p:attrName>style.visibility</p:attrName>
                                        </p:attrNameLst>
                                      </p:cBhvr>
                                      <p:to>
                                        <p:strVal val="visible"/>
                                      </p:to>
                                    </p:set>
                                    <p:animEffect transition="in" filter="fade">
                                      <p:cBhvr>
                                        <p:cTn id="30" dur="500"/>
                                        <p:tgtEl>
                                          <p:spTgt spid="3"/>
                                        </p:tgtEl>
                                      </p:cBhvr>
                                    </p:animEffect>
                                  </p:childTnLst>
                                </p:cTn>
                              </p:par>
                              <p:par>
                                <p:cTn id="31" presetID="26" presetClass="emph" presetSubtype="0" fill="hold" grpId="1" nodeType="withEffect">
                                  <p:stCondLst>
                                    <p:cond delay="0"/>
                                  </p:stCondLst>
                                  <p:childTnLst>
                                    <p:animEffect transition="out" filter="fade">
                                      <p:cBhvr>
                                        <p:cTn id="32" dur="500" tmFilter="0, 0; .2, .5; .8, .5; 1, 0"/>
                                        <p:tgtEl>
                                          <p:spTgt spid="28"/>
                                        </p:tgtEl>
                                      </p:cBhvr>
                                    </p:animEffect>
                                    <p:animScale>
                                      <p:cBhvr>
                                        <p:cTn id="33" dur="250" autoRev="1" fill="hold"/>
                                        <p:tgtEl>
                                          <p:spTgt spid="28"/>
                                        </p:tgtEl>
                                      </p:cBhvr>
                                      <p:by x="105000" y="105000"/>
                                    </p:animScale>
                                  </p:childTnLst>
                                </p:cTn>
                              </p:par>
                              <p:par>
                                <p:cTn id="34" presetID="26" presetClass="emph" presetSubtype="0" fill="hold" grpId="1" nodeType="withEffect">
                                  <p:stCondLst>
                                    <p:cond delay="0"/>
                                  </p:stCondLst>
                                  <p:childTnLst>
                                    <p:animEffect transition="out" filter="fade">
                                      <p:cBhvr>
                                        <p:cTn id="35" dur="500" tmFilter="0, 0; .2, .5; .8, .5; 1, 0"/>
                                        <p:tgtEl>
                                          <p:spTgt spid="3"/>
                                        </p:tgtEl>
                                      </p:cBhvr>
                                    </p:animEffect>
                                    <p:animScale>
                                      <p:cBhvr>
                                        <p:cTn id="36" dur="250" autoRev="1" fill="hold"/>
                                        <p:tgtEl>
                                          <p:spTgt spid="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28" grpId="0"/>
      <p:bldP spid="28" grpI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Rectangle 45"/>
          <p:cNvSpPr/>
          <p:nvPr/>
        </p:nvSpPr>
        <p:spPr>
          <a:xfrm>
            <a:off x="1383678" y="2061054"/>
            <a:ext cx="6436345" cy="548796"/>
          </a:xfrm>
          <a:prstGeom prst="rect">
            <a:avLst/>
          </a:prstGeom>
          <a:solidFill>
            <a:schemeClr val="bg1"/>
          </a:solidFill>
          <a:ln w="38100">
            <a:solidFill>
              <a:srgbClr val="007AC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74" name="Picture 7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02250" y="532799"/>
            <a:ext cx="702000" cy="702000"/>
          </a:xfrm>
          <a:prstGeom prst="rect">
            <a:avLst/>
          </a:prstGeom>
        </p:spPr>
      </p:pic>
      <p:sp>
        <p:nvSpPr>
          <p:cNvPr id="75" name="Rectangle 74"/>
          <p:cNvSpPr/>
          <p:nvPr/>
        </p:nvSpPr>
        <p:spPr>
          <a:xfrm>
            <a:off x="3913851" y="702863"/>
            <a:ext cx="1141417" cy="355276"/>
          </a:xfrm>
          <a:prstGeom prst="rect">
            <a:avLst/>
          </a:prstGeom>
          <a:solidFill>
            <a:srgbClr val="00529C"/>
          </a:solidFill>
        </p:spPr>
        <p:txBody>
          <a:bodyPr wrap="square" lIns="180000" tIns="36000" rIns="180000" bIns="72000" anchor="ctr">
            <a:spAutoFit/>
          </a:bodyPr>
          <a:lstStyle/>
          <a:p>
            <a:pPr algn="ctr"/>
            <a:r>
              <a:rPr lang="en-GB" altLang="en-US" sz="1600" b="1" dirty="0" smtClean="0">
                <a:solidFill>
                  <a:schemeClr val="bg1"/>
                </a:solidFill>
              </a:rPr>
              <a:t>Deepest</a:t>
            </a:r>
            <a:endParaRPr lang="en-GB" sz="1600" b="1" dirty="0">
              <a:solidFill>
                <a:schemeClr val="bg1"/>
              </a:solidFill>
            </a:endParaRPr>
          </a:p>
        </p:txBody>
      </p:sp>
      <p:sp>
        <p:nvSpPr>
          <p:cNvPr id="2" name="Rectangle 1"/>
          <p:cNvSpPr/>
          <p:nvPr/>
        </p:nvSpPr>
        <p:spPr>
          <a:xfrm>
            <a:off x="827902" y="1321312"/>
            <a:ext cx="7385221" cy="1200329"/>
          </a:xfrm>
          <a:prstGeom prst="rect">
            <a:avLst/>
          </a:prstGeom>
        </p:spPr>
        <p:txBody>
          <a:bodyPr wrap="square">
            <a:spAutoFit/>
          </a:bodyPr>
          <a:lstStyle/>
          <a:p>
            <a:pPr lvl="0" algn="ctr">
              <a:defRPr sz="1800" b="0" i="0" u="none" strike="noStrike" kern="0" cap="none" spc="0" baseline="0">
                <a:solidFill>
                  <a:srgbClr val="000000"/>
                </a:solidFill>
                <a:uFillTx/>
              </a:defRPr>
            </a:pPr>
            <a:r>
              <a:rPr lang="en-GB" kern="0" dirty="0">
                <a:solidFill>
                  <a:srgbClr val="000000"/>
                </a:solidFill>
              </a:rPr>
              <a:t>We can prove that lines are parallel by continuing them and showing that they will not meet</a:t>
            </a:r>
            <a:r>
              <a:rPr lang="en-GB" kern="0" dirty="0" smtClean="0">
                <a:solidFill>
                  <a:srgbClr val="000000"/>
                </a:solidFill>
              </a:rPr>
              <a:t>.</a:t>
            </a:r>
          </a:p>
          <a:p>
            <a:pPr lvl="0" algn="ctr">
              <a:defRPr sz="1800" b="0" i="0" u="none" strike="noStrike" kern="0" cap="none" spc="0" baseline="0">
                <a:solidFill>
                  <a:srgbClr val="000000"/>
                </a:solidFill>
                <a:uFillTx/>
              </a:defRPr>
            </a:pPr>
            <a:endParaRPr lang="en-GB" kern="0" dirty="0">
              <a:solidFill>
                <a:srgbClr val="000000"/>
              </a:solidFill>
            </a:endParaRPr>
          </a:p>
          <a:p>
            <a:pPr lvl="0">
              <a:defRPr sz="1800" b="0" i="0" u="none" strike="noStrike" kern="0" cap="none" spc="0" baseline="0">
                <a:solidFill>
                  <a:srgbClr val="000000"/>
                </a:solidFill>
                <a:uFillTx/>
              </a:defRPr>
            </a:pPr>
            <a:endParaRPr lang="en-GB" kern="0" dirty="0">
              <a:solidFill>
                <a:srgbClr val="000000"/>
              </a:solidFill>
            </a:endParaRPr>
          </a:p>
        </p:txBody>
      </p:sp>
      <p:sp>
        <p:nvSpPr>
          <p:cNvPr id="7" name="Rectangle 6"/>
          <p:cNvSpPr/>
          <p:nvPr/>
        </p:nvSpPr>
        <p:spPr>
          <a:xfrm>
            <a:off x="1383679" y="2745401"/>
            <a:ext cx="6436345" cy="3248268"/>
          </a:xfrm>
          <a:prstGeom prst="rect">
            <a:avLst/>
          </a:prstGeom>
          <a:solidFill>
            <a:srgbClr val="C7E8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Rectangle 32"/>
          <p:cNvSpPr/>
          <p:nvPr/>
        </p:nvSpPr>
        <p:spPr>
          <a:xfrm>
            <a:off x="445574" y="702863"/>
            <a:ext cx="3434448" cy="355276"/>
          </a:xfrm>
          <a:prstGeom prst="rect">
            <a:avLst/>
          </a:prstGeom>
          <a:solidFill>
            <a:srgbClr val="072F54"/>
          </a:solidFill>
        </p:spPr>
        <p:txBody>
          <a:bodyPr wrap="square" lIns="180000" tIns="36000" rIns="180000" bIns="72000" anchor="ctr">
            <a:spAutoFit/>
          </a:bodyPr>
          <a:lstStyle/>
          <a:p>
            <a:r>
              <a:rPr lang="en-GB" altLang="en-US" sz="1600" b="1" dirty="0" smtClean="0">
                <a:solidFill>
                  <a:schemeClr val="bg1"/>
                </a:solidFill>
              </a:rPr>
              <a:t>Parallel and Perpendicular Lines</a:t>
            </a:r>
            <a:endParaRPr lang="en-GB" sz="1600" b="1" dirty="0">
              <a:solidFill>
                <a:schemeClr val="bg1"/>
              </a:solidFill>
            </a:endParaRPr>
          </a:p>
        </p:txBody>
      </p:sp>
      <p:cxnSp>
        <p:nvCxnSpPr>
          <p:cNvPr id="34" name="Straight Connector 33">
            <a:extLst>
              <a:ext uri="{FF2B5EF4-FFF2-40B4-BE49-F238E27FC236}">
                <a16:creationId xmlns:a16="http://schemas.microsoft.com/office/drawing/2014/main" xmlns="" id="{8094B01A-2D69-4D0D-A799-86B75F7607F7}"/>
              </a:ext>
            </a:extLst>
          </p:cNvPr>
          <p:cNvCxnSpPr/>
          <p:nvPr/>
        </p:nvCxnSpPr>
        <p:spPr>
          <a:xfrm>
            <a:off x="2789560" y="3425837"/>
            <a:ext cx="1560725" cy="651607"/>
          </a:xfrm>
          <a:prstGeom prst="line">
            <a:avLst/>
          </a:prstGeom>
          <a:ln w="76200">
            <a:solidFill>
              <a:srgbClr val="00529C"/>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xmlns="" id="{8094B01A-2D69-4D0D-A799-86B75F7607F7}"/>
              </a:ext>
            </a:extLst>
          </p:cNvPr>
          <p:cNvCxnSpPr/>
          <p:nvPr/>
        </p:nvCxnSpPr>
        <p:spPr>
          <a:xfrm flipV="1">
            <a:off x="2278086" y="4951424"/>
            <a:ext cx="2072199" cy="711"/>
          </a:xfrm>
          <a:prstGeom prst="line">
            <a:avLst/>
          </a:prstGeom>
          <a:ln w="76200">
            <a:solidFill>
              <a:srgbClr val="00529C"/>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xmlns="" id="{8094B01A-2D69-4D0D-A799-86B75F7607F7}"/>
              </a:ext>
            </a:extLst>
          </p:cNvPr>
          <p:cNvCxnSpPr/>
          <p:nvPr/>
        </p:nvCxnSpPr>
        <p:spPr>
          <a:xfrm>
            <a:off x="2789560" y="3425837"/>
            <a:ext cx="3639815" cy="1525587"/>
          </a:xfrm>
          <a:prstGeom prst="line">
            <a:avLst/>
          </a:prstGeom>
          <a:ln w="76200">
            <a:solidFill>
              <a:srgbClr val="00529C"/>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xmlns="" id="{8094B01A-2D69-4D0D-A799-86B75F7607F7}"/>
              </a:ext>
            </a:extLst>
          </p:cNvPr>
          <p:cNvCxnSpPr/>
          <p:nvPr/>
        </p:nvCxnSpPr>
        <p:spPr>
          <a:xfrm flipV="1">
            <a:off x="2278086" y="4951424"/>
            <a:ext cx="4151289" cy="712"/>
          </a:xfrm>
          <a:prstGeom prst="line">
            <a:avLst/>
          </a:prstGeom>
          <a:ln w="76200">
            <a:solidFill>
              <a:srgbClr val="00529C"/>
            </a:solidFill>
          </a:ln>
        </p:spPr>
        <p:style>
          <a:lnRef idx="1">
            <a:schemeClr val="accent1"/>
          </a:lnRef>
          <a:fillRef idx="0">
            <a:schemeClr val="accent1"/>
          </a:fillRef>
          <a:effectRef idx="0">
            <a:schemeClr val="accent1"/>
          </a:effectRef>
          <a:fontRef idx="minor">
            <a:schemeClr val="tx1"/>
          </a:fontRef>
        </p:style>
      </p:cxnSp>
      <p:sp>
        <p:nvSpPr>
          <p:cNvPr id="41" name="Rectangle 40"/>
          <p:cNvSpPr/>
          <p:nvPr/>
        </p:nvSpPr>
        <p:spPr>
          <a:xfrm>
            <a:off x="1801342" y="2138491"/>
            <a:ext cx="5616250" cy="369332"/>
          </a:xfrm>
          <a:prstGeom prst="rect">
            <a:avLst/>
          </a:prstGeom>
        </p:spPr>
        <p:txBody>
          <a:bodyPr wrap="square">
            <a:spAutoFit/>
          </a:bodyPr>
          <a:lstStyle/>
          <a:p>
            <a:pPr lvl="0" algn="ctr">
              <a:defRPr sz="1800" b="0" i="0" u="none" strike="noStrike" kern="0" cap="none" spc="0" baseline="0">
                <a:solidFill>
                  <a:srgbClr val="000000"/>
                </a:solidFill>
                <a:uFillTx/>
              </a:defRPr>
            </a:pPr>
            <a:r>
              <a:rPr lang="en-GB" kern="0" dirty="0">
                <a:solidFill>
                  <a:srgbClr val="000000"/>
                </a:solidFill>
              </a:rPr>
              <a:t>If I continue these lines, will they meet eventually?</a:t>
            </a:r>
          </a:p>
        </p:txBody>
      </p:sp>
    </p:spTree>
    <p:extLst>
      <p:ext uri="{BB962C8B-B14F-4D97-AF65-F5344CB8AC3E}">
        <p14:creationId xmlns:p14="http://schemas.microsoft.com/office/powerpoint/2010/main" val="4195136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fade">
                                      <p:cBhvr>
                                        <p:cTn id="7" dur="500"/>
                                        <p:tgtEl>
                                          <p:spTgt spid="41"/>
                                        </p:tgtEl>
                                      </p:cBhvr>
                                    </p:animEffect>
                                  </p:childTnLst>
                                </p:cTn>
                              </p:par>
                            </p:childTnLst>
                          </p:cTn>
                        </p:par>
                        <p:par>
                          <p:cTn id="8" fill="hold">
                            <p:stCondLst>
                              <p:cond delay="500"/>
                            </p:stCondLst>
                            <p:childTnLst>
                              <p:par>
                                <p:cTn id="9" presetID="22" presetClass="entr" presetSubtype="8" fill="hold" nodeType="afterEffect">
                                  <p:stCondLst>
                                    <p:cond delay="300"/>
                                  </p:stCondLst>
                                  <p:childTnLst>
                                    <p:set>
                                      <p:cBhvr>
                                        <p:cTn id="10" dur="1" fill="hold">
                                          <p:stCondLst>
                                            <p:cond delay="0"/>
                                          </p:stCondLst>
                                        </p:cTn>
                                        <p:tgtEl>
                                          <p:spTgt spid="34"/>
                                        </p:tgtEl>
                                        <p:attrNameLst>
                                          <p:attrName>style.visibility</p:attrName>
                                        </p:attrNameLst>
                                      </p:cBhvr>
                                      <p:to>
                                        <p:strVal val="visible"/>
                                      </p:to>
                                    </p:set>
                                    <p:animEffect transition="in" filter="wipe(left)">
                                      <p:cBhvr>
                                        <p:cTn id="11" dur="500"/>
                                        <p:tgtEl>
                                          <p:spTgt spid="34"/>
                                        </p:tgtEl>
                                      </p:cBhvr>
                                    </p:animEffect>
                                  </p:childTnLst>
                                </p:cTn>
                              </p:par>
                              <p:par>
                                <p:cTn id="12" presetID="22" presetClass="entr" presetSubtype="8" fill="hold" nodeType="withEffect">
                                  <p:stCondLst>
                                    <p:cond delay="300"/>
                                  </p:stCondLst>
                                  <p:childTnLst>
                                    <p:set>
                                      <p:cBhvr>
                                        <p:cTn id="13" dur="1" fill="hold">
                                          <p:stCondLst>
                                            <p:cond delay="0"/>
                                          </p:stCondLst>
                                        </p:cTn>
                                        <p:tgtEl>
                                          <p:spTgt spid="35"/>
                                        </p:tgtEl>
                                        <p:attrNameLst>
                                          <p:attrName>style.visibility</p:attrName>
                                        </p:attrNameLst>
                                      </p:cBhvr>
                                      <p:to>
                                        <p:strVal val="visible"/>
                                      </p:to>
                                    </p:set>
                                    <p:animEffect transition="in" filter="wipe(left)">
                                      <p:cBhvr>
                                        <p:cTn id="14" dur="500"/>
                                        <p:tgtEl>
                                          <p:spTgt spid="35"/>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40"/>
                                        </p:tgtEl>
                                        <p:attrNameLst>
                                          <p:attrName>style.visibility</p:attrName>
                                        </p:attrNameLst>
                                      </p:cBhvr>
                                      <p:to>
                                        <p:strVal val="visible"/>
                                      </p:to>
                                    </p:set>
                                    <p:animEffect transition="in" filter="wipe(left)">
                                      <p:cBhvr>
                                        <p:cTn id="19" dur="1000"/>
                                        <p:tgtEl>
                                          <p:spTgt spid="40"/>
                                        </p:tgtEl>
                                      </p:cBhvr>
                                    </p:animEffect>
                                  </p:childTnLst>
                                </p:cTn>
                              </p:par>
                              <p:par>
                                <p:cTn id="20" presetID="22" presetClass="entr" presetSubtype="8" fill="hold" nodeType="with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left)">
                                      <p:cBhvr>
                                        <p:cTn id="22" dur="10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Lst>
  </p:timing>
</p:sld>
</file>

<file path=ppt/theme/theme1.xml><?xml version="1.0" encoding="utf-8"?>
<a:theme xmlns:a="http://schemas.openxmlformats.org/drawingml/2006/main" name="Office Theme">
  <a:themeElements>
    <a:clrScheme name="Twinkl Template">
      <a:dk1>
        <a:srgbClr val="1C1C1C"/>
      </a:dk1>
      <a:lt1>
        <a:sysClr val="window" lastClr="FFFFFF"/>
      </a:lt1>
      <a:dk2>
        <a:srgbClr val="4A4A4A"/>
      </a:dk2>
      <a:lt2>
        <a:srgbClr val="F4F2F2"/>
      </a:lt2>
      <a:accent1>
        <a:srgbClr val="E34192"/>
      </a:accent1>
      <a:accent2>
        <a:srgbClr val="EB8634"/>
      </a:accent2>
      <a:accent3>
        <a:srgbClr val="E6C734"/>
      </a:accent3>
      <a:accent4>
        <a:srgbClr val="79AD42"/>
      </a:accent4>
      <a:accent5>
        <a:srgbClr val="23A7F9"/>
      </a:accent5>
      <a:accent6>
        <a:srgbClr val="954EBE"/>
      </a:accent6>
      <a:hlink>
        <a:srgbClr val="23A7F9"/>
      </a:hlink>
      <a:folHlink>
        <a:srgbClr val="757070"/>
      </a:folHlink>
    </a:clrScheme>
    <a:fontScheme name="Custom 1">
      <a:majorFont>
        <a:latin typeface="Twinkl Sb"/>
        <a:ea typeface=""/>
        <a:cs typeface=""/>
      </a:majorFont>
      <a:minorFont>
        <a:latin typeface="Twink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18A0DB"/>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Mastery PowerPoint Template" id="{26ABE87F-6999-4AC2-83E7-D67324E079CB}" vid="{C4B83C07-8A97-4B28-9E3D-CD8D69B18D3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199</TotalTime>
  <Words>417</Words>
  <Application>Microsoft Office PowerPoint</Application>
  <PresentationFormat>On-screen Show (4:3)</PresentationFormat>
  <Paragraphs>70</Paragraphs>
  <Slides>13</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vt:i4>
      </vt:variant>
    </vt:vector>
  </HeadingPairs>
  <TitlesOfParts>
    <vt:vector size="20" baseType="lpstr">
      <vt:lpstr>Tuffy-TTF</vt:lpstr>
      <vt:lpstr>Twinkl</vt:lpstr>
      <vt:lpstr>Arial</vt:lpstr>
      <vt:lpstr>Calibri</vt:lpstr>
      <vt:lpstr>Tuffy</vt:lpstr>
      <vt:lpstr>Wingdings 2</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Emma Canlin</dc:creator>
  <cp:lastModifiedBy>Emma Canlin</cp:lastModifiedBy>
  <cp:revision>25</cp:revision>
  <dcterms:created xsi:type="dcterms:W3CDTF">2019-05-07T12:42:58Z</dcterms:created>
  <dcterms:modified xsi:type="dcterms:W3CDTF">2019-05-08T15:09:02Z</dcterms:modified>
</cp:coreProperties>
</file>