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5" r:id="rId2"/>
    <p:sldId id="279" r:id="rId3"/>
    <p:sldId id="280" r:id="rId4"/>
    <p:sldId id="281" r:id="rId5"/>
    <p:sldId id="282" r:id="rId6"/>
    <p:sldId id="283" r:id="rId7"/>
    <p:sldId id="284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pos="3129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689429"/>
    <a:srgbClr val="CE4795"/>
    <a:srgbClr val="11743A"/>
    <a:srgbClr val="009640"/>
    <a:srgbClr val="87BD31"/>
    <a:srgbClr val="0079C3"/>
    <a:srgbClr val="FFE76D"/>
    <a:srgbClr val="072F54"/>
    <a:srgbClr val="00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29"/>
        <p:guide pos="3129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4-white-rose-maths-resources-key-stage-1-year-1-year-2/summer-block-1-decimals-year-4-white-rose-maths-hub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21105" y="5763126"/>
            <a:ext cx="974558" cy="6858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168401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Make a Whole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18786"/>
              </p:ext>
            </p:extLst>
          </p:nvPr>
        </p:nvGraphicFramePr>
        <p:xfrm>
          <a:off x="769718" y="2319130"/>
          <a:ext cx="3816350" cy="3913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55650" y="1453204"/>
            <a:ext cx="7632700" cy="525886"/>
            <a:chOff x="755650" y="1599643"/>
            <a:chExt cx="7632700" cy="525886"/>
          </a:xfrm>
        </p:grpSpPr>
        <p:sp>
          <p:nvSpPr>
            <p:cNvPr id="8" name="TextBox 7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rgbClr val="CE4795">
                <a:alpha val="50000"/>
              </a:srgbClr>
            </a:solidFill>
            <a:ln w="28575">
              <a:solidFill>
                <a:srgbClr val="CE479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GB" sz="2000" b="1" dirty="0"/>
                <a:t>What fraction of the hundred square is shaded and not shaded?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63386" y="2318428"/>
            <a:ext cx="3601238" cy="525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2000" b="1" dirty="0"/>
              <a:t>shaded </a:t>
            </a:r>
            <a:r>
              <a:rPr lang="en-GB" sz="2000" dirty="0"/>
              <a:t>= </a:t>
            </a:r>
            <a:r>
              <a:rPr lang="en-GB" sz="2000" dirty="0" smtClean="0"/>
              <a:t>42 </a:t>
            </a:r>
            <a:r>
              <a:rPr lang="en-GB" sz="2000" dirty="0"/>
              <a:t>hundredths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3386" y="3019504"/>
            <a:ext cx="3601238" cy="525886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5</a:t>
            </a:r>
            <a:r>
              <a:rPr lang="en-US" sz="2000" dirty="0" smtClean="0">
                <a:latin typeface="Twinkl" pitchFamily="50" charset="0"/>
              </a:rPr>
              <a:t>8 </a:t>
            </a:r>
            <a:r>
              <a:rPr lang="en-US" sz="2000" dirty="0">
                <a:latin typeface="Twinkl" pitchFamily="50" charset="0"/>
              </a:rPr>
              <a:t>hundredths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3386" y="3720580"/>
            <a:ext cx="3601238" cy="671292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shaded</a:t>
            </a:r>
            <a:r>
              <a:rPr lang="en-US" sz="2000" dirty="0">
                <a:latin typeface="Twinkl" pitchFamily="50" charset="0"/>
              </a:rPr>
              <a:t> =     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029" y="3778834"/>
            <a:ext cx="3957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42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6077029" y="4055833"/>
            <a:ext cx="395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7112" y="4567062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44000" tIns="180000" rIns="144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    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6433" y="4628321"/>
            <a:ext cx="410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rgbClr val="689429"/>
                </a:solidFill>
              </a:rPr>
              <a:t>5</a:t>
            </a:r>
            <a:r>
              <a:rPr lang="en-GB" b="1" dirty="0" smtClean="0">
                <a:solidFill>
                  <a:srgbClr val="689429"/>
                </a:solidFill>
              </a:rPr>
              <a:t>8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25" name="Straight Connector 24"/>
          <p:cNvCxnSpPr>
            <a:stCxn id="29" idx="1"/>
          </p:cNvCxnSpPr>
          <p:nvPr/>
        </p:nvCxnSpPr>
        <p:spPr>
          <a:xfrm>
            <a:off x="6466433" y="4905320"/>
            <a:ext cx="3767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7112" y="5413543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689429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       </a:t>
            </a:r>
            <a:endParaRPr lang="en-US" sz="2000" dirty="0">
              <a:latin typeface="Twinkl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229" y="5596241"/>
            <a:ext cx="6091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0.42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8411" y="5596241"/>
            <a:ext cx="5947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0.58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91510" y="5596241"/>
            <a:ext cx="8951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689429"/>
                </a:solidFill>
              </a:rPr>
              <a:t>1 whole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30194" y="5595300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3175" y="5589837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=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12958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129589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0515" y="392262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0.42</a:t>
            </a:r>
            <a:endParaRPr lang="en-GB" b="1" dirty="0">
              <a:solidFill>
                <a:srgbClr val="68942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7144" y="476420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0.58</a:t>
            </a:r>
            <a:endParaRPr lang="en-GB" b="1" dirty="0">
              <a:solidFill>
                <a:srgbClr val="689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168401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Make a Whole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91752"/>
              </p:ext>
            </p:extLst>
          </p:nvPr>
        </p:nvGraphicFramePr>
        <p:xfrm>
          <a:off x="769718" y="2319130"/>
          <a:ext cx="3816350" cy="3913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55650" y="1453204"/>
            <a:ext cx="7632700" cy="525886"/>
            <a:chOff x="755650" y="1599643"/>
            <a:chExt cx="7632700" cy="525886"/>
          </a:xfrm>
        </p:grpSpPr>
        <p:sp>
          <p:nvSpPr>
            <p:cNvPr id="8" name="TextBox 7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rgbClr val="CE4795">
                <a:alpha val="50000"/>
              </a:srgbClr>
            </a:solidFill>
            <a:ln w="28575">
              <a:solidFill>
                <a:srgbClr val="CE479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GB" sz="2000" b="1" dirty="0"/>
                <a:t>What fraction of the hundred square is shaded and not shaded?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63386" y="2318428"/>
            <a:ext cx="3601238" cy="525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2000" b="1" dirty="0"/>
              <a:t>shaded </a:t>
            </a:r>
            <a:r>
              <a:rPr lang="en-GB" sz="2000" dirty="0"/>
              <a:t>= </a:t>
            </a:r>
            <a:r>
              <a:rPr lang="en-GB" sz="2000" dirty="0" smtClean="0"/>
              <a:t>13 </a:t>
            </a:r>
            <a:r>
              <a:rPr lang="en-GB" sz="2000" dirty="0"/>
              <a:t>hundredths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3386" y="3019504"/>
            <a:ext cx="3601238" cy="525886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</a:t>
            </a:r>
            <a:r>
              <a:rPr lang="en-US" sz="2000" dirty="0" smtClean="0">
                <a:latin typeface="Twinkl" pitchFamily="50" charset="0"/>
              </a:rPr>
              <a:t>87 </a:t>
            </a:r>
            <a:r>
              <a:rPr lang="en-US" sz="2000" dirty="0">
                <a:latin typeface="Twinkl" pitchFamily="50" charset="0"/>
              </a:rPr>
              <a:t>hundredths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3386" y="3720580"/>
            <a:ext cx="3601238" cy="671292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shaded</a:t>
            </a:r>
            <a:r>
              <a:rPr lang="en-US" sz="2000" dirty="0">
                <a:latin typeface="Twinkl" pitchFamily="50" charset="0"/>
              </a:rPr>
              <a:t> =     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029" y="3778834"/>
            <a:ext cx="3957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13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6077029" y="4055833"/>
            <a:ext cx="395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7112" y="4567062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44000" tIns="180000" rIns="144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    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6433" y="4628321"/>
            <a:ext cx="410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87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25" name="Straight Connector 24"/>
          <p:cNvCxnSpPr>
            <a:stCxn id="29" idx="1"/>
          </p:cNvCxnSpPr>
          <p:nvPr/>
        </p:nvCxnSpPr>
        <p:spPr>
          <a:xfrm>
            <a:off x="6466433" y="4905320"/>
            <a:ext cx="3767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7112" y="5413543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689429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       </a:t>
            </a:r>
            <a:endParaRPr lang="en-US" sz="2000" dirty="0">
              <a:latin typeface="Twinkl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229" y="5596241"/>
            <a:ext cx="5043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0.13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8411" y="5596241"/>
            <a:ext cx="5947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0.87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91510" y="5596241"/>
            <a:ext cx="8951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689429"/>
                </a:solidFill>
              </a:rPr>
              <a:t>1 whole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30194" y="5595300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3175" y="5589837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=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12958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129589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0515" y="392262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0.13</a:t>
            </a:r>
            <a:endParaRPr lang="en-GB" b="1" dirty="0">
              <a:solidFill>
                <a:srgbClr val="68942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7144" y="476420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0.87</a:t>
            </a:r>
            <a:endParaRPr lang="en-GB" b="1" dirty="0">
              <a:solidFill>
                <a:srgbClr val="689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168401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Make a Whole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91752"/>
              </p:ext>
            </p:extLst>
          </p:nvPr>
        </p:nvGraphicFramePr>
        <p:xfrm>
          <a:off x="769718" y="2319130"/>
          <a:ext cx="3816350" cy="37736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55650" y="1453204"/>
            <a:ext cx="7632700" cy="525886"/>
            <a:chOff x="755650" y="1599643"/>
            <a:chExt cx="7632700" cy="525886"/>
          </a:xfrm>
        </p:grpSpPr>
        <p:sp>
          <p:nvSpPr>
            <p:cNvPr id="8" name="TextBox 7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rgbClr val="CE4795">
                <a:alpha val="50000"/>
              </a:srgbClr>
            </a:solidFill>
            <a:ln w="28575">
              <a:solidFill>
                <a:srgbClr val="CE479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GB" sz="2000" b="1" dirty="0"/>
                <a:t>What fraction of the hundred square is shaded and not shaded?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63386" y="2318428"/>
            <a:ext cx="3601238" cy="525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2000" b="1" dirty="0"/>
              <a:t>shaded </a:t>
            </a:r>
            <a:r>
              <a:rPr lang="en-GB" sz="2000" dirty="0"/>
              <a:t>= </a:t>
            </a:r>
            <a:r>
              <a:rPr lang="en-GB" sz="2000" dirty="0" smtClean="0"/>
              <a:t>87</a:t>
            </a:r>
            <a:r>
              <a:rPr lang="en-GB" sz="2000" dirty="0" smtClean="0"/>
              <a:t> </a:t>
            </a:r>
            <a:r>
              <a:rPr lang="en-GB" sz="2000" dirty="0"/>
              <a:t>hundredths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3386" y="3019504"/>
            <a:ext cx="3601238" cy="525886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</a:t>
            </a:r>
            <a:r>
              <a:rPr lang="en-US" sz="2000" dirty="0" smtClean="0">
                <a:latin typeface="Twinkl" pitchFamily="50" charset="0"/>
              </a:rPr>
              <a:t>13</a:t>
            </a:r>
            <a:r>
              <a:rPr lang="en-US" sz="2000" dirty="0" smtClean="0">
                <a:latin typeface="Twinkl" pitchFamily="50" charset="0"/>
              </a:rPr>
              <a:t> </a:t>
            </a:r>
            <a:r>
              <a:rPr lang="en-US" sz="2000" dirty="0">
                <a:latin typeface="Twinkl" pitchFamily="50" charset="0"/>
              </a:rPr>
              <a:t>hundredths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3386" y="3720580"/>
            <a:ext cx="3601238" cy="671292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shaded</a:t>
            </a:r>
            <a:r>
              <a:rPr lang="en-US" sz="2000" dirty="0">
                <a:latin typeface="Twinkl" pitchFamily="50" charset="0"/>
              </a:rPr>
              <a:t> =     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029" y="3778834"/>
            <a:ext cx="3957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87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6077029" y="4055833"/>
            <a:ext cx="395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7112" y="4567062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44000" tIns="180000" rIns="144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    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6433" y="4628321"/>
            <a:ext cx="410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13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25" name="Straight Connector 24"/>
          <p:cNvCxnSpPr>
            <a:stCxn id="29" idx="1"/>
          </p:cNvCxnSpPr>
          <p:nvPr/>
        </p:nvCxnSpPr>
        <p:spPr>
          <a:xfrm>
            <a:off x="6466433" y="4905320"/>
            <a:ext cx="3767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7112" y="5413543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689429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       </a:t>
            </a:r>
            <a:endParaRPr lang="en-US" sz="2000" dirty="0">
              <a:latin typeface="Twinkl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229" y="5596241"/>
            <a:ext cx="5043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0.13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8411" y="5596241"/>
            <a:ext cx="5947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0.87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91510" y="5596241"/>
            <a:ext cx="8951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689429"/>
                </a:solidFill>
              </a:rPr>
              <a:t>1 whole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30194" y="5595300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3175" y="5589837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=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12958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129589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0515" y="392262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0.87</a:t>
            </a:r>
            <a:endParaRPr lang="en-GB" b="1" dirty="0">
              <a:solidFill>
                <a:srgbClr val="68942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7144" y="476420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smtClean="0">
                <a:solidFill>
                  <a:srgbClr val="689429"/>
                </a:solidFill>
              </a:rPr>
              <a:t>0.13</a:t>
            </a:r>
            <a:endParaRPr lang="en-GB" b="1" dirty="0">
              <a:solidFill>
                <a:srgbClr val="689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168401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Make a Whole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38469"/>
              </p:ext>
            </p:extLst>
          </p:nvPr>
        </p:nvGraphicFramePr>
        <p:xfrm>
          <a:off x="769718" y="2319130"/>
          <a:ext cx="3816350" cy="3913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32" marR="151532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755650" y="1453204"/>
            <a:ext cx="7632700" cy="525886"/>
            <a:chOff x="755650" y="1599643"/>
            <a:chExt cx="7632700" cy="525886"/>
          </a:xfrm>
        </p:grpSpPr>
        <p:sp>
          <p:nvSpPr>
            <p:cNvPr id="8" name="TextBox 7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50" y="1599643"/>
              <a:ext cx="7632700" cy="525886"/>
            </a:xfrm>
            <a:prstGeom prst="rect">
              <a:avLst/>
            </a:prstGeom>
            <a:solidFill>
              <a:srgbClr val="CE4795">
                <a:alpha val="50000"/>
              </a:srgbClr>
            </a:solidFill>
            <a:ln w="28575">
              <a:solidFill>
                <a:srgbClr val="CE479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GB" sz="2000" b="1" dirty="0"/>
                <a:t>What fraction of the hundred square is shaded and not shaded?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63386" y="2318428"/>
            <a:ext cx="3601238" cy="525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2000" b="1" dirty="0"/>
              <a:t>shaded </a:t>
            </a:r>
            <a:r>
              <a:rPr lang="en-GB" sz="2000" dirty="0"/>
              <a:t>= </a:t>
            </a:r>
            <a:r>
              <a:rPr lang="en-GB" sz="2000" dirty="0" smtClean="0"/>
              <a:t>90 </a:t>
            </a:r>
            <a:r>
              <a:rPr lang="en-GB" sz="2000" dirty="0"/>
              <a:t>hundredths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3386" y="3019504"/>
            <a:ext cx="3601238" cy="525886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</a:t>
            </a:r>
            <a:r>
              <a:rPr lang="en-US" sz="2000" dirty="0" smtClean="0">
                <a:latin typeface="Twinkl" pitchFamily="50" charset="0"/>
              </a:rPr>
              <a:t>10 </a:t>
            </a:r>
            <a:r>
              <a:rPr lang="en-US" sz="2000" dirty="0">
                <a:latin typeface="Twinkl" pitchFamily="50" charset="0"/>
              </a:rPr>
              <a:t>hundredths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3386" y="3720580"/>
            <a:ext cx="3601238" cy="671292"/>
          </a:xfrm>
          <a:prstGeom prst="rect">
            <a:avLst/>
          </a:prstGeom>
          <a:solidFill>
            <a:schemeClr val="bg1"/>
          </a:solidFill>
          <a:ln w="19050">
            <a:solidFill>
              <a:srgbClr val="FFE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shaded</a:t>
            </a:r>
            <a:r>
              <a:rPr lang="en-US" sz="2000" dirty="0">
                <a:latin typeface="Twinkl" pitchFamily="50" charset="0"/>
              </a:rPr>
              <a:t> =      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7029" y="3778834"/>
            <a:ext cx="3957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90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6" name="Straight Connector 5"/>
          <p:cNvCxnSpPr>
            <a:stCxn id="3" idx="1"/>
            <a:endCxn id="3" idx="3"/>
          </p:cNvCxnSpPr>
          <p:nvPr/>
        </p:nvCxnSpPr>
        <p:spPr>
          <a:xfrm>
            <a:off x="6077029" y="4055833"/>
            <a:ext cx="395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7112" y="4567062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CE4795">
                <a:alpha val="50000"/>
              </a:srgbClr>
            </a:solidFill>
          </a:ln>
        </p:spPr>
        <p:txBody>
          <a:bodyPr wrap="square" lIns="144000" tIns="180000" rIns="144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not shaded</a:t>
            </a:r>
            <a:r>
              <a:rPr lang="en-US" sz="2000" dirty="0">
                <a:latin typeface="Twinkl" pitchFamily="50" charset="0"/>
              </a:rPr>
              <a:t> =     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6433" y="4628321"/>
            <a:ext cx="4106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10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689429"/>
                </a:solidFill>
              </a:rPr>
              <a:t>100</a:t>
            </a:r>
          </a:p>
        </p:txBody>
      </p:sp>
      <p:cxnSp>
        <p:nvCxnSpPr>
          <p:cNvPr id="25" name="Straight Connector 24"/>
          <p:cNvCxnSpPr>
            <a:stCxn id="29" idx="1"/>
          </p:cNvCxnSpPr>
          <p:nvPr/>
        </p:nvCxnSpPr>
        <p:spPr>
          <a:xfrm>
            <a:off x="6466433" y="4905320"/>
            <a:ext cx="3767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87112" y="5413543"/>
            <a:ext cx="3601238" cy="671292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rgbClr val="689429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b="1" dirty="0">
                <a:latin typeface="Twinkl" pitchFamily="50" charset="0"/>
              </a:rPr>
              <a:t>       </a:t>
            </a:r>
            <a:endParaRPr lang="en-US" sz="2000" dirty="0">
              <a:latin typeface="Twinkl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229" y="5596241"/>
            <a:ext cx="5043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0.9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8411" y="5596241"/>
            <a:ext cx="5947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rgbClr val="689429"/>
                </a:solidFill>
              </a:rPr>
              <a:t>0.1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91510" y="5596241"/>
            <a:ext cx="8951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>
                <a:solidFill>
                  <a:srgbClr val="689429"/>
                </a:solidFill>
              </a:rPr>
              <a:t>1 whole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30194" y="5595300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3175" y="5589837"/>
            <a:ext cx="2010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=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12958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129589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0515" y="392262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0.9</a:t>
            </a:r>
            <a:endParaRPr lang="en-GB" b="1" dirty="0">
              <a:solidFill>
                <a:srgbClr val="68942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7144" y="4764207"/>
            <a:ext cx="528228" cy="277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689429"/>
                </a:solidFill>
              </a:rPr>
              <a:t>0.1</a:t>
            </a:r>
            <a:endParaRPr lang="en-GB" b="1" dirty="0">
              <a:solidFill>
                <a:srgbClr val="689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804339"/>
          </a:xfrm>
        </p:spPr>
        <p:txBody>
          <a:bodyPr/>
          <a:lstStyle/>
          <a:p>
            <a:r>
              <a:rPr lang="en-GB" sz="3200" dirty="0" smtClean="0"/>
              <a:t>You may have noticed that this is really similar to adding to 100 which you did in Year 2! It’s honestly not really any more tricky </a:t>
            </a:r>
            <a:r>
              <a:rPr lang="en-GB" sz="3200" dirty="0" smtClean="0">
                <a:sym typeface="Wingdings" panose="05000000000000000000" pitchFamily="2" charset="2"/>
              </a:rPr>
              <a:t>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920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5804339"/>
          </a:xfrm>
        </p:spPr>
        <p:txBody>
          <a:bodyPr/>
          <a:lstStyle/>
          <a:p>
            <a:r>
              <a:rPr lang="en-GB" sz="3200" u="sng" dirty="0" smtClean="0"/>
              <a:t>Your Task</a:t>
            </a:r>
            <a:br>
              <a:rPr lang="en-GB" sz="3200" u="sng" dirty="0" smtClean="0"/>
            </a:br>
            <a:r>
              <a:rPr lang="en-GB" sz="3200" b="0" dirty="0" smtClean="0"/>
              <a:t>In your books, draw yourself 3 or 4 more hundred squares and write down information to go with them just like on the other slides in this </a:t>
            </a:r>
            <a:r>
              <a:rPr lang="en-GB" sz="3200" b="0" dirty="0" err="1" smtClean="0"/>
              <a:t>powerpoint</a:t>
            </a:r>
            <a:r>
              <a:rPr lang="en-GB" sz="3200" b="0" dirty="0" smtClean="0"/>
              <a:t>. 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341424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ptx" id="{3BD20C4A-250B-4648-9FC8-9A06643C064F}" vid="{8A1EB70A-12F0-4EA0-89BA-7AF8BF1D2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238</TotalTime>
  <Words>202</Words>
  <Application>Microsoft Office PowerPoint</Application>
  <PresentationFormat>On-screen Show (4:3)</PresentationFormat>
  <Paragraphs>470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Twinkl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have noticed that this is really similar to adding to 100 which you did in Year 2! It’s honestly not really any more tricky  </vt:lpstr>
      <vt:lpstr>Your Task In your books, draw yourself 3 or 4 more hundred squares and write down information to go with them just like on the other slides in this powerpoint.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Staff</cp:lastModifiedBy>
  <cp:revision>26</cp:revision>
  <dcterms:created xsi:type="dcterms:W3CDTF">2020-03-16T20:04:16Z</dcterms:created>
  <dcterms:modified xsi:type="dcterms:W3CDTF">2020-05-12T07:44:45Z</dcterms:modified>
</cp:coreProperties>
</file>