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77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8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9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6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5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1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83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3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68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90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9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5D12D-1E1F-4339-9281-0C4E0BF324D1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67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222" y="1941341"/>
            <a:ext cx="772316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smtClean="0">
                <a:solidFill>
                  <a:srgbClr val="FFC000"/>
                </a:solidFill>
                <a:latin typeface="Twinkl" pitchFamily="2" charset="0"/>
              </a:rPr>
              <a:t>Representing Hundredths on a </a:t>
            </a:r>
            <a:r>
              <a:rPr lang="en-GB" sz="6600" b="1" smtClean="0">
                <a:solidFill>
                  <a:srgbClr val="FFC000"/>
                </a:solidFill>
                <a:latin typeface="Twinkl" pitchFamily="2" charset="0"/>
              </a:rPr>
              <a:t>Place Value Grid</a:t>
            </a:r>
            <a:endParaRPr lang="en-GB" sz="2800" b="1" dirty="0">
              <a:solidFill>
                <a:srgbClr val="FFC000"/>
              </a:solidFill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02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51718" y="459812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96834" y="875211"/>
            <a:ext cx="4219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could also do it in other ways as long as the total is 2.54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097437" y="1718100"/>
            <a:ext cx="2566680" cy="2880026"/>
            <a:chOff x="6829697" y="1188721"/>
            <a:chExt cx="2566680" cy="2880026"/>
          </a:xfrm>
        </p:grpSpPr>
        <p:sp>
          <p:nvSpPr>
            <p:cNvPr id="19" name="Oval 18"/>
            <p:cNvSpPr/>
            <p:nvPr/>
          </p:nvSpPr>
          <p:spPr>
            <a:xfrm>
              <a:off x="7262949" y="1188721"/>
              <a:ext cx="1240971" cy="1188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8503920" y="3138268"/>
              <a:ext cx="818606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6829697" y="3242605"/>
              <a:ext cx="866504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2" name="Straight Connector 21"/>
            <p:cNvCxnSpPr>
              <a:stCxn id="19" idx="5"/>
            </p:cNvCxnSpPr>
            <p:nvPr/>
          </p:nvCxnSpPr>
          <p:spPr>
            <a:xfrm>
              <a:off x="8322184" y="2203357"/>
              <a:ext cx="487624" cy="10392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550331" y="1537817"/>
              <a:ext cx="744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2.54</a:t>
              </a:r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58149" y="3423306"/>
              <a:ext cx="744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2</a:t>
              </a:r>
              <a:r>
                <a:rPr lang="en-GB" dirty="0" smtClean="0"/>
                <a:t>.50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651794" y="3366673"/>
              <a:ext cx="744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0.04</a:t>
              </a:r>
              <a:endParaRPr lang="en-GB" dirty="0"/>
            </a:p>
          </p:txBody>
        </p:sp>
        <p:cxnSp>
          <p:nvCxnSpPr>
            <p:cNvPr id="29" name="Straight Connector 28"/>
            <p:cNvCxnSpPr>
              <a:endCxn id="21" idx="0"/>
            </p:cNvCxnSpPr>
            <p:nvPr/>
          </p:nvCxnSpPr>
          <p:spPr>
            <a:xfrm flipH="1">
              <a:off x="7262949" y="2325273"/>
              <a:ext cx="287382" cy="917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660166" y="787621"/>
            <a:ext cx="2566680" cy="2880026"/>
            <a:chOff x="6829697" y="1188721"/>
            <a:chExt cx="2566680" cy="2880026"/>
          </a:xfrm>
        </p:grpSpPr>
        <p:sp>
          <p:nvSpPr>
            <p:cNvPr id="32" name="Oval 31"/>
            <p:cNvSpPr/>
            <p:nvPr/>
          </p:nvSpPr>
          <p:spPr>
            <a:xfrm>
              <a:off x="7262949" y="1188721"/>
              <a:ext cx="1240971" cy="1188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8503920" y="3138268"/>
              <a:ext cx="818606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6829697" y="3242605"/>
              <a:ext cx="866504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Connector 34"/>
            <p:cNvCxnSpPr>
              <a:stCxn id="32" idx="5"/>
            </p:cNvCxnSpPr>
            <p:nvPr/>
          </p:nvCxnSpPr>
          <p:spPr>
            <a:xfrm>
              <a:off x="8322184" y="2203357"/>
              <a:ext cx="487624" cy="10392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550331" y="1537817"/>
              <a:ext cx="744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2.54</a:t>
              </a:r>
              <a:endParaRPr lang="en-GB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58149" y="3423306"/>
              <a:ext cx="744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1.50</a:t>
              </a:r>
              <a:endParaRPr lang="en-GB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651794" y="3366673"/>
              <a:ext cx="744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</a:t>
              </a:r>
              <a:r>
                <a:rPr lang="en-GB" dirty="0" smtClean="0"/>
                <a:t>.04</a:t>
              </a:r>
              <a:endParaRPr lang="en-GB" dirty="0"/>
            </a:p>
          </p:txBody>
        </p:sp>
        <p:cxnSp>
          <p:nvCxnSpPr>
            <p:cNvPr id="39" name="Straight Connector 38"/>
            <p:cNvCxnSpPr>
              <a:endCxn id="34" idx="0"/>
            </p:cNvCxnSpPr>
            <p:nvPr/>
          </p:nvCxnSpPr>
          <p:spPr>
            <a:xfrm flipH="1">
              <a:off x="7262949" y="2325273"/>
              <a:ext cx="287382" cy="917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8391710" y="1016026"/>
            <a:ext cx="2566680" cy="2880026"/>
            <a:chOff x="6829697" y="1188721"/>
            <a:chExt cx="2566680" cy="2880026"/>
          </a:xfrm>
        </p:grpSpPr>
        <p:sp>
          <p:nvSpPr>
            <p:cNvPr id="41" name="Oval 40"/>
            <p:cNvSpPr/>
            <p:nvPr/>
          </p:nvSpPr>
          <p:spPr>
            <a:xfrm>
              <a:off x="7262949" y="1188721"/>
              <a:ext cx="1240971" cy="1188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8503920" y="3138268"/>
              <a:ext cx="818606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6829697" y="3242605"/>
              <a:ext cx="866504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>
              <a:stCxn id="41" idx="5"/>
            </p:cNvCxnSpPr>
            <p:nvPr/>
          </p:nvCxnSpPr>
          <p:spPr>
            <a:xfrm>
              <a:off x="8322184" y="2203357"/>
              <a:ext cx="487624" cy="10392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7550331" y="1537817"/>
              <a:ext cx="744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2.54</a:t>
              </a:r>
              <a:endParaRPr lang="en-GB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58149" y="3423306"/>
              <a:ext cx="744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1.75</a:t>
              </a:r>
              <a:endParaRPr lang="en-GB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651794" y="3366673"/>
              <a:ext cx="744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0.79</a:t>
              </a:r>
              <a:endParaRPr lang="en-GB" dirty="0"/>
            </a:p>
          </p:txBody>
        </p:sp>
        <p:cxnSp>
          <p:nvCxnSpPr>
            <p:cNvPr id="48" name="Straight Connector 47"/>
            <p:cNvCxnSpPr>
              <a:endCxn id="43" idx="0"/>
            </p:cNvCxnSpPr>
            <p:nvPr/>
          </p:nvCxnSpPr>
          <p:spPr>
            <a:xfrm flipH="1">
              <a:off x="7262949" y="2325273"/>
              <a:ext cx="287382" cy="917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6716286" y="3756559"/>
            <a:ext cx="2185985" cy="2461902"/>
            <a:chOff x="6829697" y="1188721"/>
            <a:chExt cx="2566680" cy="2880026"/>
          </a:xfrm>
        </p:grpSpPr>
        <p:sp>
          <p:nvSpPr>
            <p:cNvPr id="50" name="Oval 49"/>
            <p:cNvSpPr/>
            <p:nvPr/>
          </p:nvSpPr>
          <p:spPr>
            <a:xfrm>
              <a:off x="7262949" y="1188721"/>
              <a:ext cx="1240971" cy="1188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8503920" y="3138268"/>
              <a:ext cx="818606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6829697" y="3242605"/>
              <a:ext cx="866504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3" name="Straight Connector 52"/>
            <p:cNvCxnSpPr>
              <a:stCxn id="50" idx="5"/>
            </p:cNvCxnSpPr>
            <p:nvPr/>
          </p:nvCxnSpPr>
          <p:spPr>
            <a:xfrm>
              <a:off x="8322184" y="2203357"/>
              <a:ext cx="487624" cy="10392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550331" y="1537817"/>
              <a:ext cx="744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2.54</a:t>
              </a:r>
              <a:endParaRPr lang="en-GB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958149" y="3423307"/>
              <a:ext cx="744583" cy="432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1.20</a:t>
              </a:r>
              <a:endParaRPr lang="en-GB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651794" y="3366674"/>
              <a:ext cx="744583" cy="432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1.34</a:t>
              </a:r>
              <a:endParaRPr lang="en-GB" dirty="0"/>
            </a:p>
          </p:txBody>
        </p:sp>
        <p:cxnSp>
          <p:nvCxnSpPr>
            <p:cNvPr id="57" name="Straight Connector 56"/>
            <p:cNvCxnSpPr>
              <a:endCxn id="52" idx="0"/>
            </p:cNvCxnSpPr>
            <p:nvPr/>
          </p:nvCxnSpPr>
          <p:spPr>
            <a:xfrm flipH="1">
              <a:off x="7262949" y="2325273"/>
              <a:ext cx="287382" cy="917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1232075" y="4984096"/>
            <a:ext cx="4219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an extra challenge though so don’t panic if this bit is puzzling you </a:t>
            </a:r>
            <a:r>
              <a:rPr lang="en-GB" dirty="0" smtClean="0">
                <a:sym typeface="Wingdings" panose="05000000000000000000" pitchFamily="2" charset="2"/>
              </a:rPr>
              <a:t>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9476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02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51718" y="459812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96834" y="875211"/>
            <a:ext cx="4219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 were OK with what was on the previous slide, try partitioning 4.24 in different ways…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097437" y="1718100"/>
            <a:ext cx="2492829" cy="2880026"/>
            <a:chOff x="6829697" y="1188721"/>
            <a:chExt cx="2492829" cy="2880026"/>
          </a:xfrm>
        </p:grpSpPr>
        <p:sp>
          <p:nvSpPr>
            <p:cNvPr id="19" name="Oval 18"/>
            <p:cNvSpPr/>
            <p:nvPr/>
          </p:nvSpPr>
          <p:spPr>
            <a:xfrm>
              <a:off x="7262949" y="1188721"/>
              <a:ext cx="1240971" cy="1188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8503920" y="3138268"/>
              <a:ext cx="818606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6829697" y="3242605"/>
              <a:ext cx="866504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2" name="Straight Connector 21"/>
            <p:cNvCxnSpPr>
              <a:stCxn id="19" idx="5"/>
            </p:cNvCxnSpPr>
            <p:nvPr/>
          </p:nvCxnSpPr>
          <p:spPr>
            <a:xfrm>
              <a:off x="8322184" y="2203357"/>
              <a:ext cx="487624" cy="10392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21" idx="0"/>
            </p:cNvCxnSpPr>
            <p:nvPr/>
          </p:nvCxnSpPr>
          <p:spPr>
            <a:xfrm flipH="1">
              <a:off x="7262949" y="2325273"/>
              <a:ext cx="287382" cy="917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660166" y="787621"/>
            <a:ext cx="2492829" cy="2880026"/>
            <a:chOff x="6829697" y="1188721"/>
            <a:chExt cx="2492829" cy="2880026"/>
          </a:xfrm>
        </p:grpSpPr>
        <p:sp>
          <p:nvSpPr>
            <p:cNvPr id="32" name="Oval 31"/>
            <p:cNvSpPr/>
            <p:nvPr/>
          </p:nvSpPr>
          <p:spPr>
            <a:xfrm>
              <a:off x="7262949" y="1188721"/>
              <a:ext cx="1240971" cy="1188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8503920" y="3138268"/>
              <a:ext cx="818606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6829697" y="3242605"/>
              <a:ext cx="866504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Connector 34"/>
            <p:cNvCxnSpPr>
              <a:stCxn id="32" idx="5"/>
            </p:cNvCxnSpPr>
            <p:nvPr/>
          </p:nvCxnSpPr>
          <p:spPr>
            <a:xfrm>
              <a:off x="8322184" y="2203357"/>
              <a:ext cx="487624" cy="10392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endCxn id="34" idx="0"/>
            </p:cNvCxnSpPr>
            <p:nvPr/>
          </p:nvCxnSpPr>
          <p:spPr>
            <a:xfrm flipH="1">
              <a:off x="7262949" y="2325273"/>
              <a:ext cx="287382" cy="917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8391710" y="1016026"/>
            <a:ext cx="2492829" cy="2880026"/>
            <a:chOff x="6829697" y="1188721"/>
            <a:chExt cx="2492829" cy="2880026"/>
          </a:xfrm>
        </p:grpSpPr>
        <p:sp>
          <p:nvSpPr>
            <p:cNvPr id="41" name="Oval 40"/>
            <p:cNvSpPr/>
            <p:nvPr/>
          </p:nvSpPr>
          <p:spPr>
            <a:xfrm>
              <a:off x="7262949" y="1188721"/>
              <a:ext cx="1240971" cy="1188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8503920" y="3138268"/>
              <a:ext cx="818606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6829697" y="3242605"/>
              <a:ext cx="866504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>
              <a:stCxn id="41" idx="5"/>
            </p:cNvCxnSpPr>
            <p:nvPr/>
          </p:nvCxnSpPr>
          <p:spPr>
            <a:xfrm>
              <a:off x="8322184" y="2203357"/>
              <a:ext cx="487624" cy="10392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43" idx="0"/>
            </p:cNvCxnSpPr>
            <p:nvPr/>
          </p:nvCxnSpPr>
          <p:spPr>
            <a:xfrm flipH="1">
              <a:off x="7262949" y="2325273"/>
              <a:ext cx="287382" cy="917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6716287" y="3756559"/>
            <a:ext cx="2123088" cy="2461902"/>
            <a:chOff x="6829697" y="1188721"/>
            <a:chExt cx="2492829" cy="2880026"/>
          </a:xfrm>
        </p:grpSpPr>
        <p:sp>
          <p:nvSpPr>
            <p:cNvPr id="50" name="Oval 49"/>
            <p:cNvSpPr/>
            <p:nvPr/>
          </p:nvSpPr>
          <p:spPr>
            <a:xfrm>
              <a:off x="7262949" y="1188721"/>
              <a:ext cx="1240971" cy="1188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8503920" y="3138268"/>
              <a:ext cx="818606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6829697" y="3242605"/>
              <a:ext cx="866504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3" name="Straight Connector 52"/>
            <p:cNvCxnSpPr>
              <a:stCxn id="50" idx="5"/>
            </p:cNvCxnSpPr>
            <p:nvPr/>
          </p:nvCxnSpPr>
          <p:spPr>
            <a:xfrm>
              <a:off x="8322184" y="2203357"/>
              <a:ext cx="487624" cy="10392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52" idx="0"/>
            </p:cNvCxnSpPr>
            <p:nvPr/>
          </p:nvCxnSpPr>
          <p:spPr>
            <a:xfrm flipH="1">
              <a:off x="7262949" y="2325273"/>
              <a:ext cx="287382" cy="9173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1232075" y="4984096"/>
            <a:ext cx="4219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haven’t out any answers because there are loads of different possibilities. </a:t>
            </a:r>
          </a:p>
        </p:txBody>
      </p:sp>
    </p:spTree>
    <p:extLst>
      <p:ext uri="{BB962C8B-B14F-4D97-AF65-F5344CB8AC3E}">
        <p14:creationId xmlns:p14="http://schemas.microsoft.com/office/powerpoint/2010/main" val="32434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02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44675" y="607258"/>
            <a:ext cx="66697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Remember – when something is divided into 100ths there</a:t>
            </a:r>
          </a:p>
          <a:p>
            <a:r>
              <a:rPr lang="en-GB" dirty="0" smtClean="0"/>
              <a:t>are 100 pieces in the whole. Just like a hundred square. </a:t>
            </a:r>
          </a:p>
          <a:p>
            <a:endParaRPr lang="en-GB" dirty="0"/>
          </a:p>
          <a:p>
            <a:r>
              <a:rPr lang="en-GB" dirty="0" smtClean="0"/>
              <a:t>This hundred square has 1 square coloured in so that is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22" name="Picture 4" descr="Hundred square clip 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" t="13778" r="3827" b="14035"/>
          <a:stretch/>
        </p:blipFill>
        <p:spPr bwMode="auto">
          <a:xfrm>
            <a:off x="6482691" y="860612"/>
            <a:ext cx="4480561" cy="453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7452226" y="991742"/>
            <a:ext cx="436716" cy="442611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endCxn id="3" idx="2"/>
          </p:cNvCxnSpPr>
          <p:nvPr/>
        </p:nvCxnSpPr>
        <p:spPr>
          <a:xfrm>
            <a:off x="986118" y="2013454"/>
            <a:ext cx="3137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847165" y="1644122"/>
            <a:ext cx="748552" cy="738664"/>
            <a:chOff x="1223683" y="2614938"/>
            <a:chExt cx="748552" cy="738664"/>
          </a:xfrm>
        </p:grpSpPr>
        <p:sp>
          <p:nvSpPr>
            <p:cNvPr id="3" name="TextBox 2"/>
            <p:cNvSpPr txBox="1"/>
            <p:nvPr/>
          </p:nvSpPr>
          <p:spPr>
            <a:xfrm>
              <a:off x="1380565" y="2614938"/>
              <a:ext cx="591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23683" y="2984270"/>
              <a:ext cx="591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  <a:endParaRPr lang="en-GB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86118" y="3119718"/>
            <a:ext cx="5289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you remember how to write that as a decimal number?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9095" y="4451160"/>
            <a:ext cx="5289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That’s right! It’s 0.01 because there is one hundredth in the hundredths place. </a:t>
            </a:r>
          </a:p>
        </p:txBody>
      </p:sp>
    </p:spTree>
    <p:extLst>
      <p:ext uri="{BB962C8B-B14F-4D97-AF65-F5344CB8AC3E}">
        <p14:creationId xmlns:p14="http://schemas.microsoft.com/office/powerpoint/2010/main" val="15531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02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44675" y="607258"/>
            <a:ext cx="66697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 smtClean="0"/>
              <a:t>This hundred square has 22 squares coloured in so that is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22" name="Picture 4" descr="Hundred square clip 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" t="13778" r="3827" b="14035"/>
          <a:stretch/>
        </p:blipFill>
        <p:spPr bwMode="auto">
          <a:xfrm>
            <a:off x="6482691" y="860612"/>
            <a:ext cx="4480561" cy="453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627473" y="986116"/>
            <a:ext cx="750998" cy="4267202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endCxn id="3" idx="2"/>
          </p:cNvCxnSpPr>
          <p:nvPr/>
        </p:nvCxnSpPr>
        <p:spPr>
          <a:xfrm>
            <a:off x="986118" y="2013454"/>
            <a:ext cx="3137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847165" y="1644122"/>
            <a:ext cx="748552" cy="738664"/>
            <a:chOff x="1223683" y="2614938"/>
            <a:chExt cx="748552" cy="738664"/>
          </a:xfrm>
        </p:grpSpPr>
        <p:sp>
          <p:nvSpPr>
            <p:cNvPr id="3" name="TextBox 2"/>
            <p:cNvSpPr txBox="1"/>
            <p:nvPr/>
          </p:nvSpPr>
          <p:spPr>
            <a:xfrm>
              <a:off x="1380565" y="2614938"/>
              <a:ext cx="591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22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23683" y="2984270"/>
              <a:ext cx="591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  <a:endParaRPr lang="en-GB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7441914" y="986116"/>
            <a:ext cx="859404" cy="412378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847165" y="3048000"/>
            <a:ext cx="5177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you remember how to write this as a decimal number?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4838" y="4288413"/>
            <a:ext cx="5177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That’s right. It’s 0.22 because 10  hundredths makes one tenth. So in this number we have 2 tenths in the tenths place and then the 2 hundredths go in the hundredths place.</a:t>
            </a:r>
          </a:p>
        </p:txBody>
      </p:sp>
    </p:spTree>
    <p:extLst>
      <p:ext uri="{BB962C8B-B14F-4D97-AF65-F5344CB8AC3E}">
        <p14:creationId xmlns:p14="http://schemas.microsoft.com/office/powerpoint/2010/main" val="151414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02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44675" y="607258"/>
            <a:ext cx="66697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about if there’s a whole number coloured in too? </a:t>
            </a:r>
          </a:p>
          <a:p>
            <a:endParaRPr lang="en-GB" dirty="0" smtClean="0"/>
          </a:p>
          <a:p>
            <a:r>
              <a:rPr lang="en-GB" dirty="0" smtClean="0"/>
              <a:t>Here there is one whole coloured in </a:t>
            </a:r>
            <a:endParaRPr lang="en-GB" dirty="0"/>
          </a:p>
          <a:p>
            <a:endParaRPr lang="en-GB" dirty="0"/>
          </a:p>
        </p:txBody>
      </p:sp>
      <p:pic>
        <p:nvPicPr>
          <p:cNvPr id="22" name="Picture 4" descr="Hundred square clip ar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" t="13778" r="3827" b="14035"/>
          <a:stretch/>
        </p:blipFill>
        <p:spPr bwMode="auto">
          <a:xfrm>
            <a:off x="7450274" y="3316456"/>
            <a:ext cx="2772841" cy="280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>
            <a:endCxn id="3" idx="2"/>
          </p:cNvCxnSpPr>
          <p:nvPr/>
        </p:nvCxnSpPr>
        <p:spPr>
          <a:xfrm>
            <a:off x="986118" y="2013454"/>
            <a:ext cx="3137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868570" y="3120242"/>
            <a:ext cx="599343" cy="759865"/>
            <a:chOff x="1223683" y="2593737"/>
            <a:chExt cx="599343" cy="759865"/>
          </a:xfrm>
        </p:grpSpPr>
        <p:sp>
          <p:nvSpPr>
            <p:cNvPr id="3" name="TextBox 2"/>
            <p:cNvSpPr txBox="1"/>
            <p:nvPr/>
          </p:nvSpPr>
          <p:spPr>
            <a:xfrm>
              <a:off x="1231356" y="2593737"/>
              <a:ext cx="591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30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23683" y="2984270"/>
              <a:ext cx="591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  <a:endParaRPr lang="en-GB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90395" y="2621332"/>
            <a:ext cx="5177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are also 3 columns coloured in </a:t>
            </a:r>
          </a:p>
          <a:p>
            <a:r>
              <a:rPr lang="en-GB" dirty="0" smtClean="0"/>
              <a:t> </a:t>
            </a:r>
            <a:endParaRPr lang="en-GB" dirty="0" smtClean="0"/>
          </a:p>
        </p:txBody>
      </p:sp>
      <p:pic>
        <p:nvPicPr>
          <p:cNvPr id="14" name="Picture 4" descr="Hundred square clip ar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" t="13778" r="3827" b="14035"/>
          <a:stretch/>
        </p:blipFill>
        <p:spPr bwMode="auto">
          <a:xfrm>
            <a:off x="7432345" y="537947"/>
            <a:ext cx="2772841" cy="280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510093" y="631152"/>
            <a:ext cx="2600558" cy="2685304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510093" y="3409661"/>
            <a:ext cx="784821" cy="2622916"/>
          </a:xfrm>
          <a:prstGeom prst="rect">
            <a:avLst/>
          </a:prstGeom>
          <a:solidFill>
            <a:srgbClr val="FFC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294914" y="3409661"/>
            <a:ext cx="522515" cy="535322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>
            <a:off x="851001" y="1666199"/>
            <a:ext cx="599343" cy="759865"/>
            <a:chOff x="1223683" y="2593737"/>
            <a:chExt cx="599343" cy="759865"/>
          </a:xfrm>
        </p:grpSpPr>
        <p:sp>
          <p:nvSpPr>
            <p:cNvPr id="19" name="TextBox 18"/>
            <p:cNvSpPr txBox="1"/>
            <p:nvPr/>
          </p:nvSpPr>
          <p:spPr>
            <a:xfrm>
              <a:off x="1231356" y="2593737"/>
              <a:ext cx="591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  <a:endParaRPr lang="en-GB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23683" y="2984270"/>
              <a:ext cx="5916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100</a:t>
              </a:r>
              <a:endParaRPr lang="en-GB" dirty="0"/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858674" y="3506208"/>
            <a:ext cx="576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76549" y="3300341"/>
            <a:ext cx="444137" cy="376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657267" y="3082997"/>
            <a:ext cx="59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593116" y="3517434"/>
            <a:ext cx="59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541488" y="3488831"/>
            <a:ext cx="576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44675" y="4432800"/>
            <a:ext cx="5177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Then there are 4 hundredths coloured in too</a:t>
            </a:r>
          </a:p>
          <a:p>
            <a:r>
              <a:rPr lang="en-GB" dirty="0" smtClean="0"/>
              <a:t> </a:t>
            </a:r>
            <a:endParaRPr lang="en-GB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878055" y="4894465"/>
            <a:ext cx="59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790395" y="5200035"/>
            <a:ext cx="59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100</a:t>
            </a:r>
            <a:endParaRPr lang="en-GB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814647" y="5247428"/>
            <a:ext cx="576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20686" y="5079131"/>
            <a:ext cx="4232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 a fraction that would be </a:t>
            </a:r>
          </a:p>
          <a:p>
            <a:endParaRPr lang="en-GB" dirty="0"/>
          </a:p>
          <a:p>
            <a:r>
              <a:rPr lang="en-GB" dirty="0" smtClean="0"/>
              <a:t>1   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614712" y="5403831"/>
            <a:ext cx="59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34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2607039" y="5794364"/>
            <a:ext cx="59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100</a:t>
            </a:r>
            <a:endParaRPr lang="en-GB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614712" y="5773163"/>
            <a:ext cx="576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01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02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2" name="Picture 4" descr="Hundred square clip ar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" t="13778" r="3827" b="14035"/>
          <a:stretch/>
        </p:blipFill>
        <p:spPr bwMode="auto">
          <a:xfrm>
            <a:off x="7450274" y="3316456"/>
            <a:ext cx="2772841" cy="280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undred square clip ar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" t="13778" r="3827" b="14035"/>
          <a:stretch/>
        </p:blipFill>
        <p:spPr bwMode="auto">
          <a:xfrm>
            <a:off x="7432345" y="537947"/>
            <a:ext cx="2772841" cy="280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510093" y="631152"/>
            <a:ext cx="2600558" cy="2685304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510093" y="3409661"/>
            <a:ext cx="784821" cy="2622916"/>
          </a:xfrm>
          <a:prstGeom prst="rect">
            <a:avLst/>
          </a:prstGeom>
          <a:solidFill>
            <a:srgbClr val="FFC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294914" y="3409661"/>
            <a:ext cx="522515" cy="535322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379916"/>
              </p:ext>
            </p:extLst>
          </p:nvPr>
        </p:nvGraphicFramePr>
        <p:xfrm>
          <a:off x="932142" y="1617039"/>
          <a:ext cx="4589931" cy="1559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977">
                  <a:extLst>
                    <a:ext uri="{9D8B030D-6E8A-4147-A177-3AD203B41FA5}">
                      <a16:colId xmlns:a16="http://schemas.microsoft.com/office/drawing/2014/main" val="4174749862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1312288086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484724691"/>
                    </a:ext>
                  </a:extLst>
                </a:gridCol>
              </a:tblGrid>
              <a:tr h="417827"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02511"/>
                  </a:ext>
                </a:extLst>
              </a:tr>
              <a:tr h="114124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128401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4351068" y="2254538"/>
            <a:ext cx="1129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4</a:t>
            </a:r>
            <a:endParaRPr lang="en-GB" sz="4800" dirty="0"/>
          </a:p>
        </p:txBody>
      </p:sp>
      <p:sp>
        <p:nvSpPr>
          <p:cNvPr id="36" name="TextBox 35"/>
          <p:cNvSpPr txBox="1"/>
          <p:nvPr/>
        </p:nvSpPr>
        <p:spPr>
          <a:xfrm>
            <a:off x="2866562" y="2254539"/>
            <a:ext cx="1129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3</a:t>
            </a:r>
            <a:endParaRPr lang="en-GB" sz="4800" dirty="0"/>
          </a:p>
        </p:txBody>
      </p:sp>
      <p:sp>
        <p:nvSpPr>
          <p:cNvPr id="37" name="TextBox 36"/>
          <p:cNvSpPr txBox="1"/>
          <p:nvPr/>
        </p:nvSpPr>
        <p:spPr>
          <a:xfrm>
            <a:off x="1303527" y="2277769"/>
            <a:ext cx="1129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1</a:t>
            </a:r>
            <a:endParaRPr lang="en-GB" sz="4800" dirty="0"/>
          </a:p>
        </p:txBody>
      </p:sp>
      <p:sp>
        <p:nvSpPr>
          <p:cNvPr id="38" name="Oval 37"/>
          <p:cNvSpPr/>
          <p:nvPr/>
        </p:nvSpPr>
        <p:spPr>
          <a:xfrm>
            <a:off x="2289295" y="2811147"/>
            <a:ext cx="266527" cy="274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32142" y="836023"/>
            <a:ext cx="4998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 wrote it in a place value grid, it would look like this: 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833858" y="3618913"/>
            <a:ext cx="49983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because there is 1 whole that can go in the 1s place. </a:t>
            </a:r>
          </a:p>
          <a:p>
            <a:endParaRPr lang="en-GB" dirty="0"/>
          </a:p>
          <a:p>
            <a:r>
              <a:rPr lang="en-GB" dirty="0" smtClean="0"/>
              <a:t>There are 3 columns so those are 3 tenths to go in the tenths place </a:t>
            </a:r>
          </a:p>
          <a:p>
            <a:endParaRPr lang="en-GB" dirty="0"/>
          </a:p>
          <a:p>
            <a:r>
              <a:rPr lang="en-GB" dirty="0" smtClean="0"/>
              <a:t>There are also 4 hundredths to go in the hundredths place. So the number is 1.34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42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02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872649"/>
              </p:ext>
            </p:extLst>
          </p:nvPr>
        </p:nvGraphicFramePr>
        <p:xfrm>
          <a:off x="914213" y="2536921"/>
          <a:ext cx="4589931" cy="1559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977">
                  <a:extLst>
                    <a:ext uri="{9D8B030D-6E8A-4147-A177-3AD203B41FA5}">
                      <a16:colId xmlns:a16="http://schemas.microsoft.com/office/drawing/2014/main" val="4174749862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1312288086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484724691"/>
                    </a:ext>
                  </a:extLst>
                </a:gridCol>
              </a:tblGrid>
              <a:tr h="417827"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02511"/>
                  </a:ext>
                </a:extLst>
              </a:tr>
              <a:tr h="114124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128401"/>
                  </a:ext>
                </a:extLst>
              </a:tr>
            </a:tbl>
          </a:graphicData>
        </a:graphic>
      </p:graphicFrame>
      <p:sp>
        <p:nvSpPr>
          <p:cNvPr id="38" name="Oval 37"/>
          <p:cNvSpPr/>
          <p:nvPr/>
        </p:nvSpPr>
        <p:spPr>
          <a:xfrm>
            <a:off x="2377439" y="3927714"/>
            <a:ext cx="126131" cy="1333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51718" y="915468"/>
            <a:ext cx="4998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yourself a grid like this on your whiteboard/chalkboard/scrap paper: </a:t>
            </a:r>
          </a:p>
          <a:p>
            <a:endParaRPr lang="en-GB" dirty="0"/>
          </a:p>
        </p:txBody>
      </p:sp>
      <p:sp>
        <p:nvSpPr>
          <p:cNvPr id="25" name="Oval 24"/>
          <p:cNvSpPr/>
          <p:nvPr/>
        </p:nvSpPr>
        <p:spPr>
          <a:xfrm>
            <a:off x="1146017" y="3053810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914213" y="1838798"/>
            <a:ext cx="4998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in the grid, draw counters to represent the number 3.43…</a:t>
            </a:r>
          </a:p>
          <a:p>
            <a:endParaRPr lang="en-GB" dirty="0"/>
          </a:p>
        </p:txBody>
      </p:sp>
      <p:sp>
        <p:nvSpPr>
          <p:cNvPr id="28" name="Oval 27"/>
          <p:cNvSpPr/>
          <p:nvPr/>
        </p:nvSpPr>
        <p:spPr>
          <a:xfrm>
            <a:off x="1738200" y="3061791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450817" y="3358610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2705878" y="3029802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126027" y="3559291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59680" y="3088864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2720441" y="3489966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4144529" y="3041783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171393" y="3489966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4693777" y="3232555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051718" y="459812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98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0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02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872649"/>
              </p:ext>
            </p:extLst>
          </p:nvPr>
        </p:nvGraphicFramePr>
        <p:xfrm>
          <a:off x="914213" y="2536921"/>
          <a:ext cx="4589931" cy="1559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977">
                  <a:extLst>
                    <a:ext uri="{9D8B030D-6E8A-4147-A177-3AD203B41FA5}">
                      <a16:colId xmlns:a16="http://schemas.microsoft.com/office/drawing/2014/main" val="4174749862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1312288086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484724691"/>
                    </a:ext>
                  </a:extLst>
                </a:gridCol>
              </a:tblGrid>
              <a:tr h="417827"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02511"/>
                  </a:ext>
                </a:extLst>
              </a:tr>
              <a:tr h="114124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128401"/>
                  </a:ext>
                </a:extLst>
              </a:tr>
            </a:tbl>
          </a:graphicData>
        </a:graphic>
      </p:graphicFrame>
      <p:sp>
        <p:nvSpPr>
          <p:cNvPr id="38" name="Oval 37"/>
          <p:cNvSpPr/>
          <p:nvPr/>
        </p:nvSpPr>
        <p:spPr>
          <a:xfrm>
            <a:off x="2377439" y="3927714"/>
            <a:ext cx="126131" cy="1333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1146017" y="3053810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914213" y="1838798"/>
            <a:ext cx="4998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in the grid, draw counters to represent the number 5.64</a:t>
            </a:r>
          </a:p>
          <a:p>
            <a:endParaRPr lang="en-GB" dirty="0"/>
          </a:p>
        </p:txBody>
      </p:sp>
      <p:sp>
        <p:nvSpPr>
          <p:cNvPr id="28" name="Oval 27"/>
          <p:cNvSpPr/>
          <p:nvPr/>
        </p:nvSpPr>
        <p:spPr>
          <a:xfrm>
            <a:off x="1738200" y="3061791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450817" y="3358610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2705878" y="3029802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126027" y="3559291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359680" y="3088864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2720441" y="3489966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4144529" y="3041783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171393" y="3489966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4693777" y="3232555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051718" y="459812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1798740" y="3382440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568083" y="3743693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531210" y="3415600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456182" y="3706996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667884" y="3559291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37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40" grpId="0" animBg="1"/>
      <p:bldP spid="41" grpId="0" animBg="1"/>
      <p:bldP spid="42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02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872649"/>
              </p:ext>
            </p:extLst>
          </p:nvPr>
        </p:nvGraphicFramePr>
        <p:xfrm>
          <a:off x="914213" y="2536921"/>
          <a:ext cx="4589931" cy="1559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977">
                  <a:extLst>
                    <a:ext uri="{9D8B030D-6E8A-4147-A177-3AD203B41FA5}">
                      <a16:colId xmlns:a16="http://schemas.microsoft.com/office/drawing/2014/main" val="4174749862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1312288086"/>
                    </a:ext>
                  </a:extLst>
                </a:gridCol>
                <a:gridCol w="1529977">
                  <a:extLst>
                    <a:ext uri="{9D8B030D-6E8A-4147-A177-3AD203B41FA5}">
                      <a16:colId xmlns:a16="http://schemas.microsoft.com/office/drawing/2014/main" val="484724691"/>
                    </a:ext>
                  </a:extLst>
                </a:gridCol>
              </a:tblGrid>
              <a:tr h="417827"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02511"/>
                  </a:ext>
                </a:extLst>
              </a:tr>
              <a:tr h="114124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128401"/>
                  </a:ext>
                </a:extLst>
              </a:tr>
            </a:tbl>
          </a:graphicData>
        </a:graphic>
      </p:graphicFrame>
      <p:sp>
        <p:nvSpPr>
          <p:cNvPr id="38" name="Oval 37"/>
          <p:cNvSpPr/>
          <p:nvPr/>
        </p:nvSpPr>
        <p:spPr>
          <a:xfrm>
            <a:off x="2377439" y="3927714"/>
            <a:ext cx="126131" cy="13332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914213" y="1838798"/>
            <a:ext cx="4998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in the grid, draw counters to represent the number 0.06</a:t>
            </a:r>
          </a:p>
          <a:p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4144529" y="3041783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171393" y="3489966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4693777" y="3232555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051718" y="459812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4667884" y="3559291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532668" y="2945173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400681" y="3789577"/>
            <a:ext cx="287383" cy="2873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50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02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51718" y="459812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96834" y="875211"/>
            <a:ext cx="42193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Here’s a part-whole model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Remember, the circle that the other 2 are</a:t>
            </a:r>
          </a:p>
          <a:p>
            <a:r>
              <a:rPr lang="en-GB" dirty="0"/>
              <a:t>a</a:t>
            </a:r>
            <a:r>
              <a:rPr lang="en-GB" dirty="0" smtClean="0"/>
              <a:t>ttached to has the total amount in it. 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354389" y="2308944"/>
            <a:ext cx="195942" cy="933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5394" y="3242605"/>
            <a:ext cx="4206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this part whole model, we’re going to partition the number</a:t>
            </a:r>
          </a:p>
          <a:p>
            <a:endParaRPr lang="en-GB" dirty="0"/>
          </a:p>
          <a:p>
            <a:r>
              <a:rPr lang="en-GB" dirty="0" smtClean="0"/>
              <a:t>2.54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6017623" y="530583"/>
            <a:ext cx="420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could do it like this: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829697" y="1188721"/>
            <a:ext cx="2566680" cy="2880026"/>
            <a:chOff x="6829697" y="1188721"/>
            <a:chExt cx="2566680" cy="2880026"/>
          </a:xfrm>
        </p:grpSpPr>
        <p:sp>
          <p:nvSpPr>
            <p:cNvPr id="3" name="Oval 2"/>
            <p:cNvSpPr/>
            <p:nvPr/>
          </p:nvSpPr>
          <p:spPr>
            <a:xfrm>
              <a:off x="7262949" y="1188721"/>
              <a:ext cx="1240971" cy="1188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8503920" y="3138268"/>
              <a:ext cx="818606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6829697" y="3242605"/>
              <a:ext cx="866504" cy="8261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>
              <a:stCxn id="3" idx="5"/>
            </p:cNvCxnSpPr>
            <p:nvPr/>
          </p:nvCxnSpPr>
          <p:spPr>
            <a:xfrm>
              <a:off x="8322184" y="2203357"/>
              <a:ext cx="487624" cy="10392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550331" y="1537817"/>
              <a:ext cx="744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2.54</a:t>
              </a:r>
              <a:endParaRPr lang="en-GB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58149" y="3423306"/>
              <a:ext cx="744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</a:t>
              </a:r>
              <a:endParaRPr lang="en-GB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651794" y="3366673"/>
              <a:ext cx="7445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0.54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24755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3884</TotalTime>
  <Words>428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Twinkl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30</cp:revision>
  <dcterms:created xsi:type="dcterms:W3CDTF">2020-04-20T14:22:17Z</dcterms:created>
  <dcterms:modified xsi:type="dcterms:W3CDTF">2020-04-29T10:00:06Z</dcterms:modified>
</cp:coreProperties>
</file>