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5D12D-1E1F-4339-9281-0C4E0BF324D1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1E2D-5509-488B-A8B6-95B5F6DEC7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5771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5D12D-1E1F-4339-9281-0C4E0BF324D1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1E2D-5509-488B-A8B6-95B5F6DEC7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3582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5D12D-1E1F-4339-9281-0C4E0BF324D1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1E2D-5509-488B-A8B6-95B5F6DEC7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7998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5D12D-1E1F-4339-9281-0C4E0BF324D1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1E2D-5509-488B-A8B6-95B5F6DEC7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4660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5D12D-1E1F-4339-9281-0C4E0BF324D1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1E2D-5509-488B-A8B6-95B5F6DEC7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755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5D12D-1E1F-4339-9281-0C4E0BF324D1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1E2D-5509-488B-A8B6-95B5F6DEC7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2615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5D12D-1E1F-4339-9281-0C4E0BF324D1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1E2D-5509-488B-A8B6-95B5F6DEC7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9839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5D12D-1E1F-4339-9281-0C4E0BF324D1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1E2D-5509-488B-A8B6-95B5F6DEC7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5533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5D12D-1E1F-4339-9281-0C4E0BF324D1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1E2D-5509-488B-A8B6-95B5F6DEC7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3688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5D12D-1E1F-4339-9281-0C4E0BF324D1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1E2D-5509-488B-A8B6-95B5F6DEC7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0904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5D12D-1E1F-4339-9281-0C4E0BF324D1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1E2D-5509-488B-A8B6-95B5F6DEC7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96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E5D12D-1E1F-4339-9281-0C4E0BF324D1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91E2D-5509-488B-A8B6-95B5F6DEC7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6678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24222" y="1941341"/>
            <a:ext cx="772316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b="1" dirty="0" smtClean="0">
                <a:solidFill>
                  <a:srgbClr val="FFC000"/>
                </a:solidFill>
                <a:latin typeface="Twinkl" pitchFamily="2" charset="0"/>
              </a:rPr>
              <a:t>Representing Hundredths on a </a:t>
            </a:r>
            <a:r>
              <a:rPr lang="en-GB" sz="6600" b="1" smtClean="0">
                <a:solidFill>
                  <a:srgbClr val="FFC000"/>
                </a:solidFill>
                <a:latin typeface="Twinkl" pitchFamily="2" charset="0"/>
              </a:rPr>
              <a:t>Place Value Grid</a:t>
            </a:r>
            <a:endParaRPr lang="en-GB" sz="2800" b="1" dirty="0">
              <a:solidFill>
                <a:srgbClr val="FFC000"/>
              </a:solidFill>
              <a:latin typeface="Twinkl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167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04102" y="323557"/>
            <a:ext cx="11437034" cy="6105378"/>
          </a:xfrm>
          <a:prstGeom prst="rect">
            <a:avLst/>
          </a:prstGeom>
          <a:solidFill>
            <a:schemeClr val="bg1"/>
          </a:solidFill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051718" y="4598126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796834" y="875211"/>
            <a:ext cx="42193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You could also do it in other ways as long as the total is 2.54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1097437" y="1718100"/>
            <a:ext cx="2566680" cy="2880026"/>
            <a:chOff x="6829697" y="1188721"/>
            <a:chExt cx="2566680" cy="2880026"/>
          </a:xfrm>
        </p:grpSpPr>
        <p:sp>
          <p:nvSpPr>
            <p:cNvPr id="19" name="Oval 18"/>
            <p:cNvSpPr/>
            <p:nvPr/>
          </p:nvSpPr>
          <p:spPr>
            <a:xfrm>
              <a:off x="7262949" y="1188721"/>
              <a:ext cx="1240971" cy="118872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Oval 19"/>
            <p:cNvSpPr/>
            <p:nvPr/>
          </p:nvSpPr>
          <p:spPr>
            <a:xfrm>
              <a:off x="8503920" y="3138268"/>
              <a:ext cx="818606" cy="82614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Oval 20"/>
            <p:cNvSpPr/>
            <p:nvPr/>
          </p:nvSpPr>
          <p:spPr>
            <a:xfrm>
              <a:off x="6829697" y="3242605"/>
              <a:ext cx="866504" cy="82614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2" name="Straight Connector 21"/>
            <p:cNvCxnSpPr>
              <a:stCxn id="19" idx="5"/>
            </p:cNvCxnSpPr>
            <p:nvPr/>
          </p:nvCxnSpPr>
          <p:spPr>
            <a:xfrm>
              <a:off x="8322184" y="2203357"/>
              <a:ext cx="487624" cy="103924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7550331" y="1537817"/>
              <a:ext cx="74458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2.54</a:t>
              </a:r>
              <a:endParaRPr lang="en-GB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958149" y="3423306"/>
              <a:ext cx="74458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2</a:t>
              </a:r>
              <a:r>
                <a:rPr lang="en-GB" dirty="0" smtClean="0"/>
                <a:t>.50</a:t>
              </a:r>
              <a:endParaRPr lang="en-GB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8651794" y="3366673"/>
              <a:ext cx="74458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0.04</a:t>
              </a:r>
              <a:endParaRPr lang="en-GB" dirty="0"/>
            </a:p>
          </p:txBody>
        </p:sp>
        <p:cxnSp>
          <p:nvCxnSpPr>
            <p:cNvPr id="29" name="Straight Connector 28"/>
            <p:cNvCxnSpPr>
              <a:endCxn id="21" idx="0"/>
            </p:cNvCxnSpPr>
            <p:nvPr/>
          </p:nvCxnSpPr>
          <p:spPr>
            <a:xfrm flipH="1">
              <a:off x="7262949" y="2325273"/>
              <a:ext cx="287382" cy="9173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/>
          <p:cNvGrpSpPr/>
          <p:nvPr/>
        </p:nvGrpSpPr>
        <p:grpSpPr>
          <a:xfrm>
            <a:off x="4660166" y="787621"/>
            <a:ext cx="2566680" cy="2880026"/>
            <a:chOff x="6829697" y="1188721"/>
            <a:chExt cx="2566680" cy="2880026"/>
          </a:xfrm>
        </p:grpSpPr>
        <p:sp>
          <p:nvSpPr>
            <p:cNvPr id="32" name="Oval 31"/>
            <p:cNvSpPr/>
            <p:nvPr/>
          </p:nvSpPr>
          <p:spPr>
            <a:xfrm>
              <a:off x="7262949" y="1188721"/>
              <a:ext cx="1240971" cy="118872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Oval 32"/>
            <p:cNvSpPr/>
            <p:nvPr/>
          </p:nvSpPr>
          <p:spPr>
            <a:xfrm>
              <a:off x="8503920" y="3138268"/>
              <a:ext cx="818606" cy="82614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Oval 33"/>
            <p:cNvSpPr/>
            <p:nvPr/>
          </p:nvSpPr>
          <p:spPr>
            <a:xfrm>
              <a:off x="6829697" y="3242605"/>
              <a:ext cx="866504" cy="82614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5" name="Straight Connector 34"/>
            <p:cNvCxnSpPr>
              <a:stCxn id="32" idx="5"/>
            </p:cNvCxnSpPr>
            <p:nvPr/>
          </p:nvCxnSpPr>
          <p:spPr>
            <a:xfrm>
              <a:off x="8322184" y="2203357"/>
              <a:ext cx="487624" cy="103924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>
              <a:off x="7550331" y="1537817"/>
              <a:ext cx="74458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2.54</a:t>
              </a:r>
              <a:endParaRPr lang="en-GB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6958149" y="3423306"/>
              <a:ext cx="74458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1.50</a:t>
              </a:r>
              <a:endParaRPr lang="en-GB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8651794" y="3366673"/>
              <a:ext cx="74458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1</a:t>
              </a:r>
              <a:r>
                <a:rPr lang="en-GB" dirty="0" smtClean="0"/>
                <a:t>.04</a:t>
              </a:r>
              <a:endParaRPr lang="en-GB" dirty="0"/>
            </a:p>
          </p:txBody>
        </p:sp>
        <p:cxnSp>
          <p:nvCxnSpPr>
            <p:cNvPr id="39" name="Straight Connector 38"/>
            <p:cNvCxnSpPr>
              <a:endCxn id="34" idx="0"/>
            </p:cNvCxnSpPr>
            <p:nvPr/>
          </p:nvCxnSpPr>
          <p:spPr>
            <a:xfrm flipH="1">
              <a:off x="7262949" y="2325273"/>
              <a:ext cx="287382" cy="9173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Group 39"/>
          <p:cNvGrpSpPr/>
          <p:nvPr/>
        </p:nvGrpSpPr>
        <p:grpSpPr>
          <a:xfrm>
            <a:off x="8391710" y="1016026"/>
            <a:ext cx="2566680" cy="2880026"/>
            <a:chOff x="6829697" y="1188721"/>
            <a:chExt cx="2566680" cy="2880026"/>
          </a:xfrm>
        </p:grpSpPr>
        <p:sp>
          <p:nvSpPr>
            <p:cNvPr id="41" name="Oval 40"/>
            <p:cNvSpPr/>
            <p:nvPr/>
          </p:nvSpPr>
          <p:spPr>
            <a:xfrm>
              <a:off x="7262949" y="1188721"/>
              <a:ext cx="1240971" cy="118872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2" name="Oval 41"/>
            <p:cNvSpPr/>
            <p:nvPr/>
          </p:nvSpPr>
          <p:spPr>
            <a:xfrm>
              <a:off x="8503920" y="3138268"/>
              <a:ext cx="818606" cy="82614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Oval 42"/>
            <p:cNvSpPr/>
            <p:nvPr/>
          </p:nvSpPr>
          <p:spPr>
            <a:xfrm>
              <a:off x="6829697" y="3242605"/>
              <a:ext cx="866504" cy="82614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44" name="Straight Connector 43"/>
            <p:cNvCxnSpPr>
              <a:stCxn id="41" idx="5"/>
            </p:cNvCxnSpPr>
            <p:nvPr/>
          </p:nvCxnSpPr>
          <p:spPr>
            <a:xfrm>
              <a:off x="8322184" y="2203357"/>
              <a:ext cx="487624" cy="103924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Box 44"/>
            <p:cNvSpPr txBox="1"/>
            <p:nvPr/>
          </p:nvSpPr>
          <p:spPr>
            <a:xfrm>
              <a:off x="7550331" y="1537817"/>
              <a:ext cx="74458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2.54</a:t>
              </a:r>
              <a:endParaRPr lang="en-GB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6958149" y="3423306"/>
              <a:ext cx="74458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1.75</a:t>
              </a:r>
              <a:endParaRPr lang="en-GB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8651794" y="3366673"/>
              <a:ext cx="74458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0.79</a:t>
              </a:r>
              <a:endParaRPr lang="en-GB" dirty="0"/>
            </a:p>
          </p:txBody>
        </p:sp>
        <p:cxnSp>
          <p:nvCxnSpPr>
            <p:cNvPr id="48" name="Straight Connector 47"/>
            <p:cNvCxnSpPr>
              <a:endCxn id="43" idx="0"/>
            </p:cNvCxnSpPr>
            <p:nvPr/>
          </p:nvCxnSpPr>
          <p:spPr>
            <a:xfrm flipH="1">
              <a:off x="7262949" y="2325273"/>
              <a:ext cx="287382" cy="9173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Group 48"/>
          <p:cNvGrpSpPr/>
          <p:nvPr/>
        </p:nvGrpSpPr>
        <p:grpSpPr>
          <a:xfrm>
            <a:off x="6716286" y="3756559"/>
            <a:ext cx="2185985" cy="2461902"/>
            <a:chOff x="6829697" y="1188721"/>
            <a:chExt cx="2566680" cy="2880026"/>
          </a:xfrm>
        </p:grpSpPr>
        <p:sp>
          <p:nvSpPr>
            <p:cNvPr id="50" name="Oval 49"/>
            <p:cNvSpPr/>
            <p:nvPr/>
          </p:nvSpPr>
          <p:spPr>
            <a:xfrm>
              <a:off x="7262949" y="1188721"/>
              <a:ext cx="1240971" cy="118872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1" name="Oval 50"/>
            <p:cNvSpPr/>
            <p:nvPr/>
          </p:nvSpPr>
          <p:spPr>
            <a:xfrm>
              <a:off x="8503920" y="3138268"/>
              <a:ext cx="818606" cy="82614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Oval 51"/>
            <p:cNvSpPr/>
            <p:nvPr/>
          </p:nvSpPr>
          <p:spPr>
            <a:xfrm>
              <a:off x="6829697" y="3242605"/>
              <a:ext cx="866504" cy="82614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3" name="Straight Connector 52"/>
            <p:cNvCxnSpPr>
              <a:stCxn id="50" idx="5"/>
            </p:cNvCxnSpPr>
            <p:nvPr/>
          </p:nvCxnSpPr>
          <p:spPr>
            <a:xfrm>
              <a:off x="8322184" y="2203357"/>
              <a:ext cx="487624" cy="103924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TextBox 53"/>
            <p:cNvSpPr txBox="1"/>
            <p:nvPr/>
          </p:nvSpPr>
          <p:spPr>
            <a:xfrm>
              <a:off x="7550331" y="1537817"/>
              <a:ext cx="74458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2.54</a:t>
              </a:r>
              <a:endParaRPr lang="en-GB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6958149" y="3423307"/>
              <a:ext cx="744583" cy="4320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1.20</a:t>
              </a:r>
              <a:endParaRPr lang="en-GB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8651794" y="3366674"/>
              <a:ext cx="744583" cy="4320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1.34</a:t>
              </a:r>
              <a:endParaRPr lang="en-GB" dirty="0"/>
            </a:p>
          </p:txBody>
        </p:sp>
        <p:cxnSp>
          <p:nvCxnSpPr>
            <p:cNvPr id="57" name="Straight Connector 56"/>
            <p:cNvCxnSpPr>
              <a:endCxn id="52" idx="0"/>
            </p:cNvCxnSpPr>
            <p:nvPr/>
          </p:nvCxnSpPr>
          <p:spPr>
            <a:xfrm flipH="1">
              <a:off x="7262949" y="2325273"/>
              <a:ext cx="287382" cy="9173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8" name="TextBox 57"/>
          <p:cNvSpPr txBox="1"/>
          <p:nvPr/>
        </p:nvSpPr>
        <p:spPr>
          <a:xfrm>
            <a:off x="1232075" y="4984096"/>
            <a:ext cx="42193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This is an extra challenge though so don’t panic if this bit is puzzling you </a:t>
            </a:r>
            <a:r>
              <a:rPr lang="en-GB" dirty="0" smtClean="0">
                <a:sym typeface="Wingdings" panose="05000000000000000000" pitchFamily="2" charset="2"/>
              </a:rPr>
              <a:t> 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994765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04102" y="323557"/>
            <a:ext cx="11437034" cy="6105378"/>
          </a:xfrm>
          <a:prstGeom prst="rect">
            <a:avLst/>
          </a:prstGeom>
          <a:solidFill>
            <a:schemeClr val="bg1"/>
          </a:solidFill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051718" y="4598126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796834" y="875211"/>
            <a:ext cx="42193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If you were OK with what was on the previous slide, try partitioning 4.24 in different ways…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1097437" y="1718100"/>
            <a:ext cx="2492829" cy="2880026"/>
            <a:chOff x="6829697" y="1188721"/>
            <a:chExt cx="2492829" cy="2880026"/>
          </a:xfrm>
        </p:grpSpPr>
        <p:sp>
          <p:nvSpPr>
            <p:cNvPr id="19" name="Oval 18"/>
            <p:cNvSpPr/>
            <p:nvPr/>
          </p:nvSpPr>
          <p:spPr>
            <a:xfrm>
              <a:off x="7262949" y="1188721"/>
              <a:ext cx="1240971" cy="118872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Oval 19"/>
            <p:cNvSpPr/>
            <p:nvPr/>
          </p:nvSpPr>
          <p:spPr>
            <a:xfrm>
              <a:off x="8503920" y="3138268"/>
              <a:ext cx="818606" cy="82614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Oval 20"/>
            <p:cNvSpPr/>
            <p:nvPr/>
          </p:nvSpPr>
          <p:spPr>
            <a:xfrm>
              <a:off x="6829697" y="3242605"/>
              <a:ext cx="866504" cy="82614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2" name="Straight Connector 21"/>
            <p:cNvCxnSpPr>
              <a:stCxn id="19" idx="5"/>
            </p:cNvCxnSpPr>
            <p:nvPr/>
          </p:nvCxnSpPr>
          <p:spPr>
            <a:xfrm>
              <a:off x="8322184" y="2203357"/>
              <a:ext cx="487624" cy="103924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endCxn id="21" idx="0"/>
            </p:cNvCxnSpPr>
            <p:nvPr/>
          </p:nvCxnSpPr>
          <p:spPr>
            <a:xfrm flipH="1">
              <a:off x="7262949" y="2325273"/>
              <a:ext cx="287382" cy="9173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/>
          <p:cNvGrpSpPr/>
          <p:nvPr/>
        </p:nvGrpSpPr>
        <p:grpSpPr>
          <a:xfrm>
            <a:off x="4660166" y="787621"/>
            <a:ext cx="2492829" cy="2880026"/>
            <a:chOff x="6829697" y="1188721"/>
            <a:chExt cx="2492829" cy="2880026"/>
          </a:xfrm>
        </p:grpSpPr>
        <p:sp>
          <p:nvSpPr>
            <p:cNvPr id="32" name="Oval 31"/>
            <p:cNvSpPr/>
            <p:nvPr/>
          </p:nvSpPr>
          <p:spPr>
            <a:xfrm>
              <a:off x="7262949" y="1188721"/>
              <a:ext cx="1240971" cy="118872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Oval 32"/>
            <p:cNvSpPr/>
            <p:nvPr/>
          </p:nvSpPr>
          <p:spPr>
            <a:xfrm>
              <a:off x="8503920" y="3138268"/>
              <a:ext cx="818606" cy="82614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Oval 33"/>
            <p:cNvSpPr/>
            <p:nvPr/>
          </p:nvSpPr>
          <p:spPr>
            <a:xfrm>
              <a:off x="6829697" y="3242605"/>
              <a:ext cx="866504" cy="82614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5" name="Straight Connector 34"/>
            <p:cNvCxnSpPr>
              <a:stCxn id="32" idx="5"/>
            </p:cNvCxnSpPr>
            <p:nvPr/>
          </p:nvCxnSpPr>
          <p:spPr>
            <a:xfrm>
              <a:off x="8322184" y="2203357"/>
              <a:ext cx="487624" cy="103924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>
              <a:endCxn id="34" idx="0"/>
            </p:cNvCxnSpPr>
            <p:nvPr/>
          </p:nvCxnSpPr>
          <p:spPr>
            <a:xfrm flipH="1">
              <a:off x="7262949" y="2325273"/>
              <a:ext cx="287382" cy="9173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Group 39"/>
          <p:cNvGrpSpPr/>
          <p:nvPr/>
        </p:nvGrpSpPr>
        <p:grpSpPr>
          <a:xfrm>
            <a:off x="8391710" y="1016026"/>
            <a:ext cx="2492829" cy="2880026"/>
            <a:chOff x="6829697" y="1188721"/>
            <a:chExt cx="2492829" cy="2880026"/>
          </a:xfrm>
        </p:grpSpPr>
        <p:sp>
          <p:nvSpPr>
            <p:cNvPr id="41" name="Oval 40"/>
            <p:cNvSpPr/>
            <p:nvPr/>
          </p:nvSpPr>
          <p:spPr>
            <a:xfrm>
              <a:off x="7262949" y="1188721"/>
              <a:ext cx="1240971" cy="118872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2" name="Oval 41"/>
            <p:cNvSpPr/>
            <p:nvPr/>
          </p:nvSpPr>
          <p:spPr>
            <a:xfrm>
              <a:off x="8503920" y="3138268"/>
              <a:ext cx="818606" cy="82614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Oval 42"/>
            <p:cNvSpPr/>
            <p:nvPr/>
          </p:nvSpPr>
          <p:spPr>
            <a:xfrm>
              <a:off x="6829697" y="3242605"/>
              <a:ext cx="866504" cy="82614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44" name="Straight Connector 43"/>
            <p:cNvCxnSpPr>
              <a:stCxn id="41" idx="5"/>
            </p:cNvCxnSpPr>
            <p:nvPr/>
          </p:nvCxnSpPr>
          <p:spPr>
            <a:xfrm>
              <a:off x="8322184" y="2203357"/>
              <a:ext cx="487624" cy="103924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>
              <a:endCxn id="43" idx="0"/>
            </p:cNvCxnSpPr>
            <p:nvPr/>
          </p:nvCxnSpPr>
          <p:spPr>
            <a:xfrm flipH="1">
              <a:off x="7262949" y="2325273"/>
              <a:ext cx="287382" cy="9173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Group 48"/>
          <p:cNvGrpSpPr/>
          <p:nvPr/>
        </p:nvGrpSpPr>
        <p:grpSpPr>
          <a:xfrm>
            <a:off x="6716287" y="3756559"/>
            <a:ext cx="2123088" cy="2461902"/>
            <a:chOff x="6829697" y="1188721"/>
            <a:chExt cx="2492829" cy="2880026"/>
          </a:xfrm>
        </p:grpSpPr>
        <p:sp>
          <p:nvSpPr>
            <p:cNvPr id="50" name="Oval 49"/>
            <p:cNvSpPr/>
            <p:nvPr/>
          </p:nvSpPr>
          <p:spPr>
            <a:xfrm>
              <a:off x="7262949" y="1188721"/>
              <a:ext cx="1240971" cy="118872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1" name="Oval 50"/>
            <p:cNvSpPr/>
            <p:nvPr/>
          </p:nvSpPr>
          <p:spPr>
            <a:xfrm>
              <a:off x="8503920" y="3138268"/>
              <a:ext cx="818606" cy="82614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Oval 51"/>
            <p:cNvSpPr/>
            <p:nvPr/>
          </p:nvSpPr>
          <p:spPr>
            <a:xfrm>
              <a:off x="6829697" y="3242605"/>
              <a:ext cx="866504" cy="82614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3" name="Straight Connector 52"/>
            <p:cNvCxnSpPr>
              <a:stCxn id="50" idx="5"/>
            </p:cNvCxnSpPr>
            <p:nvPr/>
          </p:nvCxnSpPr>
          <p:spPr>
            <a:xfrm>
              <a:off x="8322184" y="2203357"/>
              <a:ext cx="487624" cy="103924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>
              <a:endCxn id="52" idx="0"/>
            </p:cNvCxnSpPr>
            <p:nvPr/>
          </p:nvCxnSpPr>
          <p:spPr>
            <a:xfrm flipH="1">
              <a:off x="7262949" y="2325273"/>
              <a:ext cx="287382" cy="9173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8" name="TextBox 57"/>
          <p:cNvSpPr txBox="1"/>
          <p:nvPr/>
        </p:nvSpPr>
        <p:spPr>
          <a:xfrm>
            <a:off x="1232075" y="4984096"/>
            <a:ext cx="42193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 haven’t out any answers because there are loads of different possibilities. </a:t>
            </a:r>
          </a:p>
        </p:txBody>
      </p:sp>
    </p:spTree>
    <p:extLst>
      <p:ext uri="{BB962C8B-B14F-4D97-AF65-F5344CB8AC3E}">
        <p14:creationId xmlns:p14="http://schemas.microsoft.com/office/powerpoint/2010/main" val="3243461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04102" y="323557"/>
            <a:ext cx="11437034" cy="6105378"/>
          </a:xfrm>
          <a:prstGeom prst="rect">
            <a:avLst/>
          </a:prstGeom>
          <a:solidFill>
            <a:schemeClr val="bg1"/>
          </a:solidFill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744675" y="607258"/>
            <a:ext cx="666974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Remember – when something is divided into 100ths there</a:t>
            </a:r>
          </a:p>
          <a:p>
            <a:r>
              <a:rPr lang="en-GB" dirty="0" smtClean="0"/>
              <a:t>are 100 pieces in the whole. Just like a hundred square. </a:t>
            </a:r>
          </a:p>
          <a:p>
            <a:endParaRPr lang="en-GB" dirty="0"/>
          </a:p>
          <a:p>
            <a:r>
              <a:rPr lang="en-GB" dirty="0" smtClean="0"/>
              <a:t>This hundred square has 1 square coloured in so that is 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22" name="Picture 4" descr="Hundred square clip art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4" t="13778" r="3827" b="14035"/>
          <a:stretch/>
        </p:blipFill>
        <p:spPr bwMode="auto">
          <a:xfrm>
            <a:off x="6482691" y="860612"/>
            <a:ext cx="4480561" cy="4539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Rectangle 22"/>
          <p:cNvSpPr/>
          <p:nvPr/>
        </p:nvSpPr>
        <p:spPr>
          <a:xfrm>
            <a:off x="7452226" y="991742"/>
            <a:ext cx="436716" cy="442611"/>
          </a:xfrm>
          <a:prstGeom prst="rect">
            <a:avLst/>
          </a:prstGeom>
          <a:solidFill>
            <a:schemeClr val="accent1">
              <a:alpha val="7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/>
          <p:cNvCxnSpPr>
            <a:endCxn id="3" idx="2"/>
          </p:cNvCxnSpPr>
          <p:nvPr/>
        </p:nvCxnSpPr>
        <p:spPr>
          <a:xfrm>
            <a:off x="986118" y="2013454"/>
            <a:ext cx="31376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 12"/>
          <p:cNvGrpSpPr/>
          <p:nvPr/>
        </p:nvGrpSpPr>
        <p:grpSpPr>
          <a:xfrm>
            <a:off x="847165" y="1644122"/>
            <a:ext cx="748552" cy="738664"/>
            <a:chOff x="1223683" y="2614938"/>
            <a:chExt cx="748552" cy="738664"/>
          </a:xfrm>
        </p:grpSpPr>
        <p:sp>
          <p:nvSpPr>
            <p:cNvPr id="3" name="TextBox 2"/>
            <p:cNvSpPr txBox="1"/>
            <p:nvPr/>
          </p:nvSpPr>
          <p:spPr>
            <a:xfrm>
              <a:off x="1380565" y="2614938"/>
              <a:ext cx="59167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1</a:t>
              </a:r>
              <a:endParaRPr lang="en-GB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223683" y="2984270"/>
              <a:ext cx="59167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100</a:t>
              </a:r>
              <a:endParaRPr lang="en-GB" dirty="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986118" y="3119718"/>
            <a:ext cx="5289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Can you remember how to write that as a decimal number?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69095" y="4451160"/>
            <a:ext cx="5289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That’s right! It’s 0.01 because there is one hundredth in the hundredths place. </a:t>
            </a:r>
          </a:p>
        </p:txBody>
      </p:sp>
    </p:spTree>
    <p:extLst>
      <p:ext uri="{BB962C8B-B14F-4D97-AF65-F5344CB8AC3E}">
        <p14:creationId xmlns:p14="http://schemas.microsoft.com/office/powerpoint/2010/main" val="155310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04102" y="323557"/>
            <a:ext cx="11437034" cy="6105378"/>
          </a:xfrm>
          <a:prstGeom prst="rect">
            <a:avLst/>
          </a:prstGeom>
          <a:solidFill>
            <a:schemeClr val="bg1"/>
          </a:solidFill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744675" y="607258"/>
            <a:ext cx="66697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r>
              <a:rPr lang="en-GB" dirty="0" smtClean="0"/>
              <a:t>This hundred square has 22 squares coloured in so that is 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22" name="Picture 4" descr="Hundred square clip art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4" t="13778" r="3827" b="14035"/>
          <a:stretch/>
        </p:blipFill>
        <p:spPr bwMode="auto">
          <a:xfrm>
            <a:off x="6482691" y="860612"/>
            <a:ext cx="4480561" cy="4539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Rectangle 22"/>
          <p:cNvSpPr/>
          <p:nvPr/>
        </p:nvSpPr>
        <p:spPr>
          <a:xfrm>
            <a:off x="6627473" y="986116"/>
            <a:ext cx="750998" cy="4267202"/>
          </a:xfrm>
          <a:prstGeom prst="rect">
            <a:avLst/>
          </a:prstGeom>
          <a:solidFill>
            <a:schemeClr val="accent1">
              <a:alpha val="7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/>
          <p:cNvCxnSpPr>
            <a:endCxn id="3" idx="2"/>
          </p:cNvCxnSpPr>
          <p:nvPr/>
        </p:nvCxnSpPr>
        <p:spPr>
          <a:xfrm>
            <a:off x="986118" y="2013454"/>
            <a:ext cx="31376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 12"/>
          <p:cNvGrpSpPr/>
          <p:nvPr/>
        </p:nvGrpSpPr>
        <p:grpSpPr>
          <a:xfrm>
            <a:off x="847165" y="1644122"/>
            <a:ext cx="748552" cy="738664"/>
            <a:chOff x="1223683" y="2614938"/>
            <a:chExt cx="748552" cy="738664"/>
          </a:xfrm>
        </p:grpSpPr>
        <p:sp>
          <p:nvSpPr>
            <p:cNvPr id="3" name="TextBox 2"/>
            <p:cNvSpPr txBox="1"/>
            <p:nvPr/>
          </p:nvSpPr>
          <p:spPr>
            <a:xfrm>
              <a:off x="1380565" y="2614938"/>
              <a:ext cx="59167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22</a:t>
              </a:r>
              <a:endParaRPr lang="en-GB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223683" y="2984270"/>
              <a:ext cx="59167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100</a:t>
              </a:r>
              <a:endParaRPr lang="en-GB" dirty="0"/>
            </a:p>
          </p:txBody>
        </p:sp>
      </p:grpSp>
      <p:sp>
        <p:nvSpPr>
          <p:cNvPr id="10" name="Rectangle 9"/>
          <p:cNvSpPr/>
          <p:nvPr/>
        </p:nvSpPr>
        <p:spPr>
          <a:xfrm>
            <a:off x="7441914" y="986116"/>
            <a:ext cx="859404" cy="412378"/>
          </a:xfrm>
          <a:prstGeom prst="rect">
            <a:avLst/>
          </a:prstGeom>
          <a:solidFill>
            <a:schemeClr val="accent1">
              <a:alpha val="7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847165" y="3048000"/>
            <a:ext cx="51771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Can you remember how to write this as a decimal number?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54838" y="4288413"/>
            <a:ext cx="51771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That’s right. It’s 0.22 because 10  hundredths makes one tenth. So in this number we have 2 tenths in the tenths place and then the 2 hundredths go in the hundredths place.</a:t>
            </a:r>
          </a:p>
        </p:txBody>
      </p:sp>
    </p:spTree>
    <p:extLst>
      <p:ext uri="{BB962C8B-B14F-4D97-AF65-F5344CB8AC3E}">
        <p14:creationId xmlns:p14="http://schemas.microsoft.com/office/powerpoint/2010/main" val="1514145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04102" y="323557"/>
            <a:ext cx="11437034" cy="6105378"/>
          </a:xfrm>
          <a:prstGeom prst="rect">
            <a:avLst/>
          </a:prstGeom>
          <a:solidFill>
            <a:schemeClr val="bg1"/>
          </a:solidFill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744675" y="607258"/>
            <a:ext cx="66697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What about if there’s a whole number coloured in too? </a:t>
            </a:r>
          </a:p>
          <a:p>
            <a:endParaRPr lang="en-GB" dirty="0" smtClean="0"/>
          </a:p>
          <a:p>
            <a:r>
              <a:rPr lang="en-GB" dirty="0" smtClean="0"/>
              <a:t>Here there is one whole coloured in </a:t>
            </a:r>
            <a:endParaRPr lang="en-GB" dirty="0"/>
          </a:p>
          <a:p>
            <a:endParaRPr lang="en-GB" dirty="0"/>
          </a:p>
        </p:txBody>
      </p:sp>
      <p:pic>
        <p:nvPicPr>
          <p:cNvPr id="22" name="Picture 4" descr="Hundred square clip art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4" t="13778" r="3827" b="14035"/>
          <a:stretch/>
        </p:blipFill>
        <p:spPr bwMode="auto">
          <a:xfrm>
            <a:off x="7450274" y="3316456"/>
            <a:ext cx="2772841" cy="2809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Straight Connector 8"/>
          <p:cNvCxnSpPr>
            <a:endCxn id="3" idx="2"/>
          </p:cNvCxnSpPr>
          <p:nvPr/>
        </p:nvCxnSpPr>
        <p:spPr>
          <a:xfrm>
            <a:off x="986118" y="2013454"/>
            <a:ext cx="31376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 12"/>
          <p:cNvGrpSpPr/>
          <p:nvPr/>
        </p:nvGrpSpPr>
        <p:grpSpPr>
          <a:xfrm>
            <a:off x="868570" y="3120242"/>
            <a:ext cx="599343" cy="759865"/>
            <a:chOff x="1223683" y="2593737"/>
            <a:chExt cx="599343" cy="759865"/>
          </a:xfrm>
        </p:grpSpPr>
        <p:sp>
          <p:nvSpPr>
            <p:cNvPr id="3" name="TextBox 2"/>
            <p:cNvSpPr txBox="1"/>
            <p:nvPr/>
          </p:nvSpPr>
          <p:spPr>
            <a:xfrm>
              <a:off x="1231356" y="2593737"/>
              <a:ext cx="59167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30</a:t>
              </a:r>
              <a:endParaRPr lang="en-GB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223683" y="2984270"/>
              <a:ext cx="59167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100</a:t>
              </a:r>
              <a:endParaRPr lang="en-GB" dirty="0"/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790395" y="2621332"/>
            <a:ext cx="51771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There are also 3 columns coloured in </a:t>
            </a:r>
          </a:p>
          <a:p>
            <a:r>
              <a:rPr lang="en-GB" dirty="0" smtClean="0"/>
              <a:t> </a:t>
            </a:r>
            <a:endParaRPr lang="en-GB" dirty="0" smtClean="0"/>
          </a:p>
        </p:txBody>
      </p:sp>
      <p:pic>
        <p:nvPicPr>
          <p:cNvPr id="14" name="Picture 4" descr="Hundred square clip art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4" t="13778" r="3827" b="14035"/>
          <a:stretch/>
        </p:blipFill>
        <p:spPr bwMode="auto">
          <a:xfrm>
            <a:off x="7432345" y="537947"/>
            <a:ext cx="2772841" cy="2809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7510093" y="631152"/>
            <a:ext cx="2600558" cy="2685304"/>
          </a:xfrm>
          <a:prstGeom prst="rect">
            <a:avLst/>
          </a:prstGeom>
          <a:solidFill>
            <a:schemeClr val="accent1">
              <a:alpha val="7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7510093" y="3409661"/>
            <a:ext cx="784821" cy="2622916"/>
          </a:xfrm>
          <a:prstGeom prst="rect">
            <a:avLst/>
          </a:prstGeom>
          <a:solidFill>
            <a:srgbClr val="FFC000">
              <a:alpha val="7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8294914" y="3409661"/>
            <a:ext cx="522515" cy="535322"/>
          </a:xfrm>
          <a:prstGeom prst="rect">
            <a:avLst/>
          </a:prstGeom>
          <a:solidFill>
            <a:schemeClr val="accent1">
              <a:alpha val="7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8" name="Group 17"/>
          <p:cNvGrpSpPr/>
          <p:nvPr/>
        </p:nvGrpSpPr>
        <p:grpSpPr>
          <a:xfrm>
            <a:off x="851001" y="1666199"/>
            <a:ext cx="599343" cy="759865"/>
            <a:chOff x="1223683" y="2593737"/>
            <a:chExt cx="599343" cy="759865"/>
          </a:xfrm>
        </p:grpSpPr>
        <p:sp>
          <p:nvSpPr>
            <p:cNvPr id="19" name="TextBox 18"/>
            <p:cNvSpPr txBox="1"/>
            <p:nvPr/>
          </p:nvSpPr>
          <p:spPr>
            <a:xfrm>
              <a:off x="1231356" y="2593737"/>
              <a:ext cx="59167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100</a:t>
              </a:r>
              <a:endParaRPr lang="en-GB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223683" y="2984270"/>
              <a:ext cx="59167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100</a:t>
              </a:r>
              <a:endParaRPr lang="en-GB" dirty="0"/>
            </a:p>
          </p:txBody>
        </p:sp>
      </p:grpSp>
      <p:cxnSp>
        <p:nvCxnSpPr>
          <p:cNvPr id="7" name="Straight Connector 6"/>
          <p:cNvCxnSpPr/>
          <p:nvPr/>
        </p:nvCxnSpPr>
        <p:spPr>
          <a:xfrm>
            <a:off x="858674" y="3506208"/>
            <a:ext cx="57632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776549" y="3300341"/>
            <a:ext cx="444137" cy="376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or</a:t>
            </a:r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2657267" y="3082997"/>
            <a:ext cx="591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3</a:t>
            </a:r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2593116" y="3517434"/>
            <a:ext cx="591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10</a:t>
            </a:r>
            <a:endParaRPr lang="en-GB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2541488" y="3488831"/>
            <a:ext cx="57632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744675" y="4432800"/>
            <a:ext cx="51771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Then there are 4 hundredths coloured in too</a:t>
            </a:r>
          </a:p>
          <a:p>
            <a:r>
              <a:rPr lang="en-GB" dirty="0" smtClean="0"/>
              <a:t> </a:t>
            </a:r>
            <a:endParaRPr lang="en-GB" dirty="0" smtClean="0"/>
          </a:p>
        </p:txBody>
      </p:sp>
      <p:sp>
        <p:nvSpPr>
          <p:cNvPr id="28" name="TextBox 27"/>
          <p:cNvSpPr txBox="1"/>
          <p:nvPr/>
        </p:nvSpPr>
        <p:spPr>
          <a:xfrm>
            <a:off x="878055" y="4894465"/>
            <a:ext cx="591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4</a:t>
            </a:r>
            <a:endParaRPr lang="en-GB" dirty="0"/>
          </a:p>
        </p:txBody>
      </p:sp>
      <p:sp>
        <p:nvSpPr>
          <p:cNvPr id="29" name="TextBox 28"/>
          <p:cNvSpPr txBox="1"/>
          <p:nvPr/>
        </p:nvSpPr>
        <p:spPr>
          <a:xfrm>
            <a:off x="790395" y="5200035"/>
            <a:ext cx="591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100</a:t>
            </a:r>
            <a:endParaRPr lang="en-GB" dirty="0"/>
          </a:p>
        </p:txBody>
      </p:sp>
      <p:cxnSp>
        <p:nvCxnSpPr>
          <p:cNvPr id="30" name="Straight Connector 29"/>
          <p:cNvCxnSpPr/>
          <p:nvPr/>
        </p:nvCxnSpPr>
        <p:spPr>
          <a:xfrm>
            <a:off x="814647" y="5247428"/>
            <a:ext cx="57632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220686" y="5079131"/>
            <a:ext cx="42323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As a fraction that would be </a:t>
            </a:r>
          </a:p>
          <a:p>
            <a:endParaRPr lang="en-GB" dirty="0"/>
          </a:p>
          <a:p>
            <a:r>
              <a:rPr lang="en-GB" dirty="0" smtClean="0"/>
              <a:t>1   </a:t>
            </a:r>
            <a:endParaRPr lang="en-GB" dirty="0"/>
          </a:p>
        </p:txBody>
      </p:sp>
      <p:sp>
        <p:nvSpPr>
          <p:cNvPr id="31" name="TextBox 30"/>
          <p:cNvSpPr txBox="1"/>
          <p:nvPr/>
        </p:nvSpPr>
        <p:spPr>
          <a:xfrm>
            <a:off x="2614712" y="5403831"/>
            <a:ext cx="591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34</a:t>
            </a:r>
            <a:endParaRPr lang="en-GB" dirty="0"/>
          </a:p>
        </p:txBody>
      </p:sp>
      <p:sp>
        <p:nvSpPr>
          <p:cNvPr id="32" name="TextBox 31"/>
          <p:cNvSpPr txBox="1"/>
          <p:nvPr/>
        </p:nvSpPr>
        <p:spPr>
          <a:xfrm>
            <a:off x="2607039" y="5794364"/>
            <a:ext cx="591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100</a:t>
            </a:r>
            <a:endParaRPr lang="en-GB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2614712" y="5773163"/>
            <a:ext cx="57632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501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04102" y="323557"/>
            <a:ext cx="11437034" cy="6105378"/>
          </a:xfrm>
          <a:prstGeom prst="rect">
            <a:avLst/>
          </a:prstGeom>
          <a:solidFill>
            <a:schemeClr val="bg1"/>
          </a:solidFill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22" name="Picture 4" descr="Hundred square clip art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4" t="13778" r="3827" b="14035"/>
          <a:stretch/>
        </p:blipFill>
        <p:spPr bwMode="auto">
          <a:xfrm>
            <a:off x="7450274" y="3316456"/>
            <a:ext cx="2772841" cy="2809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Hundred square clip art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4" t="13778" r="3827" b="14035"/>
          <a:stretch/>
        </p:blipFill>
        <p:spPr bwMode="auto">
          <a:xfrm>
            <a:off x="7432345" y="537947"/>
            <a:ext cx="2772841" cy="2809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7510093" y="631152"/>
            <a:ext cx="2600558" cy="2685304"/>
          </a:xfrm>
          <a:prstGeom prst="rect">
            <a:avLst/>
          </a:prstGeom>
          <a:solidFill>
            <a:schemeClr val="accent1">
              <a:alpha val="7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7510093" y="3409661"/>
            <a:ext cx="784821" cy="2622916"/>
          </a:xfrm>
          <a:prstGeom prst="rect">
            <a:avLst/>
          </a:prstGeom>
          <a:solidFill>
            <a:srgbClr val="FFC000">
              <a:alpha val="7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8294914" y="3409661"/>
            <a:ext cx="522515" cy="535322"/>
          </a:xfrm>
          <a:prstGeom prst="rect">
            <a:avLst/>
          </a:prstGeom>
          <a:solidFill>
            <a:schemeClr val="accent1">
              <a:alpha val="7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6379916"/>
              </p:ext>
            </p:extLst>
          </p:nvPr>
        </p:nvGraphicFramePr>
        <p:xfrm>
          <a:off x="932142" y="1617039"/>
          <a:ext cx="4589931" cy="15590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9977">
                  <a:extLst>
                    <a:ext uri="{9D8B030D-6E8A-4147-A177-3AD203B41FA5}">
                      <a16:colId xmlns:a16="http://schemas.microsoft.com/office/drawing/2014/main" val="4174749862"/>
                    </a:ext>
                  </a:extLst>
                </a:gridCol>
                <a:gridCol w="1529977">
                  <a:extLst>
                    <a:ext uri="{9D8B030D-6E8A-4147-A177-3AD203B41FA5}">
                      <a16:colId xmlns:a16="http://schemas.microsoft.com/office/drawing/2014/main" val="1312288086"/>
                    </a:ext>
                  </a:extLst>
                </a:gridCol>
                <a:gridCol w="1529977">
                  <a:extLst>
                    <a:ext uri="{9D8B030D-6E8A-4147-A177-3AD203B41FA5}">
                      <a16:colId xmlns:a16="http://schemas.microsoft.com/office/drawing/2014/main" val="484724691"/>
                    </a:ext>
                  </a:extLst>
                </a:gridCol>
              </a:tblGrid>
              <a:tr h="417827">
                <a:tc>
                  <a:txBody>
                    <a:bodyPr/>
                    <a:lstStyle/>
                    <a:p>
                      <a:r>
                        <a:rPr lang="en-GB" dirty="0" smtClean="0"/>
                        <a:t>1s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10ths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100ths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302511"/>
                  </a:ext>
                </a:extLst>
              </a:tr>
              <a:tr h="114124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4128401"/>
                  </a:ext>
                </a:extLst>
              </a:tr>
            </a:tbl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4351068" y="2254538"/>
            <a:ext cx="11295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/>
              <a:t>4</a:t>
            </a:r>
            <a:endParaRPr lang="en-GB" sz="4800" dirty="0"/>
          </a:p>
        </p:txBody>
      </p:sp>
      <p:sp>
        <p:nvSpPr>
          <p:cNvPr id="36" name="TextBox 35"/>
          <p:cNvSpPr txBox="1"/>
          <p:nvPr/>
        </p:nvSpPr>
        <p:spPr>
          <a:xfrm>
            <a:off x="2866562" y="2254539"/>
            <a:ext cx="11295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3</a:t>
            </a:r>
            <a:endParaRPr lang="en-GB" sz="4800" dirty="0"/>
          </a:p>
        </p:txBody>
      </p:sp>
      <p:sp>
        <p:nvSpPr>
          <p:cNvPr id="37" name="TextBox 36"/>
          <p:cNvSpPr txBox="1"/>
          <p:nvPr/>
        </p:nvSpPr>
        <p:spPr>
          <a:xfrm>
            <a:off x="1303527" y="2277769"/>
            <a:ext cx="11295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1</a:t>
            </a:r>
            <a:endParaRPr lang="en-GB" sz="4800" dirty="0"/>
          </a:p>
        </p:txBody>
      </p:sp>
      <p:sp>
        <p:nvSpPr>
          <p:cNvPr id="38" name="Oval 37"/>
          <p:cNvSpPr/>
          <p:nvPr/>
        </p:nvSpPr>
        <p:spPr>
          <a:xfrm>
            <a:off x="2289295" y="2811147"/>
            <a:ext cx="266527" cy="2743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932142" y="836023"/>
            <a:ext cx="49983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If you wrote it in a place value grid, it would look like this: </a:t>
            </a:r>
            <a:endParaRPr lang="en-GB" dirty="0"/>
          </a:p>
        </p:txBody>
      </p:sp>
      <p:sp>
        <p:nvSpPr>
          <p:cNvPr id="39" name="TextBox 38"/>
          <p:cNvSpPr txBox="1"/>
          <p:nvPr/>
        </p:nvSpPr>
        <p:spPr>
          <a:xfrm>
            <a:off x="833858" y="3618913"/>
            <a:ext cx="499839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This is because there is 1 whole that can go in the 1s place. </a:t>
            </a:r>
          </a:p>
          <a:p>
            <a:endParaRPr lang="en-GB" dirty="0"/>
          </a:p>
          <a:p>
            <a:r>
              <a:rPr lang="en-GB" dirty="0" smtClean="0"/>
              <a:t>There are 3 columns so those are 3 tenths to go in the tenths place </a:t>
            </a:r>
          </a:p>
          <a:p>
            <a:endParaRPr lang="en-GB" dirty="0"/>
          </a:p>
          <a:p>
            <a:r>
              <a:rPr lang="en-GB" dirty="0" smtClean="0"/>
              <a:t>There are also 4 hundredths to go in the hundredths place. So the number is 1.34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8425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37" grpId="0"/>
      <p:bldP spid="3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04102" y="323557"/>
            <a:ext cx="11437034" cy="6105378"/>
          </a:xfrm>
          <a:prstGeom prst="rect">
            <a:avLst/>
          </a:prstGeom>
          <a:solidFill>
            <a:schemeClr val="bg1"/>
          </a:solidFill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7872649"/>
              </p:ext>
            </p:extLst>
          </p:nvPr>
        </p:nvGraphicFramePr>
        <p:xfrm>
          <a:off x="914213" y="2536921"/>
          <a:ext cx="4589931" cy="15590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9977">
                  <a:extLst>
                    <a:ext uri="{9D8B030D-6E8A-4147-A177-3AD203B41FA5}">
                      <a16:colId xmlns:a16="http://schemas.microsoft.com/office/drawing/2014/main" val="4174749862"/>
                    </a:ext>
                  </a:extLst>
                </a:gridCol>
                <a:gridCol w="1529977">
                  <a:extLst>
                    <a:ext uri="{9D8B030D-6E8A-4147-A177-3AD203B41FA5}">
                      <a16:colId xmlns:a16="http://schemas.microsoft.com/office/drawing/2014/main" val="1312288086"/>
                    </a:ext>
                  </a:extLst>
                </a:gridCol>
                <a:gridCol w="1529977">
                  <a:extLst>
                    <a:ext uri="{9D8B030D-6E8A-4147-A177-3AD203B41FA5}">
                      <a16:colId xmlns:a16="http://schemas.microsoft.com/office/drawing/2014/main" val="484724691"/>
                    </a:ext>
                  </a:extLst>
                </a:gridCol>
              </a:tblGrid>
              <a:tr h="417827">
                <a:tc>
                  <a:txBody>
                    <a:bodyPr/>
                    <a:lstStyle/>
                    <a:p>
                      <a:r>
                        <a:rPr lang="en-GB" dirty="0" smtClean="0"/>
                        <a:t>1s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10ths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100ths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302511"/>
                  </a:ext>
                </a:extLst>
              </a:tr>
              <a:tr h="114124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4128401"/>
                  </a:ext>
                </a:extLst>
              </a:tr>
            </a:tbl>
          </a:graphicData>
        </a:graphic>
      </p:graphicFrame>
      <p:sp>
        <p:nvSpPr>
          <p:cNvPr id="38" name="Oval 37"/>
          <p:cNvSpPr/>
          <p:nvPr/>
        </p:nvSpPr>
        <p:spPr>
          <a:xfrm>
            <a:off x="2377439" y="3927714"/>
            <a:ext cx="126131" cy="13332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1051718" y="915468"/>
            <a:ext cx="49983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Draw yourself a grid like this on your whiteboard/chalkboard/scrap paper: </a:t>
            </a:r>
          </a:p>
          <a:p>
            <a:endParaRPr lang="en-GB" dirty="0"/>
          </a:p>
        </p:txBody>
      </p:sp>
      <p:sp>
        <p:nvSpPr>
          <p:cNvPr id="25" name="Oval 24"/>
          <p:cNvSpPr/>
          <p:nvPr/>
        </p:nvSpPr>
        <p:spPr>
          <a:xfrm>
            <a:off x="1146017" y="3053810"/>
            <a:ext cx="287383" cy="28738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914213" y="1838798"/>
            <a:ext cx="49983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Now in the grid, draw counters to represent the number 3.43…</a:t>
            </a:r>
          </a:p>
          <a:p>
            <a:endParaRPr lang="en-GB" dirty="0"/>
          </a:p>
        </p:txBody>
      </p:sp>
      <p:sp>
        <p:nvSpPr>
          <p:cNvPr id="28" name="Oval 27"/>
          <p:cNvSpPr/>
          <p:nvPr/>
        </p:nvSpPr>
        <p:spPr>
          <a:xfrm>
            <a:off x="1738200" y="3061791"/>
            <a:ext cx="287383" cy="28738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/>
          <p:cNvSpPr/>
          <p:nvPr/>
        </p:nvSpPr>
        <p:spPr>
          <a:xfrm>
            <a:off x="1450817" y="3358610"/>
            <a:ext cx="287383" cy="28738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/>
          <p:cNvSpPr/>
          <p:nvPr/>
        </p:nvSpPr>
        <p:spPr>
          <a:xfrm>
            <a:off x="2705878" y="3029802"/>
            <a:ext cx="287383" cy="28738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/>
          <p:cNvSpPr/>
          <p:nvPr/>
        </p:nvSpPr>
        <p:spPr>
          <a:xfrm>
            <a:off x="3126027" y="3559291"/>
            <a:ext cx="287383" cy="28738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31"/>
          <p:cNvSpPr/>
          <p:nvPr/>
        </p:nvSpPr>
        <p:spPr>
          <a:xfrm>
            <a:off x="3359680" y="3088864"/>
            <a:ext cx="287383" cy="28738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l 32"/>
          <p:cNvSpPr/>
          <p:nvPr/>
        </p:nvSpPr>
        <p:spPr>
          <a:xfrm>
            <a:off x="2720441" y="3489966"/>
            <a:ext cx="287383" cy="28738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Oval 39"/>
          <p:cNvSpPr/>
          <p:nvPr/>
        </p:nvSpPr>
        <p:spPr>
          <a:xfrm>
            <a:off x="4144529" y="3041783"/>
            <a:ext cx="287383" cy="28738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Oval 40"/>
          <p:cNvSpPr/>
          <p:nvPr/>
        </p:nvSpPr>
        <p:spPr>
          <a:xfrm>
            <a:off x="4171393" y="3489966"/>
            <a:ext cx="287383" cy="28738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/>
          <p:cNvSpPr/>
          <p:nvPr/>
        </p:nvSpPr>
        <p:spPr>
          <a:xfrm>
            <a:off x="4693777" y="3232555"/>
            <a:ext cx="287383" cy="28738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1051718" y="4598126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0984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40" grpId="0" animBg="1"/>
      <p:bldP spid="41" grpId="0" animBg="1"/>
      <p:bldP spid="4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04102" y="323557"/>
            <a:ext cx="11437034" cy="6105378"/>
          </a:xfrm>
          <a:prstGeom prst="rect">
            <a:avLst/>
          </a:prstGeom>
          <a:solidFill>
            <a:schemeClr val="bg1"/>
          </a:solidFill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7872649"/>
              </p:ext>
            </p:extLst>
          </p:nvPr>
        </p:nvGraphicFramePr>
        <p:xfrm>
          <a:off x="914213" y="2536921"/>
          <a:ext cx="4589931" cy="15590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9977">
                  <a:extLst>
                    <a:ext uri="{9D8B030D-6E8A-4147-A177-3AD203B41FA5}">
                      <a16:colId xmlns:a16="http://schemas.microsoft.com/office/drawing/2014/main" val="4174749862"/>
                    </a:ext>
                  </a:extLst>
                </a:gridCol>
                <a:gridCol w="1529977">
                  <a:extLst>
                    <a:ext uri="{9D8B030D-6E8A-4147-A177-3AD203B41FA5}">
                      <a16:colId xmlns:a16="http://schemas.microsoft.com/office/drawing/2014/main" val="1312288086"/>
                    </a:ext>
                  </a:extLst>
                </a:gridCol>
                <a:gridCol w="1529977">
                  <a:extLst>
                    <a:ext uri="{9D8B030D-6E8A-4147-A177-3AD203B41FA5}">
                      <a16:colId xmlns:a16="http://schemas.microsoft.com/office/drawing/2014/main" val="484724691"/>
                    </a:ext>
                  </a:extLst>
                </a:gridCol>
              </a:tblGrid>
              <a:tr h="417827">
                <a:tc>
                  <a:txBody>
                    <a:bodyPr/>
                    <a:lstStyle/>
                    <a:p>
                      <a:r>
                        <a:rPr lang="en-GB" dirty="0" smtClean="0"/>
                        <a:t>1s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10ths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100ths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302511"/>
                  </a:ext>
                </a:extLst>
              </a:tr>
              <a:tr h="114124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4128401"/>
                  </a:ext>
                </a:extLst>
              </a:tr>
            </a:tbl>
          </a:graphicData>
        </a:graphic>
      </p:graphicFrame>
      <p:sp>
        <p:nvSpPr>
          <p:cNvPr id="38" name="Oval 37"/>
          <p:cNvSpPr/>
          <p:nvPr/>
        </p:nvSpPr>
        <p:spPr>
          <a:xfrm>
            <a:off x="2377439" y="3927714"/>
            <a:ext cx="126131" cy="13332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/>
          <p:cNvSpPr/>
          <p:nvPr/>
        </p:nvSpPr>
        <p:spPr>
          <a:xfrm>
            <a:off x="1146017" y="3053810"/>
            <a:ext cx="287383" cy="28738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914213" y="1838798"/>
            <a:ext cx="49983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Now in the grid, draw counters to represent the number 5.64</a:t>
            </a:r>
          </a:p>
          <a:p>
            <a:endParaRPr lang="en-GB" dirty="0"/>
          </a:p>
        </p:txBody>
      </p:sp>
      <p:sp>
        <p:nvSpPr>
          <p:cNvPr id="28" name="Oval 27"/>
          <p:cNvSpPr/>
          <p:nvPr/>
        </p:nvSpPr>
        <p:spPr>
          <a:xfrm>
            <a:off x="1738200" y="3061791"/>
            <a:ext cx="287383" cy="28738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/>
          <p:cNvSpPr/>
          <p:nvPr/>
        </p:nvSpPr>
        <p:spPr>
          <a:xfrm>
            <a:off x="1450817" y="3358610"/>
            <a:ext cx="287383" cy="28738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/>
          <p:cNvSpPr/>
          <p:nvPr/>
        </p:nvSpPr>
        <p:spPr>
          <a:xfrm>
            <a:off x="2705878" y="3029802"/>
            <a:ext cx="287383" cy="28738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/>
          <p:cNvSpPr/>
          <p:nvPr/>
        </p:nvSpPr>
        <p:spPr>
          <a:xfrm>
            <a:off x="3126027" y="3559291"/>
            <a:ext cx="287383" cy="28738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31"/>
          <p:cNvSpPr/>
          <p:nvPr/>
        </p:nvSpPr>
        <p:spPr>
          <a:xfrm>
            <a:off x="3359680" y="3088864"/>
            <a:ext cx="287383" cy="28738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l 32"/>
          <p:cNvSpPr/>
          <p:nvPr/>
        </p:nvSpPr>
        <p:spPr>
          <a:xfrm>
            <a:off x="2720441" y="3489966"/>
            <a:ext cx="287383" cy="28738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Oval 39"/>
          <p:cNvSpPr/>
          <p:nvPr/>
        </p:nvSpPr>
        <p:spPr>
          <a:xfrm>
            <a:off x="4144529" y="3041783"/>
            <a:ext cx="287383" cy="28738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Oval 40"/>
          <p:cNvSpPr/>
          <p:nvPr/>
        </p:nvSpPr>
        <p:spPr>
          <a:xfrm>
            <a:off x="4171393" y="3489966"/>
            <a:ext cx="287383" cy="28738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/>
          <p:cNvSpPr/>
          <p:nvPr/>
        </p:nvSpPr>
        <p:spPr>
          <a:xfrm>
            <a:off x="4693777" y="3232555"/>
            <a:ext cx="287383" cy="28738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1051718" y="4598126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8" name="Oval 17"/>
          <p:cNvSpPr/>
          <p:nvPr/>
        </p:nvSpPr>
        <p:spPr>
          <a:xfrm>
            <a:off x="1798740" y="3382440"/>
            <a:ext cx="287383" cy="28738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/>
          <p:cNvSpPr/>
          <p:nvPr/>
        </p:nvSpPr>
        <p:spPr>
          <a:xfrm>
            <a:off x="1568083" y="3743693"/>
            <a:ext cx="287383" cy="28738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3531210" y="3415600"/>
            <a:ext cx="287383" cy="28738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/>
          <p:cNvSpPr/>
          <p:nvPr/>
        </p:nvSpPr>
        <p:spPr>
          <a:xfrm>
            <a:off x="3456182" y="3706996"/>
            <a:ext cx="287383" cy="28738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4667884" y="3559291"/>
            <a:ext cx="287383" cy="28738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8375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40" grpId="0" animBg="1"/>
      <p:bldP spid="41" grpId="0" animBg="1"/>
      <p:bldP spid="42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04102" y="323557"/>
            <a:ext cx="11437034" cy="6105378"/>
          </a:xfrm>
          <a:prstGeom prst="rect">
            <a:avLst/>
          </a:prstGeom>
          <a:solidFill>
            <a:schemeClr val="bg1"/>
          </a:solidFill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7872649"/>
              </p:ext>
            </p:extLst>
          </p:nvPr>
        </p:nvGraphicFramePr>
        <p:xfrm>
          <a:off x="914213" y="2536921"/>
          <a:ext cx="4589931" cy="15590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9977">
                  <a:extLst>
                    <a:ext uri="{9D8B030D-6E8A-4147-A177-3AD203B41FA5}">
                      <a16:colId xmlns:a16="http://schemas.microsoft.com/office/drawing/2014/main" val="4174749862"/>
                    </a:ext>
                  </a:extLst>
                </a:gridCol>
                <a:gridCol w="1529977">
                  <a:extLst>
                    <a:ext uri="{9D8B030D-6E8A-4147-A177-3AD203B41FA5}">
                      <a16:colId xmlns:a16="http://schemas.microsoft.com/office/drawing/2014/main" val="1312288086"/>
                    </a:ext>
                  </a:extLst>
                </a:gridCol>
                <a:gridCol w="1529977">
                  <a:extLst>
                    <a:ext uri="{9D8B030D-6E8A-4147-A177-3AD203B41FA5}">
                      <a16:colId xmlns:a16="http://schemas.microsoft.com/office/drawing/2014/main" val="484724691"/>
                    </a:ext>
                  </a:extLst>
                </a:gridCol>
              </a:tblGrid>
              <a:tr h="417827">
                <a:tc>
                  <a:txBody>
                    <a:bodyPr/>
                    <a:lstStyle/>
                    <a:p>
                      <a:r>
                        <a:rPr lang="en-GB" dirty="0" smtClean="0"/>
                        <a:t>1s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10ths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100ths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302511"/>
                  </a:ext>
                </a:extLst>
              </a:tr>
              <a:tr h="114124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4128401"/>
                  </a:ext>
                </a:extLst>
              </a:tr>
            </a:tbl>
          </a:graphicData>
        </a:graphic>
      </p:graphicFrame>
      <p:sp>
        <p:nvSpPr>
          <p:cNvPr id="38" name="Oval 37"/>
          <p:cNvSpPr/>
          <p:nvPr/>
        </p:nvSpPr>
        <p:spPr>
          <a:xfrm>
            <a:off x="2377439" y="3927714"/>
            <a:ext cx="126131" cy="13332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914213" y="1838798"/>
            <a:ext cx="49983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Now in the grid, draw counters to represent the number 0.06</a:t>
            </a:r>
          </a:p>
          <a:p>
            <a:endParaRPr lang="en-GB" dirty="0"/>
          </a:p>
        </p:txBody>
      </p:sp>
      <p:sp>
        <p:nvSpPr>
          <p:cNvPr id="40" name="Oval 39"/>
          <p:cNvSpPr/>
          <p:nvPr/>
        </p:nvSpPr>
        <p:spPr>
          <a:xfrm>
            <a:off x="4144529" y="3041783"/>
            <a:ext cx="287383" cy="28738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Oval 40"/>
          <p:cNvSpPr/>
          <p:nvPr/>
        </p:nvSpPr>
        <p:spPr>
          <a:xfrm>
            <a:off x="4171393" y="3489966"/>
            <a:ext cx="287383" cy="28738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/>
          <p:cNvSpPr/>
          <p:nvPr/>
        </p:nvSpPr>
        <p:spPr>
          <a:xfrm>
            <a:off x="4693777" y="3232555"/>
            <a:ext cx="287383" cy="28738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1051718" y="4598126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2" name="Oval 21"/>
          <p:cNvSpPr/>
          <p:nvPr/>
        </p:nvSpPr>
        <p:spPr>
          <a:xfrm>
            <a:off x="4667884" y="3559291"/>
            <a:ext cx="287383" cy="28738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4532668" y="2945173"/>
            <a:ext cx="287383" cy="28738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/>
          <p:nvPr/>
        </p:nvSpPr>
        <p:spPr>
          <a:xfrm>
            <a:off x="4400681" y="3789577"/>
            <a:ext cx="287383" cy="28738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6505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1" grpId="0" animBg="1"/>
      <p:bldP spid="42" grpId="0" animBg="1"/>
      <p:bldP spid="22" grpId="0" animBg="1"/>
      <p:bldP spid="23" grpId="0" animBg="1"/>
      <p:bldP spid="2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04102" y="323557"/>
            <a:ext cx="11437034" cy="6105378"/>
          </a:xfrm>
          <a:prstGeom prst="rect">
            <a:avLst/>
          </a:prstGeom>
          <a:solidFill>
            <a:schemeClr val="bg1"/>
          </a:solidFill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051718" y="4598126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796834" y="875211"/>
            <a:ext cx="421930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Here’s a part-whole model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Remember, the circle that the other 2 are</a:t>
            </a:r>
          </a:p>
          <a:p>
            <a:r>
              <a:rPr lang="en-GB" dirty="0"/>
              <a:t>a</a:t>
            </a:r>
            <a:r>
              <a:rPr lang="en-GB" dirty="0" smtClean="0"/>
              <a:t>ttached to has the total amount in it. </a:t>
            </a:r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7354389" y="2308944"/>
            <a:ext cx="195942" cy="9336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05394" y="3242605"/>
            <a:ext cx="42062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In this part whole model, we’re going to partition the number</a:t>
            </a:r>
          </a:p>
          <a:p>
            <a:endParaRPr lang="en-GB" dirty="0"/>
          </a:p>
          <a:p>
            <a:r>
              <a:rPr lang="en-GB" dirty="0" smtClean="0"/>
              <a:t>2.54</a:t>
            </a:r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6017623" y="530583"/>
            <a:ext cx="4206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We could do it like this: 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6829697" y="1188721"/>
            <a:ext cx="2566680" cy="2880026"/>
            <a:chOff x="6829697" y="1188721"/>
            <a:chExt cx="2566680" cy="2880026"/>
          </a:xfrm>
        </p:grpSpPr>
        <p:sp>
          <p:nvSpPr>
            <p:cNvPr id="3" name="Oval 2"/>
            <p:cNvSpPr/>
            <p:nvPr/>
          </p:nvSpPr>
          <p:spPr>
            <a:xfrm>
              <a:off x="7262949" y="1188721"/>
              <a:ext cx="1240971" cy="118872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Oval 14"/>
            <p:cNvSpPr/>
            <p:nvPr/>
          </p:nvSpPr>
          <p:spPr>
            <a:xfrm>
              <a:off x="8503920" y="3138268"/>
              <a:ext cx="818606" cy="82614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Oval 15"/>
            <p:cNvSpPr/>
            <p:nvPr/>
          </p:nvSpPr>
          <p:spPr>
            <a:xfrm>
              <a:off x="6829697" y="3242605"/>
              <a:ext cx="866504" cy="82614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9" name="Straight Connector 8"/>
            <p:cNvCxnSpPr>
              <a:stCxn id="3" idx="5"/>
            </p:cNvCxnSpPr>
            <p:nvPr/>
          </p:nvCxnSpPr>
          <p:spPr>
            <a:xfrm>
              <a:off x="8322184" y="2203357"/>
              <a:ext cx="487624" cy="103924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7550331" y="1537817"/>
              <a:ext cx="74458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2.54</a:t>
              </a:r>
              <a:endParaRPr lang="en-GB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958149" y="3423306"/>
              <a:ext cx="74458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2</a:t>
              </a:r>
              <a:endParaRPr lang="en-GB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8651794" y="3366673"/>
              <a:ext cx="74458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0.54</a:t>
              </a:r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3247551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3884</TotalTime>
  <Words>428</Words>
  <Application>Microsoft Office PowerPoint</Application>
  <PresentationFormat>Widescreen</PresentationFormat>
  <Paragraphs>89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Twinkl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Staff</dc:creator>
  <cp:lastModifiedBy>Staff</cp:lastModifiedBy>
  <cp:revision>30</cp:revision>
  <dcterms:created xsi:type="dcterms:W3CDTF">2020-04-20T14:22:17Z</dcterms:created>
  <dcterms:modified xsi:type="dcterms:W3CDTF">2020-04-29T10:00:06Z</dcterms:modified>
</cp:coreProperties>
</file>