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63" r:id="rId5"/>
    <p:sldId id="264" r:id="rId6"/>
    <p:sldId id="265" r:id="rId7"/>
    <p:sldId id="266"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64577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2973582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428799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140466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E5D12D-1E1F-4339-9281-0C4E0BF324D1}"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19475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CE5D12D-1E1F-4339-9281-0C4E0BF324D1}" type="datetimeFigureOut">
              <a:rPr lang="en-GB" smtClean="0"/>
              <a:t>21/05/2020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92261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CE5D12D-1E1F-4339-9281-0C4E0BF324D1}" type="datetimeFigureOut">
              <a:rPr lang="en-GB" smtClean="0"/>
              <a:t>21/05/2020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789839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CE5D12D-1E1F-4339-9281-0C4E0BF324D1}" type="datetimeFigureOut">
              <a:rPr lang="en-GB" smtClean="0"/>
              <a:t>21/05/2020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9755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E5D12D-1E1F-4339-9281-0C4E0BF324D1}" type="datetimeFigureOut">
              <a:rPr lang="en-GB" smtClean="0"/>
              <a:t>21/05/2020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543688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CE5D12D-1E1F-4339-9281-0C4E0BF324D1}" type="datetimeFigureOut">
              <a:rPr lang="en-GB" smtClean="0"/>
              <a:t>21/05/2020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167090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CE5D12D-1E1F-4339-9281-0C4E0BF324D1}" type="datetimeFigureOut">
              <a:rPr lang="en-GB" smtClean="0"/>
              <a:t>21/05/2020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2509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5D12D-1E1F-4339-9281-0C4E0BF324D1}" type="datetimeFigureOut">
              <a:rPr lang="en-GB" smtClean="0"/>
              <a:t>21/05/2020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91E2D-5509-488B-A8B6-95B5F6DEC7D5}" type="slidenum">
              <a:rPr lang="en-GB" smtClean="0"/>
              <a:t>‹#›</a:t>
            </a:fld>
            <a:endParaRPr lang="en-GB"/>
          </a:p>
        </p:txBody>
      </p:sp>
    </p:spTree>
    <p:extLst>
      <p:ext uri="{BB962C8B-B14F-4D97-AF65-F5344CB8AC3E}">
        <p14:creationId xmlns:p14="http://schemas.microsoft.com/office/powerpoint/2010/main" val="119667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124222" y="1941341"/>
            <a:ext cx="7723163" cy="3139321"/>
          </a:xfrm>
          <a:prstGeom prst="rect">
            <a:avLst/>
          </a:prstGeom>
          <a:noFill/>
        </p:spPr>
        <p:txBody>
          <a:bodyPr wrap="square" rtlCol="0">
            <a:spAutoFit/>
          </a:bodyPr>
          <a:lstStyle/>
          <a:p>
            <a:pPr algn="ctr"/>
            <a:r>
              <a:rPr lang="en-GB" sz="6600" b="1" dirty="0" smtClean="0">
                <a:solidFill>
                  <a:srgbClr val="FFC000"/>
                </a:solidFill>
                <a:latin typeface="Twinkl" pitchFamily="2" charset="0"/>
              </a:rPr>
              <a:t>Rounding numbers to the nearest 10</a:t>
            </a:r>
          </a:p>
          <a:p>
            <a:pPr algn="ctr"/>
            <a:r>
              <a:rPr lang="en-GB" sz="6600" b="1" dirty="0" smtClean="0">
                <a:solidFill>
                  <a:srgbClr val="FFC000"/>
                </a:solidFill>
                <a:latin typeface="Twinkl" pitchFamily="2" charset="0"/>
              </a:rPr>
              <a:t>(revision) </a:t>
            </a:r>
            <a:endParaRPr lang="en-GB" sz="2800" b="1" dirty="0">
              <a:solidFill>
                <a:srgbClr val="FFC000"/>
              </a:solidFill>
              <a:latin typeface="Twinkl" pitchFamily="2" charset="0"/>
            </a:endParaRPr>
          </a:p>
        </p:txBody>
      </p:sp>
    </p:spTree>
    <p:extLst>
      <p:ext uri="{BB962C8B-B14F-4D97-AF65-F5344CB8AC3E}">
        <p14:creationId xmlns:p14="http://schemas.microsoft.com/office/powerpoint/2010/main" val="340167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940526" y="1240971"/>
            <a:ext cx="10918539" cy="1785104"/>
          </a:xfrm>
          <a:prstGeom prst="rect">
            <a:avLst/>
          </a:prstGeom>
          <a:noFill/>
        </p:spPr>
        <p:txBody>
          <a:bodyPr wrap="square" rtlCol="0">
            <a:spAutoFit/>
          </a:bodyPr>
          <a:lstStyle/>
          <a:p>
            <a:r>
              <a:rPr lang="en-GB" sz="2800" dirty="0" smtClean="0"/>
              <a:t>We have done rounding before but it is quite tricky so let’s do a bit of a recap. You’re going to need a whiteboard or a piece of scrap paper </a:t>
            </a:r>
            <a:r>
              <a:rPr lang="en-GB" sz="2800" dirty="0" smtClean="0">
                <a:sym typeface="Wingdings" panose="05000000000000000000" pitchFamily="2" charset="2"/>
              </a:rPr>
              <a:t> </a:t>
            </a:r>
          </a:p>
          <a:p>
            <a:endParaRPr lang="en-GB" dirty="0">
              <a:sym typeface="Wingdings" panose="05000000000000000000" pitchFamily="2" charset="2"/>
            </a:endParaRPr>
          </a:p>
          <a:p>
            <a:endParaRPr lang="en-GB" dirty="0" smtClean="0">
              <a:sym typeface="Wingdings" panose="05000000000000000000" pitchFamily="2" charset="2"/>
            </a:endParaRPr>
          </a:p>
          <a:p>
            <a:endParaRPr lang="en-GB" dirty="0"/>
          </a:p>
        </p:txBody>
      </p:sp>
    </p:spTree>
    <p:extLst>
      <p:ext uri="{BB962C8B-B14F-4D97-AF65-F5344CB8AC3E}">
        <p14:creationId xmlns:p14="http://schemas.microsoft.com/office/powerpoint/2010/main" val="2578152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3"/>
          <a:stretch>
            <a:fillRect/>
          </a:stretch>
        </p:blipFill>
        <p:spPr>
          <a:xfrm>
            <a:off x="954185" y="3122840"/>
            <a:ext cx="10372725" cy="742950"/>
          </a:xfrm>
          <a:prstGeom prst="rect">
            <a:avLst/>
          </a:prstGeom>
        </p:spPr>
      </p:pic>
      <p:sp>
        <p:nvSpPr>
          <p:cNvPr id="6" name="TextBox 5"/>
          <p:cNvSpPr txBox="1"/>
          <p:nvPr/>
        </p:nvSpPr>
        <p:spPr>
          <a:xfrm>
            <a:off x="2756263" y="875212"/>
            <a:ext cx="7615646" cy="769441"/>
          </a:xfrm>
          <a:prstGeom prst="rect">
            <a:avLst/>
          </a:prstGeom>
          <a:noFill/>
        </p:spPr>
        <p:txBody>
          <a:bodyPr wrap="square" rtlCol="0">
            <a:spAutoFit/>
          </a:bodyPr>
          <a:lstStyle/>
          <a:p>
            <a:r>
              <a:rPr lang="en-GB" sz="4400" u="sng" dirty="0" smtClean="0"/>
              <a:t>Rounding to the nearest 10 </a:t>
            </a:r>
            <a:endParaRPr lang="en-GB" sz="4400" u="sng" dirty="0"/>
          </a:p>
        </p:txBody>
      </p:sp>
      <p:sp>
        <p:nvSpPr>
          <p:cNvPr id="12" name="TextBox 11"/>
          <p:cNvSpPr txBox="1"/>
          <p:nvPr/>
        </p:nvSpPr>
        <p:spPr>
          <a:xfrm>
            <a:off x="954185" y="3771595"/>
            <a:ext cx="483325" cy="369332"/>
          </a:xfrm>
          <a:prstGeom prst="rect">
            <a:avLst/>
          </a:prstGeom>
          <a:noFill/>
        </p:spPr>
        <p:txBody>
          <a:bodyPr wrap="square" rtlCol="0">
            <a:spAutoFit/>
          </a:bodyPr>
          <a:lstStyle/>
          <a:p>
            <a:r>
              <a:rPr lang="en-GB" dirty="0" smtClean="0"/>
              <a:t>60 </a:t>
            </a:r>
            <a:endParaRPr lang="en-GB" dirty="0"/>
          </a:p>
        </p:txBody>
      </p:sp>
      <p:sp>
        <p:nvSpPr>
          <p:cNvPr id="13" name="TextBox 12"/>
          <p:cNvSpPr txBox="1"/>
          <p:nvPr/>
        </p:nvSpPr>
        <p:spPr>
          <a:xfrm>
            <a:off x="10981509" y="3784657"/>
            <a:ext cx="483325" cy="369332"/>
          </a:xfrm>
          <a:prstGeom prst="rect">
            <a:avLst/>
          </a:prstGeom>
          <a:noFill/>
        </p:spPr>
        <p:txBody>
          <a:bodyPr wrap="square" rtlCol="0">
            <a:spAutoFit/>
          </a:bodyPr>
          <a:lstStyle/>
          <a:p>
            <a:r>
              <a:rPr lang="en-GB" dirty="0" smtClean="0"/>
              <a:t>70 </a:t>
            </a:r>
            <a:endParaRPr lang="en-GB" dirty="0"/>
          </a:p>
        </p:txBody>
      </p:sp>
      <p:cxnSp>
        <p:nvCxnSpPr>
          <p:cNvPr id="15" name="Straight Arrow Connector 14"/>
          <p:cNvCxnSpPr/>
          <p:nvPr/>
        </p:nvCxnSpPr>
        <p:spPr>
          <a:xfrm>
            <a:off x="3095897" y="2390503"/>
            <a:ext cx="13063" cy="73233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867297" y="1917638"/>
            <a:ext cx="483325" cy="369332"/>
          </a:xfrm>
          <a:prstGeom prst="rect">
            <a:avLst/>
          </a:prstGeom>
          <a:noFill/>
        </p:spPr>
        <p:txBody>
          <a:bodyPr wrap="square" rtlCol="0">
            <a:spAutoFit/>
          </a:bodyPr>
          <a:lstStyle/>
          <a:p>
            <a:r>
              <a:rPr lang="en-GB" dirty="0" smtClean="0"/>
              <a:t>62 </a:t>
            </a:r>
            <a:endParaRPr lang="en-GB" dirty="0"/>
          </a:p>
        </p:txBody>
      </p:sp>
      <p:sp>
        <p:nvSpPr>
          <p:cNvPr id="17" name="TextBox 16"/>
          <p:cNvSpPr txBox="1"/>
          <p:nvPr/>
        </p:nvSpPr>
        <p:spPr>
          <a:xfrm>
            <a:off x="4132515" y="4140927"/>
            <a:ext cx="4153989" cy="369332"/>
          </a:xfrm>
          <a:prstGeom prst="rect">
            <a:avLst/>
          </a:prstGeom>
          <a:noFill/>
        </p:spPr>
        <p:txBody>
          <a:bodyPr wrap="square" rtlCol="0">
            <a:spAutoFit/>
          </a:bodyPr>
          <a:lstStyle/>
          <a:p>
            <a:r>
              <a:rPr lang="en-GB" dirty="0" smtClean="0"/>
              <a:t>Which multiple of ten is 62 closest to? </a:t>
            </a:r>
            <a:endParaRPr lang="en-GB" dirty="0"/>
          </a:p>
        </p:txBody>
      </p:sp>
      <p:sp>
        <p:nvSpPr>
          <p:cNvPr id="18" name="TextBox 17"/>
          <p:cNvSpPr txBox="1"/>
          <p:nvPr/>
        </p:nvSpPr>
        <p:spPr>
          <a:xfrm>
            <a:off x="1437510" y="4928661"/>
            <a:ext cx="9628440" cy="369332"/>
          </a:xfrm>
          <a:prstGeom prst="rect">
            <a:avLst/>
          </a:prstGeom>
          <a:noFill/>
        </p:spPr>
        <p:txBody>
          <a:bodyPr wrap="square" rtlCol="0">
            <a:spAutoFit/>
          </a:bodyPr>
          <a:lstStyle/>
          <a:p>
            <a:r>
              <a:rPr lang="en-GB" dirty="0" smtClean="0"/>
              <a:t>You can see that it’s 60 from the number line, but what would you do if there wasn’t a number line? </a:t>
            </a:r>
            <a:endParaRPr lang="en-GB" dirty="0"/>
          </a:p>
        </p:txBody>
      </p:sp>
    </p:spTree>
    <p:extLst>
      <p:ext uri="{BB962C8B-B14F-4D97-AF65-F5344CB8AC3E}">
        <p14:creationId xmlns:p14="http://schemas.microsoft.com/office/powerpoint/2010/main" val="212023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940526" y="1240971"/>
            <a:ext cx="10918539" cy="4247317"/>
          </a:xfrm>
          <a:prstGeom prst="rect">
            <a:avLst/>
          </a:prstGeom>
          <a:noFill/>
        </p:spPr>
        <p:txBody>
          <a:bodyPr wrap="square" rtlCol="0">
            <a:spAutoFit/>
          </a:bodyPr>
          <a:lstStyle/>
          <a:p>
            <a:r>
              <a:rPr lang="en-GB" dirty="0" smtClean="0">
                <a:sym typeface="Wingdings" panose="05000000000000000000" pitchFamily="2" charset="2"/>
              </a:rPr>
              <a:t>Well, if I asked you to round 62 to the nearest ten, you need to follow these steps: </a:t>
            </a:r>
          </a:p>
          <a:p>
            <a:endParaRPr lang="en-GB" dirty="0">
              <a:sym typeface="Wingdings" panose="05000000000000000000" pitchFamily="2" charset="2"/>
            </a:endParaRPr>
          </a:p>
          <a:p>
            <a:pPr marL="342900" indent="-342900">
              <a:buFont typeface="+mj-lt"/>
              <a:buAutoNum type="arabicPeriod"/>
            </a:pPr>
            <a:r>
              <a:rPr lang="en-GB" dirty="0" smtClean="0">
                <a:sym typeface="Wingdings" panose="05000000000000000000" pitchFamily="2" charset="2"/>
              </a:rPr>
              <a:t>First, work out which two multiples of ten are on either side of the number 62.  They are 60 and 70. </a:t>
            </a:r>
          </a:p>
          <a:p>
            <a:endParaRPr lang="en-GB" dirty="0">
              <a:sym typeface="Wingdings" panose="05000000000000000000" pitchFamily="2" charset="2"/>
            </a:endParaRPr>
          </a:p>
          <a:p>
            <a:r>
              <a:rPr lang="en-GB" dirty="0" smtClean="0">
                <a:sym typeface="Wingdings" panose="05000000000000000000" pitchFamily="2" charset="2"/>
              </a:rPr>
              <a:t>2. Next, you look at the 1s place and see whether the number is less than 5 or 5 or more. </a:t>
            </a:r>
          </a:p>
          <a:p>
            <a:endParaRPr lang="en-GB" dirty="0">
              <a:sym typeface="Wingdings" panose="05000000000000000000" pitchFamily="2" charset="2"/>
            </a:endParaRPr>
          </a:p>
          <a:p>
            <a:r>
              <a:rPr lang="en-GB" dirty="0" smtClean="0">
                <a:sym typeface="Wingdings" panose="05000000000000000000" pitchFamily="2" charset="2"/>
              </a:rPr>
              <a:t>3. If it is less than 5, you round DOWN to the multiple of 10 before (which is 60) </a:t>
            </a:r>
          </a:p>
          <a:p>
            <a:endParaRPr lang="en-GB" dirty="0">
              <a:sym typeface="Wingdings" panose="05000000000000000000" pitchFamily="2" charset="2"/>
            </a:endParaRPr>
          </a:p>
          <a:p>
            <a:r>
              <a:rPr lang="en-GB" dirty="0" smtClean="0">
                <a:sym typeface="Wingdings" panose="05000000000000000000" pitchFamily="2" charset="2"/>
              </a:rPr>
              <a:t>4. If it’s 5 or more, you round UP to the next multiple of 10 (which is 70) </a:t>
            </a:r>
          </a:p>
          <a:p>
            <a:endParaRPr lang="en-GB" dirty="0">
              <a:sym typeface="Wingdings" panose="05000000000000000000" pitchFamily="2" charset="2"/>
            </a:endParaRPr>
          </a:p>
          <a:p>
            <a:endParaRPr lang="en-GB" dirty="0">
              <a:sym typeface="Wingdings" panose="05000000000000000000" pitchFamily="2" charset="2"/>
            </a:endParaRPr>
          </a:p>
          <a:p>
            <a:r>
              <a:rPr lang="en-GB" dirty="0" smtClean="0">
                <a:sym typeface="Wingdings" panose="05000000000000000000" pitchFamily="2" charset="2"/>
              </a:rPr>
              <a:t>Using these steps, what would 67 to the nearest 10 be? </a:t>
            </a:r>
          </a:p>
          <a:p>
            <a:r>
              <a:rPr lang="en-GB" dirty="0" smtClean="0">
                <a:sym typeface="Wingdings" panose="05000000000000000000" pitchFamily="2" charset="2"/>
              </a:rPr>
              <a:t> </a:t>
            </a:r>
            <a:endParaRPr lang="en-GB" dirty="0">
              <a:sym typeface="Wingdings" panose="05000000000000000000" pitchFamily="2" charset="2"/>
            </a:endParaRPr>
          </a:p>
          <a:p>
            <a:endParaRPr lang="en-GB" dirty="0" smtClean="0">
              <a:sym typeface="Wingdings" panose="05000000000000000000" pitchFamily="2" charset="2"/>
            </a:endParaRPr>
          </a:p>
          <a:p>
            <a:endParaRPr lang="en-GB" dirty="0"/>
          </a:p>
        </p:txBody>
      </p:sp>
      <p:sp>
        <p:nvSpPr>
          <p:cNvPr id="4" name="TextBox 3"/>
          <p:cNvSpPr txBox="1"/>
          <p:nvPr/>
        </p:nvSpPr>
        <p:spPr>
          <a:xfrm>
            <a:off x="1423851" y="4924697"/>
            <a:ext cx="6492240" cy="369332"/>
          </a:xfrm>
          <a:prstGeom prst="rect">
            <a:avLst/>
          </a:prstGeom>
          <a:noFill/>
        </p:spPr>
        <p:txBody>
          <a:bodyPr wrap="square" rtlCol="0">
            <a:spAutoFit/>
          </a:bodyPr>
          <a:lstStyle/>
          <a:p>
            <a:r>
              <a:rPr lang="en-GB" dirty="0" smtClean="0"/>
              <a:t>That’s right, it would be 70 because 7 is more than 5 </a:t>
            </a:r>
            <a:r>
              <a:rPr lang="en-GB" dirty="0" smtClean="0">
                <a:sym typeface="Wingdings" panose="05000000000000000000" pitchFamily="2" charset="2"/>
              </a:rPr>
              <a:t> </a:t>
            </a:r>
            <a:endParaRPr lang="en-GB" dirty="0"/>
          </a:p>
        </p:txBody>
      </p:sp>
    </p:spTree>
    <p:extLst>
      <p:ext uri="{BB962C8B-B14F-4D97-AF65-F5344CB8AC3E}">
        <p14:creationId xmlns:p14="http://schemas.microsoft.com/office/powerpoint/2010/main" val="2328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731520" y="653143"/>
            <a:ext cx="10659291" cy="1018903"/>
          </a:xfrm>
          <a:prstGeom prst="rect">
            <a:avLst/>
          </a:prstGeom>
          <a:noFill/>
        </p:spPr>
        <p:txBody>
          <a:bodyPr wrap="square" rtlCol="0">
            <a:spAutoFit/>
          </a:bodyPr>
          <a:lstStyle/>
          <a:p>
            <a:endParaRPr lang="en-GB" dirty="0"/>
          </a:p>
        </p:txBody>
      </p:sp>
      <p:sp>
        <p:nvSpPr>
          <p:cNvPr id="6" name="TextBox 5"/>
          <p:cNvSpPr txBox="1"/>
          <p:nvPr/>
        </p:nvSpPr>
        <p:spPr>
          <a:xfrm>
            <a:off x="822960" y="444137"/>
            <a:ext cx="10149840" cy="1200329"/>
          </a:xfrm>
          <a:prstGeom prst="rect">
            <a:avLst/>
          </a:prstGeom>
          <a:noFill/>
        </p:spPr>
        <p:txBody>
          <a:bodyPr wrap="square" rtlCol="0">
            <a:spAutoFit/>
          </a:bodyPr>
          <a:lstStyle/>
          <a:p>
            <a:r>
              <a:rPr lang="en-GB" dirty="0" smtClean="0"/>
              <a:t>To help you remember, think of this rhyme: </a:t>
            </a:r>
          </a:p>
          <a:p>
            <a:endParaRPr lang="en-GB" dirty="0"/>
          </a:p>
          <a:p>
            <a:r>
              <a:rPr lang="en-GB" dirty="0" smtClean="0"/>
              <a:t>If the ones are 1, 2, 3 or 4 leave the 10s just as before. If it’s 5,6,7,8 or 9 round up to the next 10 on the number line. </a:t>
            </a:r>
            <a:endParaRPr lang="en-GB" dirty="0"/>
          </a:p>
        </p:txBody>
      </p:sp>
      <p:sp>
        <p:nvSpPr>
          <p:cNvPr id="7" name="TextBox 6"/>
          <p:cNvSpPr txBox="1"/>
          <p:nvPr/>
        </p:nvSpPr>
        <p:spPr>
          <a:xfrm>
            <a:off x="927464" y="2129246"/>
            <a:ext cx="2508068" cy="2308324"/>
          </a:xfrm>
          <a:prstGeom prst="rect">
            <a:avLst/>
          </a:prstGeom>
          <a:noFill/>
        </p:spPr>
        <p:txBody>
          <a:bodyPr wrap="square" rtlCol="0">
            <a:spAutoFit/>
          </a:bodyPr>
          <a:lstStyle/>
          <a:p>
            <a:r>
              <a:rPr lang="en-GB" dirty="0" smtClean="0"/>
              <a:t>Have a go at these: </a:t>
            </a:r>
          </a:p>
          <a:p>
            <a:endParaRPr lang="en-GB" dirty="0" smtClean="0"/>
          </a:p>
          <a:p>
            <a:endParaRPr lang="en-GB" dirty="0"/>
          </a:p>
          <a:p>
            <a:r>
              <a:rPr lang="en-GB" dirty="0" smtClean="0"/>
              <a:t>65 to the nearest 10</a:t>
            </a:r>
          </a:p>
          <a:p>
            <a:endParaRPr lang="en-GB" dirty="0"/>
          </a:p>
          <a:p>
            <a:r>
              <a:rPr lang="en-GB" dirty="0" smtClean="0"/>
              <a:t>53 to the nearest 10 </a:t>
            </a:r>
          </a:p>
          <a:p>
            <a:endParaRPr lang="en-GB" dirty="0"/>
          </a:p>
          <a:p>
            <a:r>
              <a:rPr lang="en-GB" dirty="0" smtClean="0"/>
              <a:t>44 to the nearest 10 </a:t>
            </a:r>
            <a:endParaRPr lang="en-GB" dirty="0"/>
          </a:p>
        </p:txBody>
      </p:sp>
      <p:sp>
        <p:nvSpPr>
          <p:cNvPr id="8" name="TextBox 7"/>
          <p:cNvSpPr txBox="1"/>
          <p:nvPr/>
        </p:nvSpPr>
        <p:spPr>
          <a:xfrm>
            <a:off x="3489960" y="3468912"/>
            <a:ext cx="2560319" cy="369332"/>
          </a:xfrm>
          <a:prstGeom prst="rect">
            <a:avLst/>
          </a:prstGeom>
          <a:noFill/>
        </p:spPr>
        <p:txBody>
          <a:bodyPr wrap="square" rtlCol="0">
            <a:spAutoFit/>
          </a:bodyPr>
          <a:lstStyle/>
          <a:p>
            <a:r>
              <a:rPr lang="en-GB" dirty="0">
                <a:solidFill>
                  <a:srgbClr val="FF0000"/>
                </a:solidFill>
              </a:rPr>
              <a:t>5</a:t>
            </a:r>
            <a:r>
              <a:rPr lang="en-GB" dirty="0" smtClean="0">
                <a:solidFill>
                  <a:srgbClr val="FF0000"/>
                </a:solidFill>
              </a:rPr>
              <a:t>0</a:t>
            </a:r>
            <a:endParaRPr lang="en-GB" dirty="0">
              <a:solidFill>
                <a:srgbClr val="FF0000"/>
              </a:solidFill>
            </a:endParaRPr>
          </a:p>
        </p:txBody>
      </p:sp>
      <p:sp>
        <p:nvSpPr>
          <p:cNvPr id="10" name="TextBox 9"/>
          <p:cNvSpPr txBox="1"/>
          <p:nvPr/>
        </p:nvSpPr>
        <p:spPr>
          <a:xfrm>
            <a:off x="3489959" y="2914076"/>
            <a:ext cx="2560319" cy="369332"/>
          </a:xfrm>
          <a:prstGeom prst="rect">
            <a:avLst/>
          </a:prstGeom>
          <a:noFill/>
        </p:spPr>
        <p:txBody>
          <a:bodyPr wrap="square" rtlCol="0">
            <a:spAutoFit/>
          </a:bodyPr>
          <a:lstStyle/>
          <a:p>
            <a:r>
              <a:rPr lang="en-GB" dirty="0" smtClean="0">
                <a:solidFill>
                  <a:srgbClr val="FF0000"/>
                </a:solidFill>
              </a:rPr>
              <a:t>70</a:t>
            </a:r>
            <a:endParaRPr lang="en-GB" dirty="0">
              <a:solidFill>
                <a:srgbClr val="FF0000"/>
              </a:solidFill>
            </a:endParaRPr>
          </a:p>
        </p:txBody>
      </p:sp>
      <p:sp>
        <p:nvSpPr>
          <p:cNvPr id="11" name="TextBox 10"/>
          <p:cNvSpPr txBox="1"/>
          <p:nvPr/>
        </p:nvSpPr>
        <p:spPr>
          <a:xfrm>
            <a:off x="3489958" y="4045852"/>
            <a:ext cx="2560319" cy="369332"/>
          </a:xfrm>
          <a:prstGeom prst="rect">
            <a:avLst/>
          </a:prstGeom>
          <a:noFill/>
        </p:spPr>
        <p:txBody>
          <a:bodyPr wrap="square" rtlCol="0">
            <a:spAutoFit/>
          </a:bodyPr>
          <a:lstStyle/>
          <a:p>
            <a:r>
              <a:rPr lang="en-GB" dirty="0" smtClean="0">
                <a:solidFill>
                  <a:srgbClr val="FF0000"/>
                </a:solidFill>
              </a:rPr>
              <a:t>40</a:t>
            </a:r>
            <a:endParaRPr lang="en-GB" dirty="0">
              <a:solidFill>
                <a:srgbClr val="FF0000"/>
              </a:solidFill>
            </a:endParaRPr>
          </a:p>
        </p:txBody>
      </p:sp>
      <p:sp>
        <p:nvSpPr>
          <p:cNvPr id="12" name="TextBox 11"/>
          <p:cNvSpPr txBox="1"/>
          <p:nvPr/>
        </p:nvSpPr>
        <p:spPr>
          <a:xfrm>
            <a:off x="927464" y="4885509"/>
            <a:ext cx="10241279" cy="923330"/>
          </a:xfrm>
          <a:prstGeom prst="rect">
            <a:avLst/>
          </a:prstGeom>
          <a:noFill/>
        </p:spPr>
        <p:txBody>
          <a:bodyPr wrap="square" rtlCol="0">
            <a:spAutoFit/>
          </a:bodyPr>
          <a:lstStyle/>
          <a:p>
            <a:r>
              <a:rPr lang="en-GB" dirty="0" smtClean="0"/>
              <a:t>If you need to do some more work on this, type </a:t>
            </a:r>
            <a:r>
              <a:rPr lang="en-GB" dirty="0" err="1" smtClean="0"/>
              <a:t>Twinkl</a:t>
            </a:r>
            <a:r>
              <a:rPr lang="en-GB" dirty="0" smtClean="0"/>
              <a:t> Go Login into Google and enter this code </a:t>
            </a:r>
            <a:r>
              <a:rPr lang="en-GB" dirty="0" smtClean="0"/>
              <a:t>: </a:t>
            </a:r>
            <a:r>
              <a:rPr lang="en-GB" dirty="0"/>
              <a:t>WJ4679</a:t>
            </a:r>
            <a:r>
              <a:rPr lang="en-GB" dirty="0" smtClean="0"/>
              <a:t> </a:t>
            </a:r>
            <a:endParaRPr lang="en-GB" dirty="0" smtClean="0"/>
          </a:p>
          <a:p>
            <a:endParaRPr lang="en-GB" dirty="0"/>
          </a:p>
          <a:p>
            <a:r>
              <a:rPr lang="en-GB" dirty="0" smtClean="0"/>
              <a:t>Then click on the hamster rounding game. </a:t>
            </a:r>
            <a:endParaRPr lang="en-GB" dirty="0"/>
          </a:p>
        </p:txBody>
      </p:sp>
    </p:spTree>
    <p:extLst>
      <p:ext uri="{BB962C8B-B14F-4D97-AF65-F5344CB8AC3E}">
        <p14:creationId xmlns:p14="http://schemas.microsoft.com/office/powerpoint/2010/main" val="406512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22031" y="323557"/>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731520" y="653143"/>
            <a:ext cx="10659291" cy="1018903"/>
          </a:xfrm>
          <a:prstGeom prst="rect">
            <a:avLst/>
          </a:prstGeom>
          <a:noFill/>
        </p:spPr>
        <p:txBody>
          <a:bodyPr wrap="square" rtlCol="0">
            <a:spAutoFit/>
          </a:bodyPr>
          <a:lstStyle/>
          <a:p>
            <a:endParaRPr lang="en-GB" dirty="0"/>
          </a:p>
        </p:txBody>
      </p:sp>
      <p:sp>
        <p:nvSpPr>
          <p:cNvPr id="3" name="TextBox 2"/>
          <p:cNvSpPr txBox="1"/>
          <p:nvPr/>
        </p:nvSpPr>
        <p:spPr>
          <a:xfrm>
            <a:off x="822960" y="793262"/>
            <a:ext cx="9575074" cy="646331"/>
          </a:xfrm>
          <a:prstGeom prst="rect">
            <a:avLst/>
          </a:prstGeom>
          <a:noFill/>
        </p:spPr>
        <p:txBody>
          <a:bodyPr wrap="square" rtlCol="0">
            <a:spAutoFit/>
          </a:bodyPr>
          <a:lstStyle/>
          <a:p>
            <a:r>
              <a:rPr lang="en-GB" dirty="0" smtClean="0"/>
              <a:t>Now try these. This time the numbers have 3 or 4 digits but you still only need to worry about the tens and ones places (for now)  </a:t>
            </a:r>
            <a:endParaRPr lang="en-GB" dirty="0"/>
          </a:p>
        </p:txBody>
      </p:sp>
      <p:sp>
        <p:nvSpPr>
          <p:cNvPr id="4" name="TextBox 3"/>
          <p:cNvSpPr txBox="1"/>
          <p:nvPr/>
        </p:nvSpPr>
        <p:spPr>
          <a:xfrm>
            <a:off x="1071155" y="1672046"/>
            <a:ext cx="3592286" cy="3693319"/>
          </a:xfrm>
          <a:prstGeom prst="rect">
            <a:avLst/>
          </a:prstGeom>
          <a:noFill/>
        </p:spPr>
        <p:txBody>
          <a:bodyPr wrap="square" rtlCol="0">
            <a:spAutoFit/>
          </a:bodyPr>
          <a:lstStyle/>
          <a:p>
            <a:pPr marL="342900" indent="-342900">
              <a:buAutoNum type="arabicPeriod"/>
            </a:pPr>
            <a:r>
              <a:rPr lang="en-GB" dirty="0" smtClean="0"/>
              <a:t>Round 134 to the nearest 10</a:t>
            </a:r>
          </a:p>
          <a:p>
            <a:pPr marL="342900" indent="-342900">
              <a:buAutoNum type="arabicPeriod"/>
            </a:pPr>
            <a:endParaRPr lang="en-GB" dirty="0"/>
          </a:p>
          <a:p>
            <a:pPr marL="342900" indent="-342900">
              <a:buAutoNum type="arabicPeriod"/>
            </a:pPr>
            <a:endParaRPr lang="en-GB" dirty="0" smtClean="0"/>
          </a:p>
          <a:p>
            <a:pPr marL="342900" indent="-342900">
              <a:buAutoNum type="arabicPeriod"/>
            </a:pPr>
            <a:r>
              <a:rPr lang="en-GB" dirty="0" smtClean="0"/>
              <a:t>Round 265 to the nearest 10</a:t>
            </a:r>
          </a:p>
          <a:p>
            <a:pPr marL="342900" indent="-342900">
              <a:buAutoNum type="arabicPeriod"/>
            </a:pPr>
            <a:endParaRPr lang="en-GB" dirty="0"/>
          </a:p>
          <a:p>
            <a:pPr marL="342900" indent="-342900">
              <a:buAutoNum type="arabicPeriod"/>
            </a:pPr>
            <a:endParaRPr lang="en-GB" dirty="0" smtClean="0"/>
          </a:p>
          <a:p>
            <a:pPr marL="342900" indent="-342900">
              <a:buAutoNum type="arabicPeriod"/>
            </a:pPr>
            <a:r>
              <a:rPr lang="en-GB" dirty="0" smtClean="0"/>
              <a:t>Round 1345 to the nearest 10</a:t>
            </a:r>
          </a:p>
          <a:p>
            <a:pPr marL="342900" indent="-342900">
              <a:buAutoNum type="arabicPeriod"/>
            </a:pPr>
            <a:endParaRPr lang="en-GB" dirty="0"/>
          </a:p>
          <a:p>
            <a:pPr marL="342900" indent="-342900">
              <a:buAutoNum type="arabicPeriod"/>
            </a:pPr>
            <a:endParaRPr lang="en-GB" dirty="0" smtClean="0"/>
          </a:p>
          <a:p>
            <a:pPr marL="342900" indent="-342900">
              <a:buAutoNum type="arabicPeriod"/>
            </a:pPr>
            <a:r>
              <a:rPr lang="en-GB" dirty="0" smtClean="0"/>
              <a:t>Round 4238 to the nearest 10</a:t>
            </a:r>
          </a:p>
          <a:p>
            <a:pPr marL="342900" indent="-342900">
              <a:buAutoNum type="arabicPeriod"/>
            </a:pPr>
            <a:endParaRPr lang="en-GB" dirty="0"/>
          </a:p>
          <a:p>
            <a:pPr marL="342900" indent="-342900">
              <a:buAutoNum type="arabicPeriod"/>
            </a:pPr>
            <a:endParaRPr lang="en-GB" dirty="0" smtClean="0"/>
          </a:p>
          <a:p>
            <a:pPr marL="342900" indent="-342900">
              <a:buAutoNum type="arabicPeriod"/>
            </a:pPr>
            <a:r>
              <a:rPr lang="en-GB" dirty="0" smtClean="0"/>
              <a:t>Round 3423 to the nearest 10 </a:t>
            </a:r>
            <a:endParaRPr lang="en-GB" dirty="0"/>
          </a:p>
        </p:txBody>
      </p:sp>
      <p:sp>
        <p:nvSpPr>
          <p:cNvPr id="9" name="TextBox 8"/>
          <p:cNvSpPr txBox="1"/>
          <p:nvPr/>
        </p:nvSpPr>
        <p:spPr>
          <a:xfrm>
            <a:off x="4437353" y="1642238"/>
            <a:ext cx="1071154" cy="369332"/>
          </a:xfrm>
          <a:prstGeom prst="rect">
            <a:avLst/>
          </a:prstGeom>
          <a:noFill/>
        </p:spPr>
        <p:txBody>
          <a:bodyPr wrap="square" rtlCol="0">
            <a:spAutoFit/>
          </a:bodyPr>
          <a:lstStyle/>
          <a:p>
            <a:r>
              <a:rPr lang="en-GB" dirty="0" smtClean="0">
                <a:solidFill>
                  <a:srgbClr val="FF0000"/>
                </a:solidFill>
              </a:rPr>
              <a:t>130 </a:t>
            </a:r>
            <a:endParaRPr lang="en-GB" dirty="0">
              <a:solidFill>
                <a:srgbClr val="FF0000"/>
              </a:solidFill>
            </a:endParaRPr>
          </a:p>
        </p:txBody>
      </p:sp>
      <p:sp>
        <p:nvSpPr>
          <p:cNvPr id="12" name="TextBox 11"/>
          <p:cNvSpPr txBox="1"/>
          <p:nvPr/>
        </p:nvSpPr>
        <p:spPr>
          <a:xfrm>
            <a:off x="4437353" y="2471052"/>
            <a:ext cx="1071154" cy="369332"/>
          </a:xfrm>
          <a:prstGeom prst="rect">
            <a:avLst/>
          </a:prstGeom>
          <a:noFill/>
        </p:spPr>
        <p:txBody>
          <a:bodyPr wrap="square" rtlCol="0">
            <a:spAutoFit/>
          </a:bodyPr>
          <a:lstStyle/>
          <a:p>
            <a:r>
              <a:rPr lang="en-GB" dirty="0" smtClean="0">
                <a:solidFill>
                  <a:srgbClr val="FF0000"/>
                </a:solidFill>
              </a:rPr>
              <a:t>270 </a:t>
            </a:r>
            <a:endParaRPr lang="en-GB" dirty="0">
              <a:solidFill>
                <a:srgbClr val="FF0000"/>
              </a:solidFill>
            </a:endParaRPr>
          </a:p>
        </p:txBody>
      </p:sp>
      <p:sp>
        <p:nvSpPr>
          <p:cNvPr id="13" name="TextBox 12"/>
          <p:cNvSpPr txBox="1"/>
          <p:nvPr/>
        </p:nvSpPr>
        <p:spPr>
          <a:xfrm>
            <a:off x="4550397" y="3281655"/>
            <a:ext cx="1071154" cy="369332"/>
          </a:xfrm>
          <a:prstGeom prst="rect">
            <a:avLst/>
          </a:prstGeom>
          <a:noFill/>
        </p:spPr>
        <p:txBody>
          <a:bodyPr wrap="square" rtlCol="0">
            <a:spAutoFit/>
          </a:bodyPr>
          <a:lstStyle/>
          <a:p>
            <a:r>
              <a:rPr lang="en-GB" dirty="0" smtClean="0">
                <a:solidFill>
                  <a:srgbClr val="FF0000"/>
                </a:solidFill>
              </a:rPr>
              <a:t>1350 </a:t>
            </a:r>
            <a:endParaRPr lang="en-GB" dirty="0">
              <a:solidFill>
                <a:srgbClr val="FF0000"/>
              </a:solidFill>
            </a:endParaRPr>
          </a:p>
        </p:txBody>
      </p:sp>
      <p:sp>
        <p:nvSpPr>
          <p:cNvPr id="14" name="TextBox 13"/>
          <p:cNvSpPr txBox="1"/>
          <p:nvPr/>
        </p:nvSpPr>
        <p:spPr>
          <a:xfrm>
            <a:off x="4663441" y="4092258"/>
            <a:ext cx="1071154" cy="369332"/>
          </a:xfrm>
          <a:prstGeom prst="rect">
            <a:avLst/>
          </a:prstGeom>
          <a:noFill/>
        </p:spPr>
        <p:txBody>
          <a:bodyPr wrap="square" rtlCol="0">
            <a:spAutoFit/>
          </a:bodyPr>
          <a:lstStyle/>
          <a:p>
            <a:r>
              <a:rPr lang="en-GB" dirty="0" smtClean="0">
                <a:solidFill>
                  <a:srgbClr val="FF0000"/>
                </a:solidFill>
              </a:rPr>
              <a:t>4240</a:t>
            </a:r>
            <a:endParaRPr lang="en-GB" dirty="0">
              <a:solidFill>
                <a:srgbClr val="FF0000"/>
              </a:solidFill>
            </a:endParaRPr>
          </a:p>
        </p:txBody>
      </p:sp>
      <p:sp>
        <p:nvSpPr>
          <p:cNvPr id="15" name="TextBox 14"/>
          <p:cNvSpPr txBox="1"/>
          <p:nvPr/>
        </p:nvSpPr>
        <p:spPr>
          <a:xfrm>
            <a:off x="4554920" y="4939505"/>
            <a:ext cx="1071154" cy="369332"/>
          </a:xfrm>
          <a:prstGeom prst="rect">
            <a:avLst/>
          </a:prstGeom>
          <a:noFill/>
        </p:spPr>
        <p:txBody>
          <a:bodyPr wrap="square" rtlCol="0">
            <a:spAutoFit/>
          </a:bodyPr>
          <a:lstStyle/>
          <a:p>
            <a:r>
              <a:rPr lang="en-GB" dirty="0" smtClean="0">
                <a:solidFill>
                  <a:srgbClr val="FF0000"/>
                </a:solidFill>
              </a:rPr>
              <a:t>3420</a:t>
            </a:r>
            <a:endParaRPr lang="en-GB" dirty="0">
              <a:solidFill>
                <a:srgbClr val="FF0000"/>
              </a:solidFill>
            </a:endParaRPr>
          </a:p>
        </p:txBody>
      </p:sp>
      <p:sp>
        <p:nvSpPr>
          <p:cNvPr id="16" name="TextBox 15"/>
          <p:cNvSpPr txBox="1"/>
          <p:nvPr/>
        </p:nvSpPr>
        <p:spPr>
          <a:xfrm>
            <a:off x="6557554" y="3466321"/>
            <a:ext cx="4650377" cy="1477328"/>
          </a:xfrm>
          <a:prstGeom prst="rect">
            <a:avLst/>
          </a:prstGeom>
          <a:noFill/>
        </p:spPr>
        <p:txBody>
          <a:bodyPr wrap="square" rtlCol="0">
            <a:spAutoFit/>
          </a:bodyPr>
          <a:lstStyle/>
          <a:p>
            <a:r>
              <a:rPr lang="en-GB" dirty="0" smtClean="0"/>
              <a:t>If you’re not quite sure yet, type </a:t>
            </a:r>
            <a:r>
              <a:rPr lang="en-GB" dirty="0" err="1" smtClean="0"/>
              <a:t>Twinkl</a:t>
            </a:r>
            <a:r>
              <a:rPr lang="en-GB" dirty="0" smtClean="0"/>
              <a:t> Go into Google and enter this code: </a:t>
            </a:r>
            <a:r>
              <a:rPr lang="en-GB" dirty="0" smtClean="0"/>
              <a:t> </a:t>
            </a:r>
            <a:r>
              <a:rPr lang="en-GB" dirty="0"/>
              <a:t>WJ4679</a:t>
            </a:r>
            <a:endParaRPr lang="en-GB" dirty="0" smtClean="0"/>
          </a:p>
          <a:p>
            <a:endParaRPr lang="en-GB" dirty="0"/>
          </a:p>
          <a:p>
            <a:r>
              <a:rPr lang="en-GB" dirty="0" smtClean="0"/>
              <a:t>There is a game called Potion Maker that you can play </a:t>
            </a:r>
            <a:r>
              <a:rPr lang="en-GB" dirty="0" smtClean="0">
                <a:sym typeface="Wingdings" panose="05000000000000000000" pitchFamily="2" charset="2"/>
              </a:rPr>
              <a:t> </a:t>
            </a:r>
            <a:endParaRPr lang="en-GB" dirty="0"/>
          </a:p>
        </p:txBody>
      </p:sp>
    </p:spTree>
    <p:extLst>
      <p:ext uri="{BB962C8B-B14F-4D97-AF65-F5344CB8AC3E}">
        <p14:creationId xmlns:p14="http://schemas.microsoft.com/office/powerpoint/2010/main" val="145369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68774" y="371566"/>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901337" y="731520"/>
            <a:ext cx="10371909" cy="1754326"/>
          </a:xfrm>
          <a:prstGeom prst="rect">
            <a:avLst/>
          </a:prstGeom>
          <a:noFill/>
        </p:spPr>
        <p:txBody>
          <a:bodyPr wrap="square" rtlCol="0">
            <a:spAutoFit/>
          </a:bodyPr>
          <a:lstStyle/>
          <a:p>
            <a:r>
              <a:rPr lang="en-GB" dirty="0" smtClean="0"/>
              <a:t>Now, what happens if the number you are rounding is really close to a multiple of 100? Now you’re going to have to think about some extra details. Here’s an example, we’re going to round 497 to the nearest 10. </a:t>
            </a:r>
          </a:p>
          <a:p>
            <a:endParaRPr lang="en-GB" dirty="0"/>
          </a:p>
          <a:p>
            <a:endParaRPr lang="en-GB" dirty="0" smtClean="0"/>
          </a:p>
          <a:p>
            <a:endParaRPr lang="en-GB" dirty="0"/>
          </a:p>
          <a:p>
            <a:r>
              <a:rPr lang="en-GB" dirty="0" smtClean="0"/>
              <a:t> </a:t>
            </a:r>
            <a:endParaRPr lang="en-GB" dirty="0"/>
          </a:p>
        </p:txBody>
      </p:sp>
      <p:pic>
        <p:nvPicPr>
          <p:cNvPr id="17" name="Picture 16"/>
          <p:cNvPicPr>
            <a:picLocks noChangeAspect="1"/>
          </p:cNvPicPr>
          <p:nvPr/>
        </p:nvPicPr>
        <p:blipFill>
          <a:blip r:embed="rId3"/>
          <a:stretch>
            <a:fillRect/>
          </a:stretch>
        </p:blipFill>
        <p:spPr>
          <a:xfrm>
            <a:off x="2318657" y="3125113"/>
            <a:ext cx="8138160" cy="742950"/>
          </a:xfrm>
          <a:prstGeom prst="rect">
            <a:avLst/>
          </a:prstGeom>
        </p:spPr>
      </p:pic>
      <p:sp>
        <p:nvSpPr>
          <p:cNvPr id="8" name="TextBox 7"/>
          <p:cNvSpPr txBox="1"/>
          <p:nvPr/>
        </p:nvSpPr>
        <p:spPr>
          <a:xfrm>
            <a:off x="2146663" y="3735191"/>
            <a:ext cx="640080" cy="369332"/>
          </a:xfrm>
          <a:prstGeom prst="rect">
            <a:avLst/>
          </a:prstGeom>
          <a:noFill/>
        </p:spPr>
        <p:txBody>
          <a:bodyPr wrap="square" rtlCol="0">
            <a:spAutoFit/>
          </a:bodyPr>
          <a:lstStyle/>
          <a:p>
            <a:r>
              <a:rPr lang="en-GB" dirty="0" smtClean="0"/>
              <a:t>490</a:t>
            </a:r>
            <a:endParaRPr lang="en-GB" dirty="0"/>
          </a:p>
        </p:txBody>
      </p:sp>
      <p:sp>
        <p:nvSpPr>
          <p:cNvPr id="18" name="TextBox 17"/>
          <p:cNvSpPr txBox="1"/>
          <p:nvPr/>
        </p:nvSpPr>
        <p:spPr>
          <a:xfrm>
            <a:off x="9988731" y="3677849"/>
            <a:ext cx="640080" cy="369332"/>
          </a:xfrm>
          <a:prstGeom prst="rect">
            <a:avLst/>
          </a:prstGeom>
          <a:noFill/>
        </p:spPr>
        <p:txBody>
          <a:bodyPr wrap="square" rtlCol="0">
            <a:spAutoFit/>
          </a:bodyPr>
          <a:lstStyle/>
          <a:p>
            <a:r>
              <a:rPr lang="en-GB" dirty="0" smtClean="0"/>
              <a:t>500</a:t>
            </a:r>
            <a:endParaRPr lang="en-GB" dirty="0"/>
          </a:p>
        </p:txBody>
      </p:sp>
      <p:cxnSp>
        <p:nvCxnSpPr>
          <p:cNvPr id="11" name="Straight Arrow Connector 10"/>
          <p:cNvCxnSpPr/>
          <p:nvPr/>
        </p:nvCxnSpPr>
        <p:spPr>
          <a:xfrm>
            <a:off x="7955280" y="2485846"/>
            <a:ext cx="13063" cy="63926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48303" y="2064720"/>
            <a:ext cx="640080" cy="369332"/>
          </a:xfrm>
          <a:prstGeom prst="rect">
            <a:avLst/>
          </a:prstGeom>
          <a:noFill/>
        </p:spPr>
        <p:txBody>
          <a:bodyPr wrap="square" rtlCol="0">
            <a:spAutoFit/>
          </a:bodyPr>
          <a:lstStyle/>
          <a:p>
            <a:r>
              <a:rPr lang="en-GB" dirty="0" smtClean="0"/>
              <a:t>497</a:t>
            </a:r>
            <a:endParaRPr lang="en-GB" dirty="0"/>
          </a:p>
        </p:txBody>
      </p:sp>
      <p:sp>
        <p:nvSpPr>
          <p:cNvPr id="20" name="TextBox 19"/>
          <p:cNvSpPr txBox="1"/>
          <p:nvPr/>
        </p:nvSpPr>
        <p:spPr>
          <a:xfrm>
            <a:off x="1972491" y="4284617"/>
            <a:ext cx="9026435" cy="1754326"/>
          </a:xfrm>
          <a:prstGeom prst="rect">
            <a:avLst/>
          </a:prstGeom>
          <a:noFill/>
        </p:spPr>
        <p:txBody>
          <a:bodyPr wrap="square" rtlCol="0">
            <a:spAutoFit/>
          </a:bodyPr>
          <a:lstStyle/>
          <a:p>
            <a:r>
              <a:rPr lang="en-GB" dirty="0" smtClean="0"/>
              <a:t>So, we need to work out the two multiples of ten on either side. These are 490 and 500. </a:t>
            </a:r>
          </a:p>
          <a:p>
            <a:r>
              <a:rPr lang="en-GB" dirty="0" smtClean="0"/>
              <a:t>The number in the ones place is 7. This is more than 5 so we need to round up to the next ten which is 500 </a:t>
            </a:r>
            <a:r>
              <a:rPr lang="en-GB" dirty="0" smtClean="0">
                <a:sym typeface="Wingdings" panose="05000000000000000000" pitchFamily="2" charset="2"/>
              </a:rPr>
              <a:t> </a:t>
            </a:r>
          </a:p>
          <a:p>
            <a:endParaRPr lang="en-GB" dirty="0">
              <a:sym typeface="Wingdings" panose="05000000000000000000" pitchFamily="2" charset="2"/>
            </a:endParaRPr>
          </a:p>
          <a:p>
            <a:r>
              <a:rPr lang="en-GB" dirty="0" smtClean="0">
                <a:sym typeface="Wingdings" panose="05000000000000000000" pitchFamily="2" charset="2"/>
              </a:rPr>
              <a:t>This means the number in the hundreds place is changing as well as the number in the tens place. </a:t>
            </a:r>
            <a:endParaRPr lang="en-GB" dirty="0"/>
          </a:p>
        </p:txBody>
      </p:sp>
    </p:spTree>
    <p:extLst>
      <p:ext uri="{BB962C8B-B14F-4D97-AF65-F5344CB8AC3E}">
        <p14:creationId xmlns:p14="http://schemas.microsoft.com/office/powerpoint/2010/main" val="1376539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68774" y="371566"/>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901337" y="731520"/>
            <a:ext cx="10371909" cy="1754326"/>
          </a:xfrm>
          <a:prstGeom prst="rect">
            <a:avLst/>
          </a:prstGeom>
          <a:noFill/>
        </p:spPr>
        <p:txBody>
          <a:bodyPr wrap="square" rtlCol="0">
            <a:spAutoFit/>
          </a:bodyPr>
          <a:lstStyle/>
          <a:p>
            <a:r>
              <a:rPr lang="en-GB" dirty="0" smtClean="0"/>
              <a:t>What about if our number should be rounded down because the ones place is less than 5? Here’s an example. This time we’re looking at rounding 302 to the nearest 10. </a:t>
            </a:r>
          </a:p>
          <a:p>
            <a:endParaRPr lang="en-GB" dirty="0"/>
          </a:p>
          <a:p>
            <a:endParaRPr lang="en-GB" dirty="0" smtClean="0"/>
          </a:p>
          <a:p>
            <a:endParaRPr lang="en-GB" dirty="0"/>
          </a:p>
          <a:p>
            <a:r>
              <a:rPr lang="en-GB" dirty="0" smtClean="0"/>
              <a:t> </a:t>
            </a:r>
            <a:endParaRPr lang="en-GB" dirty="0"/>
          </a:p>
        </p:txBody>
      </p:sp>
      <p:pic>
        <p:nvPicPr>
          <p:cNvPr id="17" name="Picture 16"/>
          <p:cNvPicPr>
            <a:picLocks noChangeAspect="1"/>
          </p:cNvPicPr>
          <p:nvPr/>
        </p:nvPicPr>
        <p:blipFill>
          <a:blip r:embed="rId3"/>
          <a:stretch>
            <a:fillRect/>
          </a:stretch>
        </p:blipFill>
        <p:spPr>
          <a:xfrm>
            <a:off x="2318657" y="3125113"/>
            <a:ext cx="8138160" cy="742950"/>
          </a:xfrm>
          <a:prstGeom prst="rect">
            <a:avLst/>
          </a:prstGeom>
        </p:spPr>
      </p:pic>
      <p:sp>
        <p:nvSpPr>
          <p:cNvPr id="8" name="TextBox 7"/>
          <p:cNvSpPr txBox="1"/>
          <p:nvPr/>
        </p:nvSpPr>
        <p:spPr>
          <a:xfrm>
            <a:off x="2146663" y="3735191"/>
            <a:ext cx="640080" cy="369332"/>
          </a:xfrm>
          <a:prstGeom prst="rect">
            <a:avLst/>
          </a:prstGeom>
          <a:noFill/>
        </p:spPr>
        <p:txBody>
          <a:bodyPr wrap="square" rtlCol="0">
            <a:spAutoFit/>
          </a:bodyPr>
          <a:lstStyle/>
          <a:p>
            <a:r>
              <a:rPr lang="en-GB" dirty="0" smtClean="0"/>
              <a:t>300</a:t>
            </a:r>
            <a:endParaRPr lang="en-GB" dirty="0"/>
          </a:p>
        </p:txBody>
      </p:sp>
      <p:sp>
        <p:nvSpPr>
          <p:cNvPr id="18" name="TextBox 17"/>
          <p:cNvSpPr txBox="1"/>
          <p:nvPr/>
        </p:nvSpPr>
        <p:spPr>
          <a:xfrm>
            <a:off x="9988731" y="3677849"/>
            <a:ext cx="640080" cy="369332"/>
          </a:xfrm>
          <a:prstGeom prst="rect">
            <a:avLst/>
          </a:prstGeom>
          <a:noFill/>
        </p:spPr>
        <p:txBody>
          <a:bodyPr wrap="square" rtlCol="0">
            <a:spAutoFit/>
          </a:bodyPr>
          <a:lstStyle/>
          <a:p>
            <a:r>
              <a:rPr lang="en-GB" dirty="0" smtClean="0"/>
              <a:t>310</a:t>
            </a:r>
            <a:endParaRPr lang="en-GB" dirty="0"/>
          </a:p>
        </p:txBody>
      </p:sp>
      <p:cxnSp>
        <p:nvCxnSpPr>
          <p:cNvPr id="11" name="Straight Arrow Connector 10"/>
          <p:cNvCxnSpPr/>
          <p:nvPr/>
        </p:nvCxnSpPr>
        <p:spPr>
          <a:xfrm>
            <a:off x="4023360" y="2597203"/>
            <a:ext cx="13063" cy="63926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716383" y="1908238"/>
            <a:ext cx="640080" cy="369332"/>
          </a:xfrm>
          <a:prstGeom prst="rect">
            <a:avLst/>
          </a:prstGeom>
          <a:noFill/>
        </p:spPr>
        <p:txBody>
          <a:bodyPr wrap="square" rtlCol="0">
            <a:spAutoFit/>
          </a:bodyPr>
          <a:lstStyle/>
          <a:p>
            <a:r>
              <a:rPr lang="en-GB" dirty="0" smtClean="0"/>
              <a:t>302</a:t>
            </a:r>
            <a:endParaRPr lang="en-GB" dirty="0"/>
          </a:p>
        </p:txBody>
      </p:sp>
      <p:sp>
        <p:nvSpPr>
          <p:cNvPr id="20" name="TextBox 19"/>
          <p:cNvSpPr txBox="1"/>
          <p:nvPr/>
        </p:nvSpPr>
        <p:spPr>
          <a:xfrm>
            <a:off x="1972491" y="4284617"/>
            <a:ext cx="9026435" cy="923330"/>
          </a:xfrm>
          <a:prstGeom prst="rect">
            <a:avLst/>
          </a:prstGeom>
          <a:noFill/>
        </p:spPr>
        <p:txBody>
          <a:bodyPr wrap="square" rtlCol="0">
            <a:spAutoFit/>
          </a:bodyPr>
          <a:lstStyle/>
          <a:p>
            <a:r>
              <a:rPr lang="en-GB" dirty="0" smtClean="0"/>
              <a:t>So, we need to work out the two multiples of ten on either side. These are 300 and 310. </a:t>
            </a:r>
          </a:p>
          <a:p>
            <a:r>
              <a:rPr lang="en-GB" dirty="0" smtClean="0"/>
              <a:t>The number in the ones place is 2. This is less than 5 so we need to round down.  This means the answer is 300. </a:t>
            </a:r>
            <a:endParaRPr lang="en-GB" dirty="0"/>
          </a:p>
        </p:txBody>
      </p:sp>
    </p:spTree>
    <p:extLst>
      <p:ext uri="{BB962C8B-B14F-4D97-AF65-F5344CB8AC3E}">
        <p14:creationId xmlns:p14="http://schemas.microsoft.com/office/powerpoint/2010/main" val="1318878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68774" y="371566"/>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901337" y="731520"/>
            <a:ext cx="3553097" cy="5078313"/>
          </a:xfrm>
          <a:prstGeom prst="rect">
            <a:avLst/>
          </a:prstGeom>
          <a:noFill/>
        </p:spPr>
        <p:txBody>
          <a:bodyPr wrap="square" rtlCol="0">
            <a:spAutoFit/>
          </a:bodyPr>
          <a:lstStyle/>
          <a:p>
            <a:r>
              <a:rPr lang="en-GB" dirty="0" smtClean="0"/>
              <a:t>Have a go at these: </a:t>
            </a:r>
          </a:p>
          <a:p>
            <a:endParaRPr lang="en-GB" dirty="0"/>
          </a:p>
          <a:p>
            <a:endParaRPr lang="en-GB" dirty="0" smtClean="0"/>
          </a:p>
          <a:p>
            <a:pPr marL="342900" indent="-342900">
              <a:buFont typeface="+mj-lt"/>
              <a:buAutoNum type="arabicPeriod"/>
            </a:pPr>
            <a:r>
              <a:rPr lang="en-GB" dirty="0" smtClean="0"/>
              <a:t>Round 204 to the nearest 10. </a:t>
            </a:r>
          </a:p>
          <a:p>
            <a:pPr marL="342900" indent="-342900">
              <a:buFont typeface="+mj-lt"/>
              <a:buAutoNum type="arabicPeriod"/>
            </a:pPr>
            <a:endParaRPr lang="en-GB" dirty="0"/>
          </a:p>
          <a:p>
            <a:pPr marL="342900" indent="-342900">
              <a:buFont typeface="+mj-lt"/>
              <a:buAutoNum type="arabicPeriod"/>
            </a:pPr>
            <a:endParaRPr lang="en-GB" dirty="0" smtClean="0"/>
          </a:p>
          <a:p>
            <a:pPr marL="342900" indent="-342900">
              <a:buFont typeface="+mj-lt"/>
              <a:buAutoNum type="arabicPeriod"/>
            </a:pPr>
            <a:r>
              <a:rPr lang="en-GB" dirty="0" smtClean="0"/>
              <a:t>Round 596 to the nearest 10.</a:t>
            </a:r>
          </a:p>
          <a:p>
            <a:pPr marL="342900" indent="-342900">
              <a:buFont typeface="+mj-lt"/>
              <a:buAutoNum type="arabicPeriod"/>
            </a:pPr>
            <a:endParaRPr lang="en-GB" dirty="0"/>
          </a:p>
          <a:p>
            <a:pPr marL="342900" indent="-342900">
              <a:buFont typeface="+mj-lt"/>
              <a:buAutoNum type="arabicPeriod"/>
            </a:pPr>
            <a:endParaRPr lang="en-GB" dirty="0" smtClean="0"/>
          </a:p>
          <a:p>
            <a:pPr marL="342900" indent="-342900">
              <a:buFont typeface="+mj-lt"/>
              <a:buAutoNum type="arabicPeriod"/>
            </a:pPr>
            <a:r>
              <a:rPr lang="en-GB" dirty="0" smtClean="0"/>
              <a:t>Round 101 to the nearest 10.</a:t>
            </a:r>
          </a:p>
          <a:p>
            <a:pPr marL="342900" indent="-342900">
              <a:buFont typeface="+mj-lt"/>
              <a:buAutoNum type="arabicPeriod"/>
            </a:pPr>
            <a:endParaRPr lang="en-GB" dirty="0"/>
          </a:p>
          <a:p>
            <a:pPr marL="342900" indent="-342900">
              <a:buFont typeface="+mj-lt"/>
              <a:buAutoNum type="arabicPeriod"/>
            </a:pPr>
            <a:endParaRPr lang="en-GB" dirty="0" smtClean="0"/>
          </a:p>
          <a:p>
            <a:pPr marL="342900" indent="-342900">
              <a:buFont typeface="+mj-lt"/>
              <a:buAutoNum type="arabicPeriod"/>
            </a:pPr>
            <a:r>
              <a:rPr lang="en-GB" dirty="0" smtClean="0"/>
              <a:t>Round 399 to the nearest 10. </a:t>
            </a:r>
          </a:p>
          <a:p>
            <a:pPr marL="342900" indent="-342900">
              <a:buFont typeface="+mj-lt"/>
              <a:buAutoNum type="arabicPeriod"/>
            </a:pPr>
            <a:endParaRPr lang="en-GB" dirty="0"/>
          </a:p>
          <a:p>
            <a:endParaRPr lang="en-GB" dirty="0"/>
          </a:p>
          <a:p>
            <a:endParaRPr lang="en-GB" dirty="0" smtClean="0"/>
          </a:p>
          <a:p>
            <a:endParaRPr lang="en-GB" dirty="0"/>
          </a:p>
          <a:p>
            <a:r>
              <a:rPr lang="en-GB" dirty="0" smtClean="0"/>
              <a:t> </a:t>
            </a:r>
            <a:endParaRPr lang="en-GB" dirty="0"/>
          </a:p>
        </p:txBody>
      </p:sp>
      <p:sp>
        <p:nvSpPr>
          <p:cNvPr id="3" name="TextBox 2"/>
          <p:cNvSpPr txBox="1"/>
          <p:nvPr/>
        </p:nvSpPr>
        <p:spPr>
          <a:xfrm>
            <a:off x="4454434" y="1515291"/>
            <a:ext cx="1867988" cy="369332"/>
          </a:xfrm>
          <a:prstGeom prst="rect">
            <a:avLst/>
          </a:prstGeom>
          <a:noFill/>
        </p:spPr>
        <p:txBody>
          <a:bodyPr wrap="square" rtlCol="0">
            <a:spAutoFit/>
          </a:bodyPr>
          <a:lstStyle/>
          <a:p>
            <a:r>
              <a:rPr lang="en-GB" dirty="0" smtClean="0">
                <a:solidFill>
                  <a:srgbClr val="FF0000"/>
                </a:solidFill>
              </a:rPr>
              <a:t>200</a:t>
            </a:r>
            <a:endParaRPr lang="en-GB" dirty="0">
              <a:solidFill>
                <a:srgbClr val="FF0000"/>
              </a:solidFill>
            </a:endParaRPr>
          </a:p>
        </p:txBody>
      </p:sp>
      <p:sp>
        <p:nvSpPr>
          <p:cNvPr id="12" name="TextBox 11"/>
          <p:cNvSpPr txBox="1"/>
          <p:nvPr/>
        </p:nvSpPr>
        <p:spPr>
          <a:xfrm>
            <a:off x="4454434" y="2353099"/>
            <a:ext cx="1867988" cy="369332"/>
          </a:xfrm>
          <a:prstGeom prst="rect">
            <a:avLst/>
          </a:prstGeom>
          <a:noFill/>
        </p:spPr>
        <p:txBody>
          <a:bodyPr wrap="square" rtlCol="0">
            <a:spAutoFit/>
          </a:bodyPr>
          <a:lstStyle/>
          <a:p>
            <a:r>
              <a:rPr lang="en-GB" dirty="0" smtClean="0">
                <a:solidFill>
                  <a:srgbClr val="FF0000"/>
                </a:solidFill>
              </a:rPr>
              <a:t>600</a:t>
            </a:r>
            <a:endParaRPr lang="en-GB" dirty="0">
              <a:solidFill>
                <a:srgbClr val="FF0000"/>
              </a:solidFill>
            </a:endParaRPr>
          </a:p>
        </p:txBody>
      </p:sp>
      <p:sp>
        <p:nvSpPr>
          <p:cNvPr id="13" name="TextBox 12"/>
          <p:cNvSpPr txBox="1"/>
          <p:nvPr/>
        </p:nvSpPr>
        <p:spPr>
          <a:xfrm>
            <a:off x="4454434" y="3239589"/>
            <a:ext cx="1867988" cy="369332"/>
          </a:xfrm>
          <a:prstGeom prst="rect">
            <a:avLst/>
          </a:prstGeom>
          <a:noFill/>
        </p:spPr>
        <p:txBody>
          <a:bodyPr wrap="square" rtlCol="0">
            <a:spAutoFit/>
          </a:bodyPr>
          <a:lstStyle/>
          <a:p>
            <a:r>
              <a:rPr lang="en-GB" dirty="0" smtClean="0">
                <a:solidFill>
                  <a:srgbClr val="FF0000"/>
                </a:solidFill>
              </a:rPr>
              <a:t>100</a:t>
            </a:r>
            <a:endParaRPr lang="en-GB" dirty="0">
              <a:solidFill>
                <a:srgbClr val="FF0000"/>
              </a:solidFill>
            </a:endParaRPr>
          </a:p>
        </p:txBody>
      </p:sp>
      <p:sp>
        <p:nvSpPr>
          <p:cNvPr id="14" name="TextBox 13"/>
          <p:cNvSpPr txBox="1"/>
          <p:nvPr/>
        </p:nvSpPr>
        <p:spPr>
          <a:xfrm>
            <a:off x="4454434" y="4019343"/>
            <a:ext cx="1867988" cy="369332"/>
          </a:xfrm>
          <a:prstGeom prst="rect">
            <a:avLst/>
          </a:prstGeom>
          <a:noFill/>
        </p:spPr>
        <p:txBody>
          <a:bodyPr wrap="square" rtlCol="0">
            <a:spAutoFit/>
          </a:bodyPr>
          <a:lstStyle/>
          <a:p>
            <a:r>
              <a:rPr lang="en-GB" dirty="0">
                <a:solidFill>
                  <a:srgbClr val="FF0000"/>
                </a:solidFill>
              </a:rPr>
              <a:t>4</a:t>
            </a:r>
            <a:r>
              <a:rPr lang="en-GB" dirty="0" smtClean="0">
                <a:solidFill>
                  <a:srgbClr val="FF0000"/>
                </a:solidFill>
              </a:rPr>
              <a:t>00</a:t>
            </a:r>
            <a:endParaRPr lang="en-GB" dirty="0">
              <a:solidFill>
                <a:srgbClr val="FF0000"/>
              </a:solidFill>
            </a:endParaRPr>
          </a:p>
        </p:txBody>
      </p:sp>
    </p:spTree>
    <p:extLst>
      <p:ext uri="{BB962C8B-B14F-4D97-AF65-F5344CB8AC3E}">
        <p14:creationId xmlns:p14="http://schemas.microsoft.com/office/powerpoint/2010/main" val="236637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13" grpId="0"/>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6994</TotalTime>
  <Words>663</Words>
  <Application>Microsoft Office PowerPoint</Application>
  <PresentationFormat>Widescreen</PresentationFormat>
  <Paragraphs>107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Twinkl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39</cp:revision>
  <dcterms:created xsi:type="dcterms:W3CDTF">2020-04-20T14:22:17Z</dcterms:created>
  <dcterms:modified xsi:type="dcterms:W3CDTF">2020-05-21T14:15:03Z</dcterms:modified>
</cp:coreProperties>
</file>