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1"/>
  </p:handoutMasterIdLst>
  <p:sldIdLst>
    <p:sldId id="261" r:id="rId2"/>
    <p:sldId id="258" r:id="rId3"/>
    <p:sldId id="263" r:id="rId4"/>
    <p:sldId id="264" r:id="rId5"/>
    <p:sldId id="266" r:id="rId6"/>
    <p:sldId id="267" r:id="rId7"/>
    <p:sldId id="268" r:id="rId8"/>
    <p:sldId id="269" r:id="rId9"/>
    <p:sldId id="270" r:id="rId10"/>
  </p:sldIdLst>
  <p:sldSz cx="9144000" cy="6858000" type="screen4x3"/>
  <p:notesSz cx="6858000" cy="9144000"/>
  <p:embeddedFontLst>
    <p:embeddedFont>
      <p:font typeface="BPreplay" panose="02000503000000020004" pitchFamily="50"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Sassoon Infant Md" panose="02000603050000020003" pitchFamily="50" charset="0"/>
      <p:regular r:id="rId20"/>
    </p:embeddedFont>
    <p:embeddedFont>
      <p:font typeface="Sassoon Infant Rg" panose="02000503030000020003" pitchFamily="50" charset="0"/>
      <p:regular r:id="rId21"/>
      <p:bold r:id="rId22"/>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806D"/>
    <a:srgbClr val="B48B6A"/>
    <a:srgbClr val="FEFBDA"/>
    <a:srgbClr val="85A166"/>
    <a:srgbClr val="C69D7C"/>
    <a:srgbClr val="E5BF96"/>
    <a:srgbClr val="A21770"/>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1278" y="78"/>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FAE4D67-D866-4E7D-8BE3-C8A5DC76640E}" type="datetimeFigureOut">
              <a:rPr lang="en-GB"/>
              <a:pPr>
                <a:defRPr/>
              </a:pPr>
              <a:t>29/05/2020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D3A5EB3-26D2-48BD-AD67-A726215CF585}"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19034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656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232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smtClean="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51380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27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14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1" r:id="rId4"/>
    <p:sldLayoutId id="2147483682" r:id="rId5"/>
    <p:sldLayoutId id="2147483686" r:id="rId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6"/>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latin typeface="BPreplay" panose="02000503000000020004" pitchFamily="50" charset="0"/>
              </a:rPr>
              <a:t>Year One</a:t>
            </a:r>
          </a:p>
        </p:txBody>
      </p:sp>
      <p:sp>
        <p:nvSpPr>
          <p:cNvPr id="4" name="Rectangle 3"/>
          <p:cNvSpPr/>
          <p:nvPr/>
        </p:nvSpPr>
        <p:spPr>
          <a:xfrm>
            <a:off x="0" y="6251575"/>
            <a:ext cx="9144000" cy="611188"/>
          </a:xfrm>
          <a:prstGeom prst="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6" name="Straight Connector 5"/>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174" name="TextBox 10"/>
          <p:cNvSpPr txBox="1">
            <a:spLocks noChangeArrowheads="1"/>
          </p:cNvSpPr>
          <p:nvPr/>
        </p:nvSpPr>
        <p:spPr bwMode="auto">
          <a:xfrm>
            <a:off x="2805113" y="6453188"/>
            <a:ext cx="352583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800" b="1">
                <a:solidFill>
                  <a:schemeClr val="bg1"/>
                </a:solidFill>
                <a:latin typeface="BPreplay" panose="02000503000000020004" pitchFamily="50" charset="0"/>
              </a:rPr>
              <a:t>History</a:t>
            </a:r>
            <a:r>
              <a:rPr lang="en-GB" altLang="en-US" sz="800">
                <a:solidFill>
                  <a:schemeClr val="bg1"/>
                </a:solidFill>
                <a:latin typeface="BPreplay" panose="02000503000000020004" pitchFamily="50" charset="0"/>
              </a:rPr>
              <a:t> | LKS2 | Anglo-Saxons and Scots | Artefacts and Culture | Lesson 4</a:t>
            </a:r>
          </a:p>
        </p:txBody>
      </p:sp>
      <p:sp>
        <p:nvSpPr>
          <p:cNvPr id="7175" name="Text Placeholder 16"/>
          <p:cNvSpPr>
            <a:spLocks noGrp="1"/>
          </p:cNvSpPr>
          <p:nvPr>
            <p:ph type="body" sz="quarter" idx="10"/>
          </p:nvPr>
        </p:nvSpPr>
        <p:spPr>
          <a:xfrm>
            <a:off x="1655763" y="3200400"/>
            <a:ext cx="5832475" cy="542925"/>
          </a:xfrm>
        </p:spPr>
        <p:txBody>
          <a:bodyPr/>
          <a:lstStyle/>
          <a:p>
            <a:pPr eaLnBrk="1" hangingPunct="1"/>
            <a:r>
              <a:rPr lang="en-GB" altLang="en-US" smtClean="0"/>
              <a:t>Anglo-Saxons and Scots</a:t>
            </a:r>
          </a:p>
        </p:txBody>
      </p:sp>
      <p:sp>
        <p:nvSpPr>
          <p:cNvPr id="7176" name="Title 17"/>
          <p:cNvSpPr>
            <a:spLocks noGrp="1"/>
          </p:cNvSpPr>
          <p:nvPr>
            <p:ph type="title"/>
          </p:nvPr>
        </p:nvSpPr>
        <p:spPr>
          <a:xfrm>
            <a:off x="539750" y="2359025"/>
            <a:ext cx="8064500" cy="655638"/>
          </a:xfrm>
        </p:spPr>
        <p:txBody>
          <a:bodyPr/>
          <a:lstStyle/>
          <a:p>
            <a:pPr eaLnBrk="1" hangingPunct="1"/>
            <a:r>
              <a:rPr lang="en-GB" altLang="en-US" smtClean="0"/>
              <a:t>History</a:t>
            </a:r>
          </a:p>
        </p:txBody>
      </p:sp>
      <p:pic>
        <p:nvPicPr>
          <p:cNvPr id="717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Twinkl Logo"/>
          <p:cNvPicPr>
            <a:picLocks noChangeAspect="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4278313" y="5719763"/>
            <a:ext cx="587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9221"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9222" name="Content Placeholder 15"/>
          <p:cNvSpPr>
            <a:spLocks noGrp="1"/>
          </p:cNvSpPr>
          <p:nvPr>
            <p:ph idx="1"/>
          </p:nvPr>
        </p:nvSpPr>
        <p:spPr>
          <a:xfrm>
            <a:off x="628650" y="1127125"/>
            <a:ext cx="7886700" cy="1409700"/>
          </a:xfrm>
        </p:spPr>
        <p:txBody>
          <a:bodyPr/>
          <a:lstStyle/>
          <a:p>
            <a:pPr eaLnBrk="1" hangingPunct="1"/>
            <a:r>
              <a:rPr lang="en-GB" altLang="en-US" smtClean="0"/>
              <a:t>I can analyse and describe Anglo-Saxon artefacts and explain what they can teach us about Anglo-Saxon culture.</a:t>
            </a:r>
          </a:p>
        </p:txBody>
      </p:sp>
      <p:sp>
        <p:nvSpPr>
          <p:cNvPr id="9223" name="Content Placeholder 15"/>
          <p:cNvSpPr txBox="1">
            <a:spLocks/>
          </p:cNvSpPr>
          <p:nvPr/>
        </p:nvSpPr>
        <p:spPr bwMode="auto">
          <a:xfrm>
            <a:off x="628650" y="3467100"/>
            <a:ext cx="78867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r>
              <a:rPr lang="en-GB" altLang="en-US"/>
              <a:t>I can draw and annotate a picture of an Anglo-Saxon artefact.</a:t>
            </a:r>
          </a:p>
          <a:p>
            <a:pPr eaLnBrk="1" hangingPunct="1"/>
            <a:r>
              <a:rPr lang="en-GB" altLang="en-US"/>
              <a:t>I can answer questions to show I understand how sources of evidence can be analysed to help us understand more about Anglo-Saxon culture.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l="13116" t="2798" r="7549"/>
          <a:stretch>
            <a:fillRect/>
          </a:stretch>
        </p:blipFill>
        <p:spPr bwMode="auto">
          <a:xfrm>
            <a:off x="4572000" y="2087563"/>
            <a:ext cx="4060825"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5650" y="1587500"/>
            <a:ext cx="3816350" cy="4410075"/>
          </a:xfrm>
          <a:prstGeom prst="rect">
            <a:avLst/>
          </a:prstGeom>
          <a:solidFill>
            <a:srgbClr val="FEFBDA"/>
          </a:solidFill>
          <a:ln w="38100">
            <a:solidFill>
              <a:srgbClr val="A18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44" name="Title 5"/>
          <p:cNvSpPr>
            <a:spLocks noGrp="1"/>
          </p:cNvSpPr>
          <p:nvPr>
            <p:ph type="title"/>
          </p:nvPr>
        </p:nvSpPr>
        <p:spPr>
          <a:xfrm>
            <a:off x="503238" y="269875"/>
            <a:ext cx="8220075" cy="1595438"/>
          </a:xfrm>
        </p:spPr>
        <p:txBody>
          <a:bodyPr/>
          <a:lstStyle/>
          <a:p>
            <a:pPr eaLnBrk="1" hangingPunct="1"/>
            <a:r>
              <a:rPr lang="en-GB" altLang="en-US" smtClean="0"/>
              <a:t>Digging up the Past</a:t>
            </a:r>
          </a:p>
        </p:txBody>
      </p:sp>
      <p:sp>
        <p:nvSpPr>
          <p:cNvPr id="7" name="Content Placeholder 6"/>
          <p:cNvSpPr>
            <a:spLocks noGrp="1"/>
          </p:cNvSpPr>
          <p:nvPr>
            <p:ph idx="1"/>
          </p:nvPr>
        </p:nvSpPr>
        <p:spPr>
          <a:xfrm>
            <a:off x="568325" y="1627188"/>
            <a:ext cx="4159250" cy="4241800"/>
          </a:xfrm>
        </p:spPr>
        <p:txBody>
          <a:bodyPr rtlCol="0">
            <a:noAutofit/>
          </a:bodyPr>
          <a:lstStyle/>
          <a:p>
            <a:pPr marL="342900" indent="-342900" eaLnBrk="1" fontAlgn="auto" hangingPunct="1">
              <a:spcAft>
                <a:spcPts val="0"/>
              </a:spcAft>
              <a:buFont typeface="+mj-lt"/>
              <a:buAutoNum type="arabicPeriod"/>
              <a:defRPr/>
            </a:pPr>
            <a:r>
              <a:rPr lang="en-GB" sz="1600" dirty="0" smtClean="0">
                <a:cs typeface="+mn-cs"/>
              </a:rPr>
              <a:t>What do we mean by the term ‘digging up the past’?</a:t>
            </a:r>
          </a:p>
          <a:p>
            <a:pPr marL="342900" indent="-342900" eaLnBrk="1" fontAlgn="auto" hangingPunct="1">
              <a:spcAft>
                <a:spcPts val="0"/>
              </a:spcAft>
              <a:buFont typeface="+mj-lt"/>
              <a:buAutoNum type="arabicPeriod"/>
              <a:defRPr/>
            </a:pPr>
            <a:r>
              <a:rPr lang="en-GB" sz="1600" dirty="0" smtClean="0">
                <a:cs typeface="+mn-cs"/>
              </a:rPr>
              <a:t>Is it important to know what happened in times before we were even born?</a:t>
            </a:r>
          </a:p>
          <a:p>
            <a:pPr marL="342900" indent="-342900" eaLnBrk="1" fontAlgn="auto" hangingPunct="1">
              <a:spcAft>
                <a:spcPts val="0"/>
              </a:spcAft>
              <a:buFont typeface="+mj-lt"/>
              <a:buAutoNum type="arabicPeriod"/>
              <a:defRPr/>
            </a:pPr>
            <a:r>
              <a:rPr lang="en-GB" sz="1600" dirty="0" smtClean="0">
                <a:cs typeface="+mn-cs"/>
              </a:rPr>
              <a:t>What can ‘digging up the past’ teach us?</a:t>
            </a:r>
          </a:p>
          <a:p>
            <a:pPr marL="342900" indent="-342900" eaLnBrk="1" fontAlgn="auto" hangingPunct="1">
              <a:spcAft>
                <a:spcPts val="0"/>
              </a:spcAft>
              <a:buFont typeface="+mj-lt"/>
              <a:buAutoNum type="arabicPeriod"/>
              <a:defRPr/>
            </a:pPr>
            <a:r>
              <a:rPr lang="en-GB" sz="1600" dirty="0" smtClean="0">
                <a:cs typeface="+mn-cs"/>
              </a:rPr>
              <a:t>What is archaeology?</a:t>
            </a:r>
          </a:p>
          <a:p>
            <a:pPr marL="342900" indent="-342900" eaLnBrk="1" fontAlgn="auto" hangingPunct="1">
              <a:spcAft>
                <a:spcPts val="0"/>
              </a:spcAft>
              <a:buFont typeface="+mj-lt"/>
              <a:buAutoNum type="arabicPeriod"/>
              <a:defRPr/>
            </a:pPr>
            <a:r>
              <a:rPr lang="en-GB" sz="1600" dirty="0" smtClean="0">
                <a:cs typeface="+mn-cs"/>
              </a:rPr>
              <a:t>Who is a historian?</a:t>
            </a:r>
          </a:p>
          <a:p>
            <a:pPr marL="0" indent="0" eaLnBrk="1" fontAlgn="auto" hangingPunct="1">
              <a:spcAft>
                <a:spcPts val="0"/>
              </a:spcAft>
              <a:buFont typeface="Arial" panose="020B0604020202020204" pitchFamily="34" charset="0"/>
              <a:buNone/>
              <a:defRPr/>
            </a:pPr>
            <a:endParaRPr lang="en-GB" sz="1600" dirty="0">
              <a:cs typeface="+mn-cs"/>
            </a:endParaRPr>
          </a:p>
          <a:p>
            <a:pPr marL="0" indent="0" eaLnBrk="1" fontAlgn="auto" hangingPunct="1">
              <a:spcAft>
                <a:spcPts val="0"/>
              </a:spcAft>
              <a:buFont typeface="Arial" panose="020B0604020202020204" pitchFamily="34" charset="0"/>
              <a:buNone/>
              <a:defRPr/>
            </a:pPr>
            <a:r>
              <a:rPr lang="en-GB" sz="1600" dirty="0" smtClean="0">
                <a:cs typeface="+mn-cs"/>
              </a:rPr>
              <a:t>Talk to the other children in your group to discuss these questions.</a:t>
            </a:r>
          </a:p>
          <a:p>
            <a:pPr marL="0" indent="0" eaLnBrk="1" fontAlgn="auto" hangingPunct="1">
              <a:spcAft>
                <a:spcPts val="0"/>
              </a:spcAft>
              <a:buFont typeface="Arial" panose="020B0604020202020204" pitchFamily="34" charset="0"/>
              <a:buNone/>
              <a:defRPr/>
            </a:pPr>
            <a:r>
              <a:rPr lang="en-GB" sz="1600" dirty="0" smtClean="0">
                <a:cs typeface="+mn-cs"/>
              </a:rPr>
              <a:t>Be ready to give feedback to the rest of the class.</a:t>
            </a:r>
            <a:endParaRPr lang="en-GB" sz="1600" dirty="0">
              <a:cs typeface="+mn-cs"/>
            </a:endParaRPr>
          </a:p>
        </p:txBody>
      </p:sp>
      <p:pic>
        <p:nvPicPr>
          <p:cNvPr id="10246" name="Group Wo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2076450"/>
            <a:ext cx="4286250" cy="3921125"/>
          </a:xfrm>
          <a:prstGeom prst="rect">
            <a:avLst/>
          </a:prstGeom>
          <a:solidFill>
            <a:srgbClr val="FEFBDA"/>
          </a:solidFill>
          <a:ln w="38100">
            <a:solidFill>
              <a:srgbClr val="A18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7" name="Title 5"/>
          <p:cNvSpPr>
            <a:spLocks noGrp="1"/>
          </p:cNvSpPr>
          <p:nvPr>
            <p:ph type="title"/>
          </p:nvPr>
        </p:nvSpPr>
        <p:spPr>
          <a:xfrm>
            <a:off x="461963" y="512763"/>
            <a:ext cx="8220075" cy="1030287"/>
          </a:xfrm>
        </p:spPr>
        <p:txBody>
          <a:bodyPr>
            <a:normAutofit fontScale="90000"/>
          </a:bodyPr>
          <a:lstStyle/>
          <a:p>
            <a:pPr eaLnBrk="1" hangingPunct="1">
              <a:defRPr/>
            </a:pPr>
            <a:r>
              <a:rPr lang="en-GB" altLang="en-US" dirty="0" smtClean="0"/>
              <a:t>Anglo-Saxon Finds</a:t>
            </a:r>
          </a:p>
        </p:txBody>
      </p:sp>
      <p:sp>
        <p:nvSpPr>
          <p:cNvPr id="11268" name="Content Placeholder 6"/>
          <p:cNvSpPr>
            <a:spLocks noGrp="1"/>
          </p:cNvSpPr>
          <p:nvPr>
            <p:ph idx="1"/>
          </p:nvPr>
        </p:nvSpPr>
        <p:spPr>
          <a:xfrm>
            <a:off x="503238" y="1109663"/>
            <a:ext cx="8220075" cy="1057275"/>
          </a:xfrm>
        </p:spPr>
        <p:txBody>
          <a:bodyPr/>
          <a:lstStyle/>
          <a:p>
            <a:pPr marL="0" indent="0" algn="ctr" eaLnBrk="1" hangingPunct="1">
              <a:buFont typeface="Arial" panose="020B0604020202020204" pitchFamily="34" charset="0"/>
              <a:buNone/>
            </a:pPr>
            <a:r>
              <a:rPr lang="en-GB" altLang="en-US" sz="1600" smtClean="0"/>
              <a:t>Archaeologists and historians have an important role in helping us to understand what life was like in Anglo-Saxon Britain. This, in turn helps us to understand how the Anglo-Saxons shaped the world in which we live today.</a:t>
            </a:r>
          </a:p>
        </p:txBody>
      </p:sp>
      <p:sp>
        <p:nvSpPr>
          <p:cNvPr id="4" name="Content Placeholder 6"/>
          <p:cNvSpPr txBox="1">
            <a:spLocks/>
          </p:cNvSpPr>
          <p:nvPr/>
        </p:nvSpPr>
        <p:spPr>
          <a:xfrm>
            <a:off x="598488" y="1873250"/>
            <a:ext cx="4549775" cy="4211638"/>
          </a:xfrm>
          <a:prstGeom prst="roundRect">
            <a:avLst>
              <a:gd name="adj" fmla="val 2585"/>
            </a:avLst>
          </a:prstGeom>
          <a:noFill/>
          <a:ln w="25400">
            <a:noFill/>
          </a:ln>
        </p:spPr>
        <p:txBody>
          <a:bodyPr lIns="252000" tIns="252000" rIns="252000" bIns="252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GB" sz="1600" dirty="0"/>
              <a:t>Looking at artefacts and forming conclusions about life in </a:t>
            </a:r>
            <a:r>
              <a:rPr lang="en-GB" sz="1600" dirty="0" smtClean="0"/>
              <a:t>Anglo-Saxon </a:t>
            </a:r>
            <a:r>
              <a:rPr lang="en-GB" sz="1600" dirty="0"/>
              <a:t>Britain is important because:</a:t>
            </a:r>
          </a:p>
          <a:p>
            <a:pPr fontAlgn="auto">
              <a:spcAft>
                <a:spcPts val="0"/>
              </a:spcAft>
              <a:defRPr/>
            </a:pPr>
            <a:r>
              <a:rPr lang="en-GB" sz="1600" dirty="0"/>
              <a:t>We can learn from the success and mistakes of the people.</a:t>
            </a:r>
          </a:p>
          <a:p>
            <a:pPr fontAlgn="auto">
              <a:spcAft>
                <a:spcPts val="0"/>
              </a:spcAft>
              <a:defRPr/>
            </a:pPr>
            <a:r>
              <a:rPr lang="en-GB" sz="1600" dirty="0"/>
              <a:t>We can develop and refine new forms of art and technology by examining how and why things were done in the </a:t>
            </a:r>
            <a:r>
              <a:rPr lang="en-GB" sz="1600" dirty="0" smtClean="0"/>
              <a:t>Anglo-Saxon </a:t>
            </a:r>
            <a:r>
              <a:rPr lang="en-GB" sz="1600" dirty="0"/>
              <a:t>times.</a:t>
            </a:r>
          </a:p>
          <a:p>
            <a:pPr fontAlgn="auto">
              <a:spcAft>
                <a:spcPts val="0"/>
              </a:spcAft>
              <a:defRPr/>
            </a:pPr>
            <a:r>
              <a:rPr lang="en-GB" sz="1600" dirty="0"/>
              <a:t>It can help us to develop a sense of perspective and belonging as we understand our place in the chronology of British history.</a:t>
            </a:r>
          </a:p>
          <a:p>
            <a:pPr fontAlgn="auto">
              <a:spcAft>
                <a:spcPts val="0"/>
              </a:spcAft>
              <a:defRPr/>
            </a:pPr>
            <a:r>
              <a:rPr lang="en-GB" sz="1600" dirty="0"/>
              <a:t>We can examine the relationships and interactions between </a:t>
            </a:r>
            <a:r>
              <a:rPr lang="en-GB" sz="1600" dirty="0" smtClean="0"/>
              <a:t>Anglo-Saxon </a:t>
            </a:r>
            <a:r>
              <a:rPr lang="en-GB" sz="1600" dirty="0"/>
              <a:t>groups and societies and compare and contrast them with how we live today.</a:t>
            </a:r>
          </a:p>
        </p:txBody>
      </p:sp>
      <p:pic>
        <p:nvPicPr>
          <p:cNvPr id="112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322963">
            <a:off x="4833145" y="3174206"/>
            <a:ext cx="377666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6"/>
          <p:cNvSpPr>
            <a:spLocks/>
          </p:cNvSpPr>
          <p:nvPr/>
        </p:nvSpPr>
        <p:spPr bwMode="auto">
          <a:xfrm>
            <a:off x="461963" y="5969000"/>
            <a:ext cx="8220075" cy="4794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500">
                <a:latin typeface="BPreplay" panose="02000503000000020004" pitchFamily="50" charset="0"/>
              </a:rPr>
              <a:t>Photo courtesy of Hampshire and Solent Museums (@flickr.com)-granted under creative commons licence-attribution</a:t>
            </a:r>
          </a:p>
          <a:p>
            <a:pPr algn="ctr" eaLnBrk="1" hangingPunct="1">
              <a:buFont typeface="Arial" panose="020B0604020202020204" pitchFamily="34" charset="0"/>
              <a:buNone/>
            </a:pPr>
            <a:endParaRPr lang="en-GB" altLang="en-US"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306638"/>
            <a:ext cx="3659188" cy="3468687"/>
          </a:xfrm>
          <a:prstGeom prst="rect">
            <a:avLst/>
          </a:prstGeom>
          <a:solidFill>
            <a:srgbClr val="FEFBDA"/>
          </a:solidFill>
          <a:ln w="38100">
            <a:solidFill>
              <a:srgbClr val="A18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1" name="Title 5"/>
          <p:cNvSpPr>
            <a:spLocks noGrp="1"/>
          </p:cNvSpPr>
          <p:nvPr>
            <p:ph type="title"/>
          </p:nvPr>
        </p:nvSpPr>
        <p:spPr>
          <a:xfrm>
            <a:off x="461963" y="512763"/>
            <a:ext cx="8220075" cy="1030287"/>
          </a:xfrm>
        </p:spPr>
        <p:txBody>
          <a:bodyPr>
            <a:normAutofit fontScale="90000"/>
          </a:bodyPr>
          <a:lstStyle/>
          <a:p>
            <a:pPr eaLnBrk="1" hangingPunct="1">
              <a:defRPr/>
            </a:pPr>
            <a:r>
              <a:rPr lang="en-GB" altLang="en-US" smtClean="0"/>
              <a:t>Being Historians</a:t>
            </a:r>
          </a:p>
        </p:txBody>
      </p:sp>
      <p:sp>
        <p:nvSpPr>
          <p:cNvPr id="12292" name="Content Placeholder 6"/>
          <p:cNvSpPr>
            <a:spLocks noGrp="1"/>
          </p:cNvSpPr>
          <p:nvPr>
            <p:ph idx="1"/>
          </p:nvPr>
        </p:nvSpPr>
        <p:spPr>
          <a:xfrm>
            <a:off x="1143000" y="1079500"/>
            <a:ext cx="6710363" cy="1055688"/>
          </a:xfrm>
        </p:spPr>
        <p:txBody>
          <a:bodyPr/>
          <a:lstStyle/>
          <a:p>
            <a:pPr marL="0" indent="0" algn="ctr" eaLnBrk="1" hangingPunct="1">
              <a:buFont typeface="Arial" panose="020B0604020202020204" pitchFamily="34" charset="0"/>
              <a:buNone/>
            </a:pPr>
            <a:r>
              <a:rPr lang="en-GB" altLang="en-US" sz="1600" smtClean="0"/>
              <a:t>Today we are going to be historians, examining evidence from Anglo-Saxon Britain. We are going to ask and answer questions about the artefacts and evidence we see to work out what it can teach us about the life and culture of the Anglo-Saxon people.</a:t>
            </a:r>
          </a:p>
        </p:txBody>
      </p:sp>
      <p:sp>
        <p:nvSpPr>
          <p:cNvPr id="4" name="Content Placeholder 6"/>
          <p:cNvSpPr txBox="1">
            <a:spLocks/>
          </p:cNvSpPr>
          <p:nvPr/>
        </p:nvSpPr>
        <p:spPr>
          <a:xfrm>
            <a:off x="681038" y="2106613"/>
            <a:ext cx="3973512" cy="4211637"/>
          </a:xfrm>
          <a:prstGeom prst="roundRect">
            <a:avLst>
              <a:gd name="adj" fmla="val 2585"/>
            </a:avLst>
          </a:prstGeom>
          <a:noFill/>
          <a:ln w="25400">
            <a:noFill/>
          </a:ln>
        </p:spPr>
        <p:txBody>
          <a:bodyPr lIns="252000" tIns="252000" rIns="252000" bIns="252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GB" sz="1600" dirty="0" smtClean="0"/>
              <a:t>For each source of evidence we will consider the following questions:</a:t>
            </a:r>
            <a:endParaRPr lang="en-GB" sz="1600" dirty="0"/>
          </a:p>
          <a:p>
            <a:pPr marL="342900" indent="-342900" fontAlgn="auto">
              <a:spcAft>
                <a:spcPts val="0"/>
              </a:spcAft>
              <a:buFont typeface="+mj-lt"/>
              <a:buAutoNum type="arabicPeriod"/>
              <a:defRPr/>
            </a:pPr>
            <a:r>
              <a:rPr lang="en-GB" sz="1600" dirty="0" smtClean="0"/>
              <a:t>What do you think the object is?</a:t>
            </a:r>
          </a:p>
          <a:p>
            <a:pPr marL="342900" indent="-342900" fontAlgn="auto">
              <a:spcAft>
                <a:spcPts val="0"/>
              </a:spcAft>
              <a:buFont typeface="+mj-lt"/>
              <a:buAutoNum type="arabicPeriod"/>
              <a:defRPr/>
            </a:pPr>
            <a:r>
              <a:rPr lang="en-GB" sz="1600" dirty="0" smtClean="0"/>
              <a:t>Who do you think would have used it?</a:t>
            </a:r>
          </a:p>
          <a:p>
            <a:pPr marL="342900" indent="-342900" fontAlgn="auto">
              <a:spcAft>
                <a:spcPts val="0"/>
              </a:spcAft>
              <a:buFont typeface="+mj-lt"/>
              <a:buAutoNum type="arabicPeriod"/>
              <a:defRPr/>
            </a:pPr>
            <a:r>
              <a:rPr lang="en-GB" sz="1600" dirty="0" smtClean="0"/>
              <a:t>Where was the object found or came from originally?</a:t>
            </a:r>
          </a:p>
          <a:p>
            <a:pPr marL="342900" indent="-342900" fontAlgn="auto">
              <a:spcAft>
                <a:spcPts val="0"/>
              </a:spcAft>
              <a:buFont typeface="+mj-lt"/>
              <a:buAutoNum type="arabicPeriod"/>
              <a:defRPr/>
            </a:pPr>
            <a:r>
              <a:rPr lang="en-GB" sz="1600" dirty="0" smtClean="0"/>
              <a:t>What is it made of?</a:t>
            </a:r>
          </a:p>
          <a:p>
            <a:pPr marL="342900" indent="-342900" fontAlgn="auto">
              <a:spcAft>
                <a:spcPts val="0"/>
              </a:spcAft>
              <a:buFont typeface="+mj-lt"/>
              <a:buAutoNum type="arabicPeriod"/>
              <a:defRPr/>
            </a:pPr>
            <a:r>
              <a:rPr lang="en-GB" sz="1600" dirty="0" smtClean="0"/>
              <a:t>What can it teach us about Anglo-Saxon life?</a:t>
            </a:r>
          </a:p>
          <a:p>
            <a:pPr marL="342900" indent="-342900" fontAlgn="auto">
              <a:spcAft>
                <a:spcPts val="0"/>
              </a:spcAft>
              <a:buFont typeface="+mj-lt"/>
              <a:buAutoNum type="arabicPeriod"/>
              <a:defRPr/>
            </a:pPr>
            <a:r>
              <a:rPr lang="en-GB" sz="1600" dirty="0" smtClean="0"/>
              <a:t>Any other observations?</a:t>
            </a:r>
            <a:endParaRPr lang="en-GB" sz="1600" dirty="0"/>
          </a:p>
        </p:txBody>
      </p:sp>
      <p:pic>
        <p:nvPicPr>
          <p:cNvPr id="1229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3275" y="2611438"/>
            <a:ext cx="3754438" cy="2801937"/>
          </a:xfrm>
          <a:prstGeom prst="rect">
            <a:avLst/>
          </a:prstGeom>
          <a:noFill/>
          <a:ln w="38100">
            <a:solidFill>
              <a:srgbClr val="A1806D"/>
            </a:solidFill>
            <a:miter lim="800000"/>
            <a:headEnd/>
            <a:tailEnd/>
          </a:ln>
          <a:extLst>
            <a:ext uri="{909E8E84-426E-40DD-AFC4-6F175D3DCCD1}">
              <a14:hiddenFill xmlns:a14="http://schemas.microsoft.com/office/drawing/2010/main">
                <a:solidFill>
                  <a:srgbClr val="FFFFFF"/>
                </a:solidFill>
              </a14:hiddenFill>
            </a:ext>
          </a:extLst>
        </p:spPr>
      </p:pic>
      <p:sp>
        <p:nvSpPr>
          <p:cNvPr id="12295" name="Content Placeholder 6"/>
          <p:cNvSpPr>
            <a:spLocks/>
          </p:cNvSpPr>
          <p:nvPr/>
        </p:nvSpPr>
        <p:spPr bwMode="auto">
          <a:xfrm>
            <a:off x="461963" y="5969000"/>
            <a:ext cx="8220075" cy="4794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500">
                <a:latin typeface="BPreplay" panose="02000503000000020004" pitchFamily="50" charset="0"/>
              </a:rPr>
              <a:t>Photo courtesy of Mararie(@flickr.com)-granted under creative commons licence-attribution</a:t>
            </a:r>
          </a:p>
          <a:p>
            <a:pPr algn="ctr" eaLnBrk="1" hangingPunct="1">
              <a:buFont typeface="Arial" panose="020B0604020202020204" pitchFamily="34" charset="0"/>
              <a:buNone/>
            </a:pPr>
            <a:endParaRPr lang="en-GB" altLang="en-US" sz="1600"/>
          </a:p>
        </p:txBody>
      </p:sp>
      <p:pic>
        <p:nvPicPr>
          <p:cNvPr id="12296" name="Talking Partne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1500188"/>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a:xfrm>
            <a:off x="461963" y="512763"/>
            <a:ext cx="8220075" cy="1030287"/>
          </a:xfrm>
        </p:spPr>
        <p:txBody>
          <a:bodyPr>
            <a:normAutofit fontScale="90000"/>
          </a:bodyPr>
          <a:lstStyle/>
          <a:p>
            <a:pPr eaLnBrk="1" hangingPunct="1">
              <a:defRPr/>
            </a:pPr>
            <a:r>
              <a:rPr lang="en-GB" altLang="en-US" smtClean="0"/>
              <a:t>Artefact 1</a:t>
            </a:r>
          </a:p>
        </p:txBody>
      </p:sp>
      <p:sp>
        <p:nvSpPr>
          <p:cNvPr id="13315" name="Content Placeholder 6"/>
          <p:cNvSpPr>
            <a:spLocks/>
          </p:cNvSpPr>
          <p:nvPr/>
        </p:nvSpPr>
        <p:spPr bwMode="auto">
          <a:xfrm>
            <a:off x="461963" y="5969000"/>
            <a:ext cx="8220075" cy="4794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500">
                <a:latin typeface="BPreplay" panose="02000503000000020004" pitchFamily="50" charset="0"/>
              </a:rPr>
              <a:t>Photo courtesy of vintagedept (@flickr.com) - granted under creative commons licence - attribution</a:t>
            </a:r>
          </a:p>
          <a:p>
            <a:pPr algn="ctr" eaLnBrk="1" hangingPunct="1">
              <a:buFont typeface="Arial" panose="020B0604020202020204" pitchFamily="34" charset="0"/>
              <a:buNone/>
            </a:pPr>
            <a:endParaRPr lang="en-GB" altLang="en-US" sz="1600"/>
          </a:p>
        </p:txBody>
      </p:sp>
      <p:pic>
        <p:nvPicPr>
          <p:cNvPr id="1331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0225" y="1466850"/>
            <a:ext cx="300355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Talking Partne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a:xfrm>
            <a:off x="461963" y="512763"/>
            <a:ext cx="8220075" cy="1030287"/>
          </a:xfrm>
        </p:spPr>
        <p:txBody>
          <a:bodyPr>
            <a:normAutofit fontScale="90000"/>
          </a:bodyPr>
          <a:lstStyle/>
          <a:p>
            <a:pPr eaLnBrk="1" hangingPunct="1">
              <a:defRPr/>
            </a:pPr>
            <a:r>
              <a:rPr lang="en-GB" altLang="en-US" smtClean="0"/>
              <a:t>Artefact 2</a:t>
            </a:r>
          </a:p>
        </p:txBody>
      </p:sp>
      <p:sp>
        <p:nvSpPr>
          <p:cNvPr id="14339" name="Content Placeholder 6"/>
          <p:cNvSpPr>
            <a:spLocks/>
          </p:cNvSpPr>
          <p:nvPr/>
        </p:nvSpPr>
        <p:spPr bwMode="auto">
          <a:xfrm>
            <a:off x="461963" y="5969000"/>
            <a:ext cx="8220075" cy="4794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500">
                <a:latin typeface="BPreplay" panose="02000503000000020004" pitchFamily="50" charset="0"/>
              </a:rPr>
              <a:t>Photo courtesy of  Kotomi_ (@flickr.com) - granted under creative commons licence - attribution</a:t>
            </a:r>
          </a:p>
          <a:p>
            <a:pPr algn="ctr" eaLnBrk="1" hangingPunct="1">
              <a:buFont typeface="Arial" panose="020B0604020202020204" pitchFamily="34" charset="0"/>
              <a:buNone/>
            </a:pPr>
            <a:endParaRPr lang="en-GB" altLang="en-US" sz="1600"/>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9513" y="1543050"/>
            <a:ext cx="67849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Talking Partne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1963" y="512763"/>
            <a:ext cx="8220075" cy="1030287"/>
          </a:xfrm>
        </p:spPr>
        <p:txBody>
          <a:bodyPr>
            <a:normAutofit fontScale="90000"/>
          </a:bodyPr>
          <a:lstStyle/>
          <a:p>
            <a:pPr eaLnBrk="1" hangingPunct="1">
              <a:defRPr/>
            </a:pPr>
            <a:r>
              <a:rPr lang="en-GB" altLang="en-US" smtClean="0"/>
              <a:t>Artefact 3</a:t>
            </a:r>
          </a:p>
        </p:txBody>
      </p:sp>
      <p:sp>
        <p:nvSpPr>
          <p:cNvPr id="15363" name="Content Placeholder 6"/>
          <p:cNvSpPr>
            <a:spLocks/>
          </p:cNvSpPr>
          <p:nvPr/>
        </p:nvSpPr>
        <p:spPr bwMode="auto">
          <a:xfrm>
            <a:off x="461963" y="5969000"/>
            <a:ext cx="8220075" cy="4794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en-GB" altLang="en-US" sz="500">
                <a:latin typeface="BPreplay" panose="02000503000000020004" pitchFamily="50" charset="0"/>
              </a:rPr>
              <a:t>By Johnbod (Own work) [CC BY-SA 3.0 (http://creativecommons.org/licenses/by-sa/3.0) or GFDL (http://www.gnu.org/copyleft/fdl.html)], via Wikimedia Commons</a:t>
            </a:r>
          </a:p>
          <a:p>
            <a:pPr algn="ctr" eaLnBrk="1" hangingPunct="1">
              <a:buFont typeface="Arial" panose="020B0604020202020204" pitchFamily="34" charset="0"/>
              <a:buNone/>
            </a:pPr>
            <a:endParaRPr lang="en-GB" altLang="en-US" sz="1600"/>
          </a:p>
        </p:txBody>
      </p:sp>
      <p:pic>
        <p:nvPicPr>
          <p:cNvPr id="1536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0113" y="1381125"/>
            <a:ext cx="480377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Talking Partne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1094</TotalTime>
  <Words>492</Words>
  <Application>Microsoft Office PowerPoint</Application>
  <PresentationFormat>On-screen Show (4:3)</PresentationFormat>
  <Paragraphs>44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BPreplay</vt:lpstr>
      <vt:lpstr>Calibri</vt:lpstr>
      <vt:lpstr>Sassoon Infant Md</vt:lpstr>
      <vt:lpstr>Sassoon Infant Rg</vt:lpstr>
      <vt:lpstr>Arial</vt:lpstr>
      <vt:lpstr>Office Theme</vt:lpstr>
      <vt:lpstr>History</vt:lpstr>
      <vt:lpstr>PowerPoint Presentation</vt:lpstr>
      <vt:lpstr>PowerPoint Presentation</vt:lpstr>
      <vt:lpstr>Digging up the Past</vt:lpstr>
      <vt:lpstr>Anglo-Saxon Finds</vt:lpstr>
      <vt:lpstr>Being Historians</vt:lpstr>
      <vt:lpstr>Artefact 1</vt:lpstr>
      <vt:lpstr>Artefact 2</vt:lpstr>
      <vt:lpstr>Artefact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Staff</cp:lastModifiedBy>
  <cp:revision>75</cp:revision>
  <dcterms:created xsi:type="dcterms:W3CDTF">2014-10-01T16:09:27Z</dcterms:created>
  <dcterms:modified xsi:type="dcterms:W3CDTF">2020-05-29T15:25:41Z</dcterms:modified>
</cp:coreProperties>
</file>