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4" r:id="rId9"/>
    <p:sldId id="263" r:id="rId10"/>
    <p:sldId id="266" r:id="rId11"/>
    <p:sldId id="267"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EB3EFDD-9849-436D-8C12-2D33F7653843}"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3925-14AC-4C21-AF94-49E54B2D3E9C}" type="slidenum">
              <a:rPr lang="en-GB" smtClean="0"/>
              <a:t>‹#›</a:t>
            </a:fld>
            <a:endParaRPr lang="en-GB"/>
          </a:p>
        </p:txBody>
      </p:sp>
    </p:spTree>
    <p:extLst>
      <p:ext uri="{BB962C8B-B14F-4D97-AF65-F5344CB8AC3E}">
        <p14:creationId xmlns:p14="http://schemas.microsoft.com/office/powerpoint/2010/main" val="1182472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B3EFDD-9849-436D-8C12-2D33F7653843}"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3925-14AC-4C21-AF94-49E54B2D3E9C}" type="slidenum">
              <a:rPr lang="en-GB" smtClean="0"/>
              <a:t>‹#›</a:t>
            </a:fld>
            <a:endParaRPr lang="en-GB"/>
          </a:p>
        </p:txBody>
      </p:sp>
    </p:spTree>
    <p:extLst>
      <p:ext uri="{BB962C8B-B14F-4D97-AF65-F5344CB8AC3E}">
        <p14:creationId xmlns:p14="http://schemas.microsoft.com/office/powerpoint/2010/main" val="283646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B3EFDD-9849-436D-8C12-2D33F7653843}"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3925-14AC-4C21-AF94-49E54B2D3E9C}" type="slidenum">
              <a:rPr lang="en-GB" smtClean="0"/>
              <a:t>‹#›</a:t>
            </a:fld>
            <a:endParaRPr lang="en-GB"/>
          </a:p>
        </p:txBody>
      </p:sp>
    </p:spTree>
    <p:extLst>
      <p:ext uri="{BB962C8B-B14F-4D97-AF65-F5344CB8AC3E}">
        <p14:creationId xmlns:p14="http://schemas.microsoft.com/office/powerpoint/2010/main" val="231480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B3EFDD-9849-436D-8C12-2D33F7653843}"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3925-14AC-4C21-AF94-49E54B2D3E9C}" type="slidenum">
              <a:rPr lang="en-GB" smtClean="0"/>
              <a:t>‹#›</a:t>
            </a:fld>
            <a:endParaRPr lang="en-GB"/>
          </a:p>
        </p:txBody>
      </p:sp>
    </p:spTree>
    <p:extLst>
      <p:ext uri="{BB962C8B-B14F-4D97-AF65-F5344CB8AC3E}">
        <p14:creationId xmlns:p14="http://schemas.microsoft.com/office/powerpoint/2010/main" val="383338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B3EFDD-9849-436D-8C12-2D33F7653843}"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3925-14AC-4C21-AF94-49E54B2D3E9C}" type="slidenum">
              <a:rPr lang="en-GB" smtClean="0"/>
              <a:t>‹#›</a:t>
            </a:fld>
            <a:endParaRPr lang="en-GB"/>
          </a:p>
        </p:txBody>
      </p:sp>
    </p:spTree>
    <p:extLst>
      <p:ext uri="{BB962C8B-B14F-4D97-AF65-F5344CB8AC3E}">
        <p14:creationId xmlns:p14="http://schemas.microsoft.com/office/powerpoint/2010/main" val="321535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EB3EFDD-9849-436D-8C12-2D33F7653843}"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3925-14AC-4C21-AF94-49E54B2D3E9C}" type="slidenum">
              <a:rPr lang="en-GB" smtClean="0"/>
              <a:t>‹#›</a:t>
            </a:fld>
            <a:endParaRPr lang="en-GB"/>
          </a:p>
        </p:txBody>
      </p:sp>
    </p:spTree>
    <p:extLst>
      <p:ext uri="{BB962C8B-B14F-4D97-AF65-F5344CB8AC3E}">
        <p14:creationId xmlns:p14="http://schemas.microsoft.com/office/powerpoint/2010/main" val="364252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EB3EFDD-9849-436D-8C12-2D33F7653843}" type="datetimeFigureOut">
              <a:rPr lang="en-GB" smtClean="0"/>
              <a:t>29/05/2020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3925-14AC-4C21-AF94-49E54B2D3E9C}" type="slidenum">
              <a:rPr lang="en-GB" smtClean="0"/>
              <a:t>‹#›</a:t>
            </a:fld>
            <a:endParaRPr lang="en-GB"/>
          </a:p>
        </p:txBody>
      </p:sp>
    </p:spTree>
    <p:extLst>
      <p:ext uri="{BB962C8B-B14F-4D97-AF65-F5344CB8AC3E}">
        <p14:creationId xmlns:p14="http://schemas.microsoft.com/office/powerpoint/2010/main" val="179308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EB3EFDD-9849-436D-8C12-2D33F7653843}" type="datetimeFigureOut">
              <a:rPr lang="en-GB" smtClean="0"/>
              <a:t>29/05/2020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3925-14AC-4C21-AF94-49E54B2D3E9C}" type="slidenum">
              <a:rPr lang="en-GB" smtClean="0"/>
              <a:t>‹#›</a:t>
            </a:fld>
            <a:endParaRPr lang="en-GB"/>
          </a:p>
        </p:txBody>
      </p:sp>
    </p:spTree>
    <p:extLst>
      <p:ext uri="{BB962C8B-B14F-4D97-AF65-F5344CB8AC3E}">
        <p14:creationId xmlns:p14="http://schemas.microsoft.com/office/powerpoint/2010/main" val="4002396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3EFDD-9849-436D-8C12-2D33F7653843}" type="datetimeFigureOut">
              <a:rPr lang="en-GB" smtClean="0"/>
              <a:t>29/05/2020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3925-14AC-4C21-AF94-49E54B2D3E9C}" type="slidenum">
              <a:rPr lang="en-GB" smtClean="0"/>
              <a:t>‹#›</a:t>
            </a:fld>
            <a:endParaRPr lang="en-GB"/>
          </a:p>
        </p:txBody>
      </p:sp>
    </p:spTree>
    <p:extLst>
      <p:ext uri="{BB962C8B-B14F-4D97-AF65-F5344CB8AC3E}">
        <p14:creationId xmlns:p14="http://schemas.microsoft.com/office/powerpoint/2010/main" val="38587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B3EFDD-9849-436D-8C12-2D33F7653843}"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3925-14AC-4C21-AF94-49E54B2D3E9C}" type="slidenum">
              <a:rPr lang="en-GB" smtClean="0"/>
              <a:t>‹#›</a:t>
            </a:fld>
            <a:endParaRPr lang="en-GB"/>
          </a:p>
        </p:txBody>
      </p:sp>
    </p:spTree>
    <p:extLst>
      <p:ext uri="{BB962C8B-B14F-4D97-AF65-F5344CB8AC3E}">
        <p14:creationId xmlns:p14="http://schemas.microsoft.com/office/powerpoint/2010/main" val="105118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B3EFDD-9849-436D-8C12-2D33F7653843}"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3925-14AC-4C21-AF94-49E54B2D3E9C}" type="slidenum">
              <a:rPr lang="en-GB" smtClean="0"/>
              <a:t>‹#›</a:t>
            </a:fld>
            <a:endParaRPr lang="en-GB"/>
          </a:p>
        </p:txBody>
      </p:sp>
    </p:spTree>
    <p:extLst>
      <p:ext uri="{BB962C8B-B14F-4D97-AF65-F5344CB8AC3E}">
        <p14:creationId xmlns:p14="http://schemas.microsoft.com/office/powerpoint/2010/main" val="2675136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3EFDD-9849-436D-8C12-2D33F7653843}" type="datetimeFigureOut">
              <a:rPr lang="en-GB" smtClean="0"/>
              <a:t>29/05/2020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3925-14AC-4C21-AF94-49E54B2D3E9C}" type="slidenum">
              <a:rPr lang="en-GB" smtClean="0"/>
              <a:t>‹#›</a:t>
            </a:fld>
            <a:endParaRPr lang="en-GB"/>
          </a:p>
        </p:txBody>
      </p:sp>
    </p:spTree>
    <p:extLst>
      <p:ext uri="{BB962C8B-B14F-4D97-AF65-F5344CB8AC3E}">
        <p14:creationId xmlns:p14="http://schemas.microsoft.com/office/powerpoint/2010/main" val="1998940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Science Says This Centuries-Old Discovery Will Save the Plane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49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95451" y="2678838"/>
            <a:ext cx="6858000" cy="1754326"/>
          </a:xfrm>
          <a:prstGeom prst="rect">
            <a:avLst/>
          </a:prstGeom>
          <a:noFill/>
        </p:spPr>
        <p:txBody>
          <a:bodyPr wrap="square" rtlCol="0">
            <a:spAutoFit/>
          </a:bodyPr>
          <a:lstStyle/>
          <a:p>
            <a:pPr algn="ctr"/>
            <a:r>
              <a:rPr lang="en-GB" sz="5400" dirty="0" smtClean="0">
                <a:solidFill>
                  <a:srgbClr val="FF0000"/>
                </a:solidFill>
              </a:rPr>
              <a:t>Complete and Incomplete Circuits</a:t>
            </a:r>
            <a:endParaRPr lang="en-GB" sz="5400" dirty="0">
              <a:solidFill>
                <a:srgbClr val="FF0000"/>
              </a:solidFill>
            </a:endParaRPr>
          </a:p>
        </p:txBody>
      </p:sp>
    </p:spTree>
    <p:extLst>
      <p:ext uri="{BB962C8B-B14F-4D97-AF65-F5344CB8AC3E}">
        <p14:creationId xmlns:p14="http://schemas.microsoft.com/office/powerpoint/2010/main" val="1366666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Science Says This Centuries-Old Discovery Will Save the Plane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491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3939" y="376311"/>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1341800" y="1902102"/>
            <a:ext cx="3862407" cy="23539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233159" y="1487022"/>
            <a:ext cx="4245429" cy="3184072"/>
          </a:xfrm>
          <a:prstGeom prst="rect">
            <a:avLst/>
          </a:prstGeom>
        </p:spPr>
      </p:pic>
      <p:sp>
        <p:nvSpPr>
          <p:cNvPr id="7" name="TextBox 6"/>
          <p:cNvSpPr txBox="1"/>
          <p:nvPr/>
        </p:nvSpPr>
        <p:spPr>
          <a:xfrm>
            <a:off x="953589" y="4585063"/>
            <a:ext cx="5368834" cy="923330"/>
          </a:xfrm>
          <a:prstGeom prst="rect">
            <a:avLst/>
          </a:prstGeom>
          <a:noFill/>
        </p:spPr>
        <p:txBody>
          <a:bodyPr wrap="square" rtlCol="0">
            <a:spAutoFit/>
          </a:bodyPr>
          <a:lstStyle/>
          <a:p>
            <a:r>
              <a:rPr lang="en-GB" dirty="0" smtClean="0"/>
              <a:t>In this circuit, the electrons can’t flow all the way to the other end of the battery so the bulb is not lit. The circuit is INCOMPLETE. </a:t>
            </a:r>
            <a:endParaRPr lang="en-GB" dirty="0"/>
          </a:p>
        </p:txBody>
      </p:sp>
    </p:spTree>
    <p:extLst>
      <p:ext uri="{BB962C8B-B14F-4D97-AF65-F5344CB8AC3E}">
        <p14:creationId xmlns:p14="http://schemas.microsoft.com/office/powerpoint/2010/main" val="3023275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Science Says This Centuries-Old Discovery Will Save the Plane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491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3939" y="376311"/>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409406" y="612844"/>
            <a:ext cx="6714308" cy="5632311"/>
          </a:xfrm>
          <a:prstGeom prst="rect">
            <a:avLst/>
          </a:prstGeom>
          <a:noFill/>
        </p:spPr>
        <p:txBody>
          <a:bodyPr wrap="square" rtlCol="0">
            <a:spAutoFit/>
          </a:bodyPr>
          <a:lstStyle/>
          <a:p>
            <a:r>
              <a:rPr lang="en-GB" sz="4000" dirty="0" smtClean="0"/>
              <a:t>The difference between complete and incomplete circuits is that in a complete circuit the electrons can flow all the way around in an unbroken circle. In an incomplete circuit there is a gap that stops them from flowing. </a:t>
            </a:r>
            <a:endParaRPr lang="en-GB" sz="4000" dirty="0"/>
          </a:p>
        </p:txBody>
      </p:sp>
    </p:spTree>
    <p:extLst>
      <p:ext uri="{BB962C8B-B14F-4D97-AF65-F5344CB8AC3E}">
        <p14:creationId xmlns:p14="http://schemas.microsoft.com/office/powerpoint/2010/main" val="681046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Science Says This Centuries-Old Discovery Will Save the Plane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491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3939" y="376311"/>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306286" y="1005840"/>
            <a:ext cx="9601200" cy="1754326"/>
          </a:xfrm>
          <a:prstGeom prst="rect">
            <a:avLst/>
          </a:prstGeom>
          <a:noFill/>
        </p:spPr>
        <p:txBody>
          <a:bodyPr wrap="square" rtlCol="0">
            <a:spAutoFit/>
          </a:bodyPr>
          <a:lstStyle/>
          <a:p>
            <a:r>
              <a:rPr lang="en-GB" dirty="0" smtClean="0"/>
              <a:t>Using no more than 2 wires, a bulb and a battery each time, can you draw any other circuits that you think would be complete or incomplete? </a:t>
            </a:r>
          </a:p>
          <a:p>
            <a:r>
              <a:rPr lang="en-GB" dirty="0" smtClean="0"/>
              <a:t>Are there any ways of making a complete circuit that are different to the one that was on the sheet? </a:t>
            </a:r>
          </a:p>
          <a:p>
            <a:endParaRPr lang="en-GB" dirty="0"/>
          </a:p>
          <a:p>
            <a:r>
              <a:rPr lang="en-GB" dirty="0" smtClean="0"/>
              <a:t>Send me your ideas for complete circuits on Tapestry and I’ll see if I can show you whether they work or not </a:t>
            </a:r>
            <a:r>
              <a:rPr lang="en-GB" dirty="0" smtClean="0">
                <a:sym typeface="Wingdings" panose="05000000000000000000" pitchFamily="2" charset="2"/>
              </a:rPr>
              <a:t> </a:t>
            </a:r>
            <a:endParaRPr lang="en-GB" dirty="0"/>
          </a:p>
        </p:txBody>
      </p:sp>
    </p:spTree>
    <p:extLst>
      <p:ext uri="{BB962C8B-B14F-4D97-AF65-F5344CB8AC3E}">
        <p14:creationId xmlns:p14="http://schemas.microsoft.com/office/powerpoint/2010/main" val="354061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Science Says This Centuries-Old Discovery Will Save the Plane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491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3939" y="376311"/>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914400" y="783771"/>
            <a:ext cx="10411097" cy="6186309"/>
          </a:xfrm>
          <a:prstGeom prst="rect">
            <a:avLst/>
          </a:prstGeom>
          <a:noFill/>
        </p:spPr>
        <p:txBody>
          <a:bodyPr wrap="square" rtlCol="0">
            <a:spAutoFit/>
          </a:bodyPr>
          <a:lstStyle/>
          <a:p>
            <a:r>
              <a:rPr lang="en-GB" sz="3600" dirty="0" smtClean="0"/>
              <a:t>Before we begin…</a:t>
            </a:r>
          </a:p>
          <a:p>
            <a:endParaRPr lang="en-GB" sz="3600" dirty="0"/>
          </a:p>
          <a:p>
            <a:r>
              <a:rPr lang="en-GB" sz="3600" dirty="0" smtClean="0"/>
              <a:t>DO NOT try any experiments with electricity yourselves at home. Even batteries can be dangerous if they are not used correctly as they can overheat. NEVER leave batteries in the reach of young children or pets as they are extremely toxic if swallowed. </a:t>
            </a:r>
          </a:p>
          <a:p>
            <a:endParaRPr lang="en-GB" sz="3600" dirty="0"/>
          </a:p>
          <a:p>
            <a:r>
              <a:rPr lang="en-GB" sz="3600" dirty="0" smtClean="0"/>
              <a:t>NEVER EVER play with mains electricity. It is HIGHLY DANGEROUS!!!! </a:t>
            </a:r>
          </a:p>
          <a:p>
            <a:endParaRPr lang="en-GB" dirty="0"/>
          </a:p>
          <a:p>
            <a:endParaRPr lang="en-GB" dirty="0"/>
          </a:p>
        </p:txBody>
      </p:sp>
    </p:spTree>
    <p:extLst>
      <p:ext uri="{BB962C8B-B14F-4D97-AF65-F5344CB8AC3E}">
        <p14:creationId xmlns:p14="http://schemas.microsoft.com/office/powerpoint/2010/main" val="1582393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Science Says This Centuries-Old Discovery Will Save the Plane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491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3939" y="376311"/>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071154" y="718457"/>
            <a:ext cx="10293532" cy="1477328"/>
          </a:xfrm>
          <a:prstGeom prst="rect">
            <a:avLst/>
          </a:prstGeom>
          <a:noFill/>
        </p:spPr>
        <p:txBody>
          <a:bodyPr wrap="square" rtlCol="0">
            <a:spAutoFit/>
          </a:bodyPr>
          <a:lstStyle/>
          <a:p>
            <a:r>
              <a:rPr lang="en-GB" dirty="0" smtClean="0"/>
              <a:t>Electricity happens when teeny tiny particles called electrons can move along a totally unbroken pathway from a source of power like a battery or a plug. This pathway is called a circuit. </a:t>
            </a:r>
          </a:p>
          <a:p>
            <a:r>
              <a:rPr lang="en-GB" dirty="0"/>
              <a:t/>
            </a:r>
            <a:br>
              <a:rPr lang="en-GB" dirty="0"/>
            </a:br>
            <a:r>
              <a:rPr lang="en-GB" dirty="0" smtClean="0"/>
              <a:t>Today, I am going to make some circuits using these components: </a:t>
            </a:r>
          </a:p>
          <a:p>
            <a:r>
              <a:rPr lang="en-GB" dirty="0" smtClean="0"/>
              <a:t> </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067" y="2249532"/>
            <a:ext cx="5122817" cy="3842113"/>
          </a:xfrm>
          <a:prstGeom prst="rect">
            <a:avLst/>
          </a:prstGeom>
        </p:spPr>
      </p:pic>
      <p:sp>
        <p:nvSpPr>
          <p:cNvPr id="8" name="TextBox 7"/>
          <p:cNvSpPr txBox="1"/>
          <p:nvPr/>
        </p:nvSpPr>
        <p:spPr>
          <a:xfrm>
            <a:off x="7641771" y="3095897"/>
            <a:ext cx="2350076" cy="369332"/>
          </a:xfrm>
          <a:prstGeom prst="rect">
            <a:avLst/>
          </a:prstGeom>
          <a:solidFill>
            <a:schemeClr val="bg1"/>
          </a:solidFill>
        </p:spPr>
        <p:txBody>
          <a:bodyPr wrap="square" rtlCol="0">
            <a:spAutoFit/>
          </a:bodyPr>
          <a:lstStyle/>
          <a:p>
            <a:r>
              <a:rPr lang="en-GB" dirty="0" smtClean="0"/>
              <a:t>Bulb </a:t>
            </a:r>
            <a:endParaRPr lang="en-GB" dirty="0"/>
          </a:p>
        </p:txBody>
      </p:sp>
      <p:sp>
        <p:nvSpPr>
          <p:cNvPr id="10" name="TextBox 9"/>
          <p:cNvSpPr txBox="1"/>
          <p:nvPr/>
        </p:nvSpPr>
        <p:spPr>
          <a:xfrm>
            <a:off x="7383310" y="4593771"/>
            <a:ext cx="2350076" cy="646331"/>
          </a:xfrm>
          <a:prstGeom prst="rect">
            <a:avLst/>
          </a:prstGeom>
          <a:solidFill>
            <a:schemeClr val="bg1"/>
          </a:solidFill>
        </p:spPr>
        <p:txBody>
          <a:bodyPr wrap="square" rtlCol="0">
            <a:spAutoFit/>
          </a:bodyPr>
          <a:lstStyle/>
          <a:p>
            <a:r>
              <a:rPr lang="en-GB" dirty="0" smtClean="0"/>
              <a:t>Copper wire with a plastic coating </a:t>
            </a:r>
            <a:endParaRPr lang="en-GB" dirty="0"/>
          </a:p>
        </p:txBody>
      </p:sp>
      <p:sp>
        <p:nvSpPr>
          <p:cNvPr id="11" name="TextBox 10"/>
          <p:cNvSpPr txBox="1"/>
          <p:nvPr/>
        </p:nvSpPr>
        <p:spPr>
          <a:xfrm>
            <a:off x="2042311" y="2529708"/>
            <a:ext cx="2350076" cy="646331"/>
          </a:xfrm>
          <a:prstGeom prst="rect">
            <a:avLst/>
          </a:prstGeom>
          <a:solidFill>
            <a:schemeClr val="bg1"/>
          </a:solidFill>
        </p:spPr>
        <p:txBody>
          <a:bodyPr wrap="square" rtlCol="0">
            <a:spAutoFit/>
          </a:bodyPr>
          <a:lstStyle/>
          <a:p>
            <a:r>
              <a:rPr lang="en-GB" dirty="0" smtClean="0"/>
              <a:t>Battery (also called a cell in science) </a:t>
            </a:r>
            <a:endParaRPr lang="en-GB" dirty="0"/>
          </a:p>
        </p:txBody>
      </p:sp>
    </p:spTree>
    <p:extLst>
      <p:ext uri="{BB962C8B-B14F-4D97-AF65-F5344CB8AC3E}">
        <p14:creationId xmlns:p14="http://schemas.microsoft.com/office/powerpoint/2010/main" val="402939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Science Says This Centuries-Old Discovery Will Save the Plane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491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3939" y="376311"/>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36023" y="796834"/>
            <a:ext cx="10306594" cy="646331"/>
          </a:xfrm>
          <a:prstGeom prst="rect">
            <a:avLst/>
          </a:prstGeom>
          <a:noFill/>
        </p:spPr>
        <p:txBody>
          <a:bodyPr wrap="square" rtlCol="0">
            <a:spAutoFit/>
          </a:bodyPr>
          <a:lstStyle/>
          <a:p>
            <a:r>
              <a:rPr lang="en-GB" dirty="0" smtClean="0"/>
              <a:t>To make the bulb light up, I need to make a complete pathway from the negative end of the battery to the bulb and then back to the positive end of the battery.  Here is an example of a complete circuit: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89375" y="2384680"/>
            <a:ext cx="3997960" cy="2998470"/>
          </a:xfrm>
          <a:prstGeom prst="rect">
            <a:avLst/>
          </a:prstGeom>
        </p:spPr>
      </p:pic>
      <p:sp>
        <p:nvSpPr>
          <p:cNvPr id="12" name="TextBox 11"/>
          <p:cNvSpPr txBox="1"/>
          <p:nvPr/>
        </p:nvSpPr>
        <p:spPr>
          <a:xfrm>
            <a:off x="7942217" y="4429919"/>
            <a:ext cx="3749040" cy="923330"/>
          </a:xfrm>
          <a:prstGeom prst="rect">
            <a:avLst/>
          </a:prstGeom>
          <a:noFill/>
        </p:spPr>
        <p:txBody>
          <a:bodyPr wrap="square" rtlCol="0">
            <a:spAutoFit/>
          </a:bodyPr>
          <a:lstStyle/>
          <a:p>
            <a:r>
              <a:rPr lang="en-GB" dirty="0" smtClean="0"/>
              <a:t>Hopefully, you can just about see that the bulb is lit. Sorry, the battery must have been running out. </a:t>
            </a:r>
            <a:endParaRPr lang="en-GB" dirty="0"/>
          </a:p>
        </p:txBody>
      </p:sp>
    </p:spTree>
    <p:extLst>
      <p:ext uri="{BB962C8B-B14F-4D97-AF65-F5344CB8AC3E}">
        <p14:creationId xmlns:p14="http://schemas.microsoft.com/office/powerpoint/2010/main" val="1790614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Science Says This Centuries-Old Discovery Will Save the Plane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491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3939" y="376311"/>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36023" y="796834"/>
            <a:ext cx="10306594" cy="923330"/>
          </a:xfrm>
          <a:prstGeom prst="rect">
            <a:avLst/>
          </a:prstGeom>
          <a:noFill/>
        </p:spPr>
        <p:txBody>
          <a:bodyPr wrap="square" rtlCol="0">
            <a:spAutoFit/>
          </a:bodyPr>
          <a:lstStyle/>
          <a:p>
            <a:r>
              <a:rPr lang="en-GB" dirty="0" smtClean="0"/>
              <a:t>If the pathway is broken, the electrons cannot flow around the circuit so the bulb will not light up. Here is an example of an incomplete circuit: </a:t>
            </a:r>
          </a:p>
          <a:p>
            <a:endParaRPr lang="en-GB" dirty="0" smtClean="0"/>
          </a:p>
        </p:txBody>
      </p:sp>
      <p:sp>
        <p:nvSpPr>
          <p:cNvPr id="12" name="TextBox 11"/>
          <p:cNvSpPr txBox="1"/>
          <p:nvPr/>
        </p:nvSpPr>
        <p:spPr>
          <a:xfrm>
            <a:off x="7942217" y="4429919"/>
            <a:ext cx="3749040" cy="646331"/>
          </a:xfrm>
          <a:prstGeom prst="rect">
            <a:avLst/>
          </a:prstGeom>
          <a:noFill/>
        </p:spPr>
        <p:txBody>
          <a:bodyPr wrap="square" rtlCol="0">
            <a:spAutoFit/>
          </a:bodyPr>
          <a:lstStyle/>
          <a:p>
            <a:r>
              <a:rPr lang="en-GB" dirty="0" smtClean="0"/>
              <a:t>There is now a gap in the circuit so the bulb is not lit up.  </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329921" y="2218692"/>
            <a:ext cx="4311468" cy="3233601"/>
          </a:xfrm>
          <a:prstGeom prst="rect">
            <a:avLst/>
          </a:prstGeom>
        </p:spPr>
      </p:pic>
      <p:cxnSp>
        <p:nvCxnSpPr>
          <p:cNvPr id="8" name="Straight Arrow Connector 7"/>
          <p:cNvCxnSpPr/>
          <p:nvPr/>
        </p:nvCxnSpPr>
        <p:spPr>
          <a:xfrm flipH="1">
            <a:off x="4624251" y="4937760"/>
            <a:ext cx="3148149" cy="783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27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Science Says This Centuries-Old Discovery Will Save the Plane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491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3939" y="376311"/>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The Stop Sign Wasn't Always Red - The New York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193" y="553537"/>
            <a:ext cx="4201614" cy="53446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59177" y="3101853"/>
            <a:ext cx="3148148" cy="2308324"/>
          </a:xfrm>
          <a:prstGeom prst="rect">
            <a:avLst/>
          </a:prstGeom>
          <a:noFill/>
        </p:spPr>
        <p:txBody>
          <a:bodyPr wrap="square" rtlCol="0">
            <a:spAutoFit/>
          </a:bodyPr>
          <a:lstStyle/>
          <a:p>
            <a:r>
              <a:rPr lang="en-GB" dirty="0" smtClean="0"/>
              <a:t>Before you go any further, have a go at the sheet on complete and incomplete circuits. Write  whether you think the circuit will work or not. </a:t>
            </a:r>
          </a:p>
          <a:p>
            <a:endParaRPr lang="en-GB" dirty="0"/>
          </a:p>
          <a:p>
            <a:r>
              <a:rPr lang="en-GB" dirty="0" smtClean="0"/>
              <a:t>I will go through the answers on the next few slides. </a:t>
            </a:r>
            <a:endParaRPr lang="en-GB" dirty="0"/>
          </a:p>
        </p:txBody>
      </p:sp>
    </p:spTree>
    <p:extLst>
      <p:ext uri="{BB962C8B-B14F-4D97-AF65-F5344CB8AC3E}">
        <p14:creationId xmlns:p14="http://schemas.microsoft.com/office/powerpoint/2010/main" val="2569578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Science Says This Centuries-Old Discovery Will Save the Plane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491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3939" y="376311"/>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1140061" y="1833082"/>
            <a:ext cx="3899632" cy="24229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795815" y="1028946"/>
            <a:ext cx="5014132" cy="3760599"/>
          </a:xfrm>
          <a:prstGeom prst="rect">
            <a:avLst/>
          </a:prstGeom>
        </p:spPr>
      </p:pic>
      <p:sp>
        <p:nvSpPr>
          <p:cNvPr id="8" name="TextBox 7"/>
          <p:cNvSpPr txBox="1"/>
          <p:nvPr/>
        </p:nvSpPr>
        <p:spPr>
          <a:xfrm>
            <a:off x="1524000" y="5165856"/>
            <a:ext cx="9422674" cy="923330"/>
          </a:xfrm>
          <a:prstGeom prst="rect">
            <a:avLst/>
          </a:prstGeom>
          <a:noFill/>
        </p:spPr>
        <p:txBody>
          <a:bodyPr wrap="square" rtlCol="0">
            <a:spAutoFit/>
          </a:bodyPr>
          <a:lstStyle/>
          <a:p>
            <a:r>
              <a:rPr lang="en-GB" dirty="0" smtClean="0"/>
              <a:t>In this circuit, the wires are both attached to the same end of the battery. This means the electrons can’t flow from one end of the battery to the other. The circuit is INCOMPLETE. The bulb will not light up. </a:t>
            </a:r>
            <a:endParaRPr lang="en-GB" dirty="0"/>
          </a:p>
        </p:txBody>
      </p:sp>
    </p:spTree>
    <p:extLst>
      <p:ext uri="{BB962C8B-B14F-4D97-AF65-F5344CB8AC3E}">
        <p14:creationId xmlns:p14="http://schemas.microsoft.com/office/powerpoint/2010/main" val="48141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Science Says This Centuries-Old Discovery Will Save the Plane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491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3939" y="376311"/>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524000" y="5165856"/>
            <a:ext cx="9422674" cy="369332"/>
          </a:xfrm>
          <a:prstGeom prst="rect">
            <a:avLst/>
          </a:prstGeom>
          <a:noFill/>
        </p:spPr>
        <p:txBody>
          <a:bodyPr wrap="square" rtlCol="0">
            <a:spAutoFit/>
          </a:bodyPr>
          <a:lstStyle/>
          <a:p>
            <a:r>
              <a:rPr lang="en-GB" dirty="0" smtClean="0"/>
              <a:t>In this circuit, the electrons can flow all the way around. The bulb is lit and the circuit is COMPLETE. </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810460" y="1431096"/>
            <a:ext cx="4119880" cy="3089910"/>
          </a:xfrm>
          <a:prstGeom prst="rect">
            <a:avLst/>
          </a:prstGeom>
        </p:spPr>
      </p:pic>
      <p:pic>
        <p:nvPicPr>
          <p:cNvPr id="9" name="Picture 8"/>
          <p:cNvPicPr>
            <a:picLocks noChangeAspect="1"/>
          </p:cNvPicPr>
          <p:nvPr/>
        </p:nvPicPr>
        <p:blipFill>
          <a:blip r:embed="rId4"/>
          <a:stretch>
            <a:fillRect/>
          </a:stretch>
        </p:blipFill>
        <p:spPr>
          <a:xfrm>
            <a:off x="1692517" y="1337751"/>
            <a:ext cx="4320177" cy="3273438"/>
          </a:xfrm>
          <a:prstGeom prst="rect">
            <a:avLst/>
          </a:prstGeom>
        </p:spPr>
      </p:pic>
    </p:spTree>
    <p:extLst>
      <p:ext uri="{BB962C8B-B14F-4D97-AF65-F5344CB8AC3E}">
        <p14:creationId xmlns:p14="http://schemas.microsoft.com/office/powerpoint/2010/main" val="2777713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Science Says This Centuries-Old Discovery Will Save the Plane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491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3939" y="376311"/>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524000" y="5165856"/>
            <a:ext cx="9422674" cy="646331"/>
          </a:xfrm>
          <a:prstGeom prst="rect">
            <a:avLst/>
          </a:prstGeom>
          <a:noFill/>
        </p:spPr>
        <p:txBody>
          <a:bodyPr wrap="square" rtlCol="0">
            <a:spAutoFit/>
          </a:bodyPr>
          <a:lstStyle/>
          <a:p>
            <a:r>
              <a:rPr lang="en-GB" dirty="0" smtClean="0"/>
              <a:t>In this circuit, the wire is only connected to one end of the battery, the electrons can’t flow all the way back to the other end of the battery. The circuit is INCOMPLETE and the bulb is not lit. </a:t>
            </a:r>
            <a:endParaRPr lang="en-GB" dirty="0"/>
          </a:p>
        </p:txBody>
      </p:sp>
      <p:pic>
        <p:nvPicPr>
          <p:cNvPr id="11" name="Picture 10"/>
          <p:cNvPicPr>
            <a:picLocks noChangeAspect="1"/>
          </p:cNvPicPr>
          <p:nvPr/>
        </p:nvPicPr>
        <p:blipFill>
          <a:blip r:embed="rId3"/>
          <a:stretch>
            <a:fillRect/>
          </a:stretch>
        </p:blipFill>
        <p:spPr>
          <a:xfrm>
            <a:off x="1709677" y="2137774"/>
            <a:ext cx="2914650" cy="169545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r="25764"/>
          <a:stretch/>
        </p:blipFill>
        <p:spPr>
          <a:xfrm rot="5400000">
            <a:off x="6409020" y="1318455"/>
            <a:ext cx="3423161" cy="3458392"/>
          </a:xfrm>
          <a:prstGeom prst="rect">
            <a:avLst/>
          </a:prstGeom>
        </p:spPr>
      </p:pic>
    </p:spTree>
    <p:extLst>
      <p:ext uri="{BB962C8B-B14F-4D97-AF65-F5344CB8AC3E}">
        <p14:creationId xmlns:p14="http://schemas.microsoft.com/office/powerpoint/2010/main" val="499956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525</Words>
  <Application>Microsoft Office PowerPoint</Application>
  <PresentationFormat>Widescreen</PresentationFormat>
  <Paragraphs>28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Staff</cp:lastModifiedBy>
  <cp:revision>5</cp:revision>
  <dcterms:created xsi:type="dcterms:W3CDTF">2020-05-29T12:39:28Z</dcterms:created>
  <dcterms:modified xsi:type="dcterms:W3CDTF">2020-05-29T14:11:08Z</dcterms:modified>
</cp:coreProperties>
</file>