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26"/>
  </p:handoutMasterIdLst>
  <p:sldIdLst>
    <p:sldId id="294" r:id="rId2"/>
    <p:sldId id="311" r:id="rId3"/>
    <p:sldId id="279" r:id="rId4"/>
    <p:sldId id="331" r:id="rId5"/>
    <p:sldId id="354" r:id="rId6"/>
    <p:sldId id="355" r:id="rId7"/>
    <p:sldId id="356" r:id="rId8"/>
    <p:sldId id="357" r:id="rId9"/>
    <p:sldId id="358" r:id="rId10"/>
    <p:sldId id="359" r:id="rId11"/>
    <p:sldId id="360" r:id="rId12"/>
    <p:sldId id="361" r:id="rId13"/>
    <p:sldId id="362" r:id="rId14"/>
    <p:sldId id="363" r:id="rId15"/>
    <p:sldId id="364" r:id="rId16"/>
    <p:sldId id="365" r:id="rId17"/>
    <p:sldId id="366" r:id="rId18"/>
    <p:sldId id="367" r:id="rId19"/>
    <p:sldId id="368" r:id="rId20"/>
    <p:sldId id="369" r:id="rId21"/>
    <p:sldId id="370" r:id="rId22"/>
    <p:sldId id="350" r:id="rId23"/>
    <p:sldId id="371" r:id="rId24"/>
    <p:sldId id="372" r:id="rId25"/>
  </p:sldIdLst>
  <p:sldSz cx="9144000" cy="6858000" type="screen4x3"/>
  <p:notesSz cx="6858000" cy="9144000"/>
  <p:embeddedFontLst>
    <p:embeddedFont>
      <p:font typeface="Sassoon Infant Rg" panose="02000503030000020003" pitchFamily="50" charset="0"/>
      <p:regular r:id="rId27"/>
      <p:bold r:id="rId28"/>
    </p:embeddedFont>
    <p:embeddedFont>
      <p:font typeface="BPreplay" panose="02000503000000020004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Twinkl" panose="020B0604020202020204" pitchFamily="2" charset="0"/>
      <p:regular r:id="rId37"/>
      <p:bold r:id="rId38"/>
    </p:embeddedFont>
    <p:embeddedFont>
      <p:font typeface="Sassoon Infant Md" panose="02000603050000020003" charset="0"/>
      <p:regular r:id="rId3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57">
          <p15:clr>
            <a:srgbClr val="A4A3A4"/>
          </p15:clr>
        </p15:guide>
        <p15:guide id="3" pos="317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9EC"/>
    <a:srgbClr val="FEEDD3"/>
    <a:srgbClr val="6BD97A"/>
    <a:srgbClr val="485982"/>
    <a:srgbClr val="E9CCA9"/>
    <a:srgbClr val="5EBB6A"/>
    <a:srgbClr val="96D75B"/>
    <a:srgbClr val="FFF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58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402" y="62"/>
      </p:cViewPr>
      <p:guideLst>
        <p:guide orient="horz" pos="2160"/>
        <p:guide pos="2857"/>
        <p:guide pos="317"/>
        <p:guide orient="horz" pos="3997"/>
        <p:guide pos="5420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9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44C125C-AF16-4EF9-AF33-185DCF296B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E9BD8C-1DB9-4D91-9624-17ED32F659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0ACE8AC-4F2A-4AC5-AE18-ED832DF38129}" type="datetimeFigureOut">
              <a:rPr lang="en-GB"/>
              <a:pPr>
                <a:defRPr/>
              </a:pPr>
              <a:t>29/05/2020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8B38F0-FB48-4A00-84EA-3C77DA1C2D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30E8DE-F271-4754-AA0A-D462306E6DC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BB1C023-004A-40D9-B619-E09C98CC0C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947AAA9-269E-495E-9FF8-94836F5D8DE6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68B653A6-3D73-4444-8A0B-0086F79CBC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Twinkl" pitchFamily="2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5587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E498129-B25C-4E4F-ADCF-7C0A6D3FCCFE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255E90C3-98DC-49EF-A9C9-4822656B58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219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>
            <a:extLst>
              <a:ext uri="{FF2B5EF4-FFF2-40B4-BE49-F238E27FC236}">
                <a16:creationId xmlns:a16="http://schemas.microsoft.com/office/drawing/2014/main" id="{713B5C88-D1C5-407E-AF11-204A08EF7A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00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1463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9054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>
            <a:extLst>
              <a:ext uri="{FF2B5EF4-FFF2-40B4-BE49-F238E27FC236}">
                <a16:creationId xmlns:a16="http://schemas.microsoft.com/office/drawing/2014/main" id="{3139C9A3-22C5-467B-BE80-F9CC79D881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352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D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C95C207-D8BC-44F5-A049-060DE2F978A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F450CB4-EAA9-4D06-8395-F8DAA64160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1" r:id="rId4"/>
    <p:sldLayoutId id="2147483922" r:id="rId5"/>
    <p:sldLayoutId id="2147483926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Twinkl" pitchFamily="2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5BDFFA-807B-43C7-A246-107A068ACFAD}"/>
              </a:ext>
            </a:extLst>
          </p:cNvPr>
          <p:cNvSpPr/>
          <p:nvPr/>
        </p:nvSpPr>
        <p:spPr>
          <a:xfrm>
            <a:off x="0" y="655638"/>
            <a:ext cx="9144000" cy="1112837"/>
          </a:xfrm>
          <a:prstGeom prst="rect">
            <a:avLst/>
          </a:prstGeom>
          <a:solidFill>
            <a:srgbClr val="FEFEFE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8195" name="Title 7">
            <a:extLst>
              <a:ext uri="{FF2B5EF4-FFF2-40B4-BE49-F238E27FC236}">
                <a16:creationId xmlns:a16="http://schemas.microsoft.com/office/drawing/2014/main" id="{8B61DA34-6797-42DC-9961-BE5A585C5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82613"/>
            <a:ext cx="7886700" cy="1325562"/>
          </a:xfrm>
        </p:spPr>
        <p:txBody>
          <a:bodyPr lIns="0" tIns="0" rIns="0" bIns="0"/>
          <a:lstStyle/>
          <a:p>
            <a:pPr algn="ctr" eaLnBrk="1" hangingPunct="1"/>
            <a:r>
              <a:rPr lang="en-GB" altLang="en-US" sz="5400" dirty="0">
                <a:solidFill>
                  <a:schemeClr val="tx1"/>
                </a:solidFill>
                <a:latin typeface="Twinkl" pitchFamily="2" charset="0"/>
              </a:rPr>
              <a:t>Sweet Shop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37B6ED-3EE4-40B0-B5D7-33BA18D142A2}"/>
              </a:ext>
            </a:extLst>
          </p:cNvPr>
          <p:cNvSpPr/>
          <p:nvPr/>
        </p:nvSpPr>
        <p:spPr>
          <a:xfrm>
            <a:off x="4329113" y="6073775"/>
            <a:ext cx="450850" cy="161925"/>
          </a:xfrm>
          <a:prstGeom prst="rect">
            <a:avLst/>
          </a:prstGeom>
          <a:solidFill>
            <a:srgbClr val="FFB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pic>
        <p:nvPicPr>
          <p:cNvPr id="8197" name="Twinkl Logo">
            <a:extLst>
              <a:ext uri="{FF2B5EF4-FFF2-40B4-BE49-F238E27FC236}">
                <a16:creationId xmlns:a16="http://schemas.microsoft.com/office/drawing/2014/main" id="{9B93D753-DBD3-42A7-9035-081F2BCAA998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5975350"/>
            <a:ext cx="58737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D6AFE43B-4555-47A8-B13D-A1D54FE4B4C1}"/>
              </a:ext>
            </a:extLst>
          </p:cNvPr>
          <p:cNvSpPr/>
          <p:nvPr/>
        </p:nvSpPr>
        <p:spPr>
          <a:xfrm>
            <a:off x="1219200" y="5595938"/>
            <a:ext cx="2103438" cy="4968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0AB68AE-B4AE-4C21-94A2-60DAB685FAF0}"/>
              </a:ext>
            </a:extLst>
          </p:cNvPr>
          <p:cNvSpPr/>
          <p:nvPr/>
        </p:nvSpPr>
        <p:spPr>
          <a:xfrm>
            <a:off x="5648325" y="4586288"/>
            <a:ext cx="2287588" cy="4968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387B93B-DF98-4095-BBB4-42CD41EA1980}"/>
              </a:ext>
            </a:extLst>
          </p:cNvPr>
          <p:cNvSpPr/>
          <p:nvPr/>
        </p:nvSpPr>
        <p:spPr>
          <a:xfrm>
            <a:off x="819150" y="3260725"/>
            <a:ext cx="1060450" cy="4968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AFDC450-D194-491D-8A61-B63D90581CCB}"/>
              </a:ext>
            </a:extLst>
          </p:cNvPr>
          <p:cNvSpPr/>
          <p:nvPr/>
        </p:nvSpPr>
        <p:spPr>
          <a:xfrm>
            <a:off x="6664325" y="2746375"/>
            <a:ext cx="1466850" cy="4984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E2C982B-68F9-428F-8955-F557D6FE4879}"/>
              </a:ext>
            </a:extLst>
          </p:cNvPr>
          <p:cNvSpPr/>
          <p:nvPr/>
        </p:nvSpPr>
        <p:spPr>
          <a:xfrm>
            <a:off x="4857750" y="1979613"/>
            <a:ext cx="1281113" cy="4968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8B72A1B-24D9-4FBE-9A48-B3CD4B7AFADC}"/>
              </a:ext>
            </a:extLst>
          </p:cNvPr>
          <p:cNvSpPr/>
          <p:nvPr/>
        </p:nvSpPr>
        <p:spPr>
          <a:xfrm>
            <a:off x="1108075" y="1984375"/>
            <a:ext cx="1157288" cy="4984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A6C413C-37E7-4255-88AE-89AAE8672121}"/>
              </a:ext>
            </a:extLst>
          </p:cNvPr>
          <p:cNvSpPr/>
          <p:nvPr/>
        </p:nvSpPr>
        <p:spPr>
          <a:xfrm>
            <a:off x="2603500" y="2366963"/>
            <a:ext cx="1473200" cy="4968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FEDE48E-8E3D-4578-8F61-CE544763E079}"/>
              </a:ext>
            </a:extLst>
          </p:cNvPr>
          <p:cNvSpPr/>
          <p:nvPr/>
        </p:nvSpPr>
        <p:spPr>
          <a:xfrm>
            <a:off x="2625725" y="3559175"/>
            <a:ext cx="1212850" cy="4968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C1651E-F9CE-4DD7-A451-98A3AEECC5A3}"/>
              </a:ext>
            </a:extLst>
          </p:cNvPr>
          <p:cNvSpPr/>
          <p:nvPr/>
        </p:nvSpPr>
        <p:spPr>
          <a:xfrm>
            <a:off x="4792663" y="5595938"/>
            <a:ext cx="1308100" cy="4968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6629" name="Title 5">
            <a:extLst>
              <a:ext uri="{FF2B5EF4-FFF2-40B4-BE49-F238E27FC236}">
                <a16:creationId xmlns:a16="http://schemas.microsoft.com/office/drawing/2014/main" id="{C8806ABD-5D2E-4944-9E68-3F7EA54E1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6563"/>
            <a:ext cx="8220075" cy="9810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/>
              <a:t>Operations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7119D95-FECA-4DEE-B0CF-6B6FBA6E891F}"/>
              </a:ext>
            </a:extLst>
          </p:cNvPr>
          <p:cNvSpPr/>
          <p:nvPr/>
        </p:nvSpPr>
        <p:spPr>
          <a:xfrm>
            <a:off x="1101725" y="1981200"/>
            <a:ext cx="1163638" cy="4968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subtract</a:t>
            </a:r>
          </a:p>
        </p:txBody>
      </p:sp>
      <p:pic>
        <p:nvPicPr>
          <p:cNvPr id="17421" name="Whole Class">
            <a:extLst>
              <a:ext uri="{FF2B5EF4-FFF2-40B4-BE49-F238E27FC236}">
                <a16:creationId xmlns:a16="http://schemas.microsoft.com/office/drawing/2014/main" id="{2881E0CF-1E53-4364-A81C-715760221C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EE84A852-AFB7-4F5A-AF8A-C6C3FAFEF3EB}"/>
              </a:ext>
            </a:extLst>
          </p:cNvPr>
          <p:cNvSpPr/>
          <p:nvPr/>
        </p:nvSpPr>
        <p:spPr>
          <a:xfrm>
            <a:off x="2603500" y="2349500"/>
            <a:ext cx="1473200" cy="4968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take away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8F21DAC0-7422-427D-A206-AA441936591D}"/>
              </a:ext>
            </a:extLst>
          </p:cNvPr>
          <p:cNvSpPr/>
          <p:nvPr/>
        </p:nvSpPr>
        <p:spPr>
          <a:xfrm>
            <a:off x="5648325" y="4587875"/>
            <a:ext cx="2287588" cy="4968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how many left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4A35725B-A160-4CD9-9785-F74AA8745334}"/>
              </a:ext>
            </a:extLst>
          </p:cNvPr>
          <p:cNvSpPr/>
          <p:nvPr/>
        </p:nvSpPr>
        <p:spPr>
          <a:xfrm>
            <a:off x="4775885" y="5597525"/>
            <a:ext cx="1346200" cy="4968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difference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193D66E7-D740-4CFC-8A5B-10B1139A1C8B}"/>
              </a:ext>
            </a:extLst>
          </p:cNvPr>
          <p:cNvSpPr/>
          <p:nvPr/>
        </p:nvSpPr>
        <p:spPr>
          <a:xfrm>
            <a:off x="4857750" y="1973263"/>
            <a:ext cx="1281113" cy="4984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less than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922B1E9-61DE-409C-B318-7BA3FF9F8D21}"/>
              </a:ext>
            </a:extLst>
          </p:cNvPr>
          <p:cNvSpPr/>
          <p:nvPr/>
        </p:nvSpPr>
        <p:spPr>
          <a:xfrm>
            <a:off x="6664325" y="2746375"/>
            <a:ext cx="1466850" cy="4984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fewer than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AAC66B77-8BE7-4DD0-957E-CC7320DAC2D4}"/>
              </a:ext>
            </a:extLst>
          </p:cNvPr>
          <p:cNvSpPr/>
          <p:nvPr/>
        </p:nvSpPr>
        <p:spPr>
          <a:xfrm>
            <a:off x="2625725" y="3559175"/>
            <a:ext cx="1212850" cy="4968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decrease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BFD797D8-45ED-4C41-9FBE-5B194D126159}"/>
              </a:ext>
            </a:extLst>
          </p:cNvPr>
          <p:cNvSpPr/>
          <p:nvPr/>
        </p:nvSpPr>
        <p:spPr>
          <a:xfrm>
            <a:off x="819150" y="3257550"/>
            <a:ext cx="1000125" cy="4968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minus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3FC4F195-B395-4189-B1C4-566897D13F55}"/>
              </a:ext>
            </a:extLst>
          </p:cNvPr>
          <p:cNvSpPr/>
          <p:nvPr/>
        </p:nvSpPr>
        <p:spPr>
          <a:xfrm>
            <a:off x="1219200" y="5595938"/>
            <a:ext cx="2103438" cy="4968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how many more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F148DB2A-5834-42CC-AE13-2652BBE79148}"/>
              </a:ext>
            </a:extLst>
          </p:cNvPr>
          <p:cNvSpPr/>
          <p:nvPr/>
        </p:nvSpPr>
        <p:spPr>
          <a:xfrm>
            <a:off x="755650" y="1308100"/>
            <a:ext cx="7632700" cy="388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Which of these words are addition words?  </a:t>
            </a:r>
          </a:p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Which of these words are subtraction words?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F385A45-5EED-4706-B8BE-F1D16FF8DD46}"/>
              </a:ext>
            </a:extLst>
          </p:cNvPr>
          <p:cNvSpPr/>
          <p:nvPr/>
        </p:nvSpPr>
        <p:spPr>
          <a:xfrm>
            <a:off x="7118350" y="1758950"/>
            <a:ext cx="723900" cy="4968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D319C75-336E-49F1-9376-C84AD53872EF}"/>
              </a:ext>
            </a:extLst>
          </p:cNvPr>
          <p:cNvSpPr/>
          <p:nvPr/>
        </p:nvSpPr>
        <p:spPr>
          <a:xfrm>
            <a:off x="7118350" y="1758950"/>
            <a:ext cx="723900" cy="4968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add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3D515C2-2CF6-4202-A526-75FB8C254F09}"/>
              </a:ext>
            </a:extLst>
          </p:cNvPr>
          <p:cNvSpPr/>
          <p:nvPr/>
        </p:nvSpPr>
        <p:spPr>
          <a:xfrm>
            <a:off x="1082675" y="4513263"/>
            <a:ext cx="1473200" cy="4968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7A42B062-DF11-4EE9-B2CA-D439188B9942}"/>
              </a:ext>
            </a:extLst>
          </p:cNvPr>
          <p:cNvSpPr/>
          <p:nvPr/>
        </p:nvSpPr>
        <p:spPr>
          <a:xfrm>
            <a:off x="1082675" y="4513263"/>
            <a:ext cx="1473200" cy="4968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altogether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A583C9A-2F51-4902-B8DC-9A4DA1781952}"/>
              </a:ext>
            </a:extLst>
          </p:cNvPr>
          <p:cNvSpPr/>
          <p:nvPr/>
        </p:nvSpPr>
        <p:spPr>
          <a:xfrm>
            <a:off x="3198813" y="4760913"/>
            <a:ext cx="1473200" cy="4968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ED68C738-BF56-4B3B-93F9-9B5ED25617C8}"/>
              </a:ext>
            </a:extLst>
          </p:cNvPr>
          <p:cNvSpPr/>
          <p:nvPr/>
        </p:nvSpPr>
        <p:spPr>
          <a:xfrm>
            <a:off x="3198813" y="4760913"/>
            <a:ext cx="1473200" cy="4968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combined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1467F85-AC8D-452A-8C3F-7C077B8DE5CC}"/>
              </a:ext>
            </a:extLst>
          </p:cNvPr>
          <p:cNvSpPr/>
          <p:nvPr/>
        </p:nvSpPr>
        <p:spPr>
          <a:xfrm>
            <a:off x="4437063" y="3929063"/>
            <a:ext cx="711200" cy="4968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B763EE5-6E0E-4892-B55B-1A145296E336}"/>
              </a:ext>
            </a:extLst>
          </p:cNvPr>
          <p:cNvSpPr/>
          <p:nvPr/>
        </p:nvSpPr>
        <p:spPr>
          <a:xfrm>
            <a:off x="4437063" y="3925888"/>
            <a:ext cx="711200" cy="4968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sum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32A9F23-F9D3-4697-AEB3-BC6E8A76A183}"/>
              </a:ext>
            </a:extLst>
          </p:cNvPr>
          <p:cNvSpPr/>
          <p:nvPr/>
        </p:nvSpPr>
        <p:spPr>
          <a:xfrm>
            <a:off x="6049963" y="3559175"/>
            <a:ext cx="844550" cy="4968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07AC8D43-D2A8-4EE1-91EE-96EC648091AB}"/>
              </a:ext>
            </a:extLst>
          </p:cNvPr>
          <p:cNvSpPr/>
          <p:nvPr/>
        </p:nvSpPr>
        <p:spPr>
          <a:xfrm>
            <a:off x="6049963" y="3556000"/>
            <a:ext cx="844550" cy="4968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total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A14ECEB-B9DA-49A3-8E09-DEA68C17457E}"/>
              </a:ext>
            </a:extLst>
          </p:cNvPr>
          <p:cNvSpPr/>
          <p:nvPr/>
        </p:nvSpPr>
        <p:spPr>
          <a:xfrm>
            <a:off x="4672013" y="2957513"/>
            <a:ext cx="844550" cy="4968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C49CA0E6-3637-4CB7-A55E-1113306784C3}"/>
              </a:ext>
            </a:extLst>
          </p:cNvPr>
          <p:cNvSpPr/>
          <p:nvPr/>
        </p:nvSpPr>
        <p:spPr>
          <a:xfrm>
            <a:off x="4672013" y="2954338"/>
            <a:ext cx="844550" cy="4968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more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48EA250-E0AC-4AFA-8DD1-47EDC1901D80}"/>
              </a:ext>
            </a:extLst>
          </p:cNvPr>
          <p:cNvSpPr/>
          <p:nvPr/>
        </p:nvSpPr>
        <p:spPr>
          <a:xfrm>
            <a:off x="6894513" y="5346700"/>
            <a:ext cx="1473200" cy="4968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EC640CF1-D7C6-4B15-914D-D5CEBCFB0750}"/>
              </a:ext>
            </a:extLst>
          </p:cNvPr>
          <p:cNvSpPr/>
          <p:nvPr/>
        </p:nvSpPr>
        <p:spPr>
          <a:xfrm>
            <a:off x="6894513" y="5348288"/>
            <a:ext cx="1473200" cy="4953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increase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A0332CA-07FD-4EFD-B6C4-8A966262913F}"/>
              </a:ext>
            </a:extLst>
          </p:cNvPr>
          <p:cNvSpPr/>
          <p:nvPr/>
        </p:nvSpPr>
        <p:spPr>
          <a:xfrm>
            <a:off x="7543800" y="3827463"/>
            <a:ext cx="844550" cy="4968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7FF78D80-64C5-4ADA-A980-45376CB92088}"/>
              </a:ext>
            </a:extLst>
          </p:cNvPr>
          <p:cNvSpPr/>
          <p:nvPr/>
        </p:nvSpPr>
        <p:spPr>
          <a:xfrm>
            <a:off x="7543800" y="3824288"/>
            <a:ext cx="844550" cy="4968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plus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97605EF-7B3F-441E-BA54-DBACE4E13605}"/>
              </a:ext>
            </a:extLst>
          </p:cNvPr>
          <p:cNvSpPr/>
          <p:nvPr/>
        </p:nvSpPr>
        <p:spPr>
          <a:xfrm>
            <a:off x="755650" y="1430338"/>
            <a:ext cx="6562725" cy="1450975"/>
          </a:xfrm>
          <a:prstGeom prst="rect">
            <a:avLst/>
          </a:prstGeom>
          <a:solidFill>
            <a:srgbClr val="FFB9EC">
              <a:alpha val="7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38BA1DC-4B31-4577-861D-323521F2A63C}"/>
              </a:ext>
            </a:extLst>
          </p:cNvPr>
          <p:cNvSpPr/>
          <p:nvPr/>
        </p:nvSpPr>
        <p:spPr>
          <a:xfrm>
            <a:off x="6076950" y="1082675"/>
            <a:ext cx="2308225" cy="2308225"/>
          </a:xfrm>
          <a:prstGeom prst="ellipse">
            <a:avLst/>
          </a:prstGeom>
          <a:solidFill>
            <a:srgbClr val="FFB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6629" name="Title 5">
            <a:extLst>
              <a:ext uri="{FF2B5EF4-FFF2-40B4-BE49-F238E27FC236}">
                <a16:creationId xmlns:a16="http://schemas.microsoft.com/office/drawing/2014/main" id="{CADECA6F-A151-4115-A4CA-89B48A84F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7038"/>
            <a:ext cx="8220075" cy="10048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/>
              <a:t>Lollipops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BD2B127-9190-46E3-8428-B760C922024B}"/>
              </a:ext>
            </a:extLst>
          </p:cNvPr>
          <p:cNvSpPr/>
          <p:nvPr/>
        </p:nvSpPr>
        <p:spPr>
          <a:xfrm>
            <a:off x="1020763" y="1430338"/>
            <a:ext cx="4702166" cy="14509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A green lolly costs 39p and a red lolly 42p. </a:t>
            </a:r>
          </a:p>
          <a:p>
            <a:pPr>
              <a:defRPr/>
            </a:pPr>
            <a:endParaRPr lang="en-GB" dirty="0">
              <a:solidFill>
                <a:schemeClr val="tx1"/>
              </a:solidFill>
              <a:latin typeface="Twinkl" pitchFamily="2" charset="0"/>
            </a:endParaRP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I want to buy 2 green lollies and 1 red lolly.  What would the total be?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3A84106-DB2E-4F79-9DA0-4E2E383C87F9}"/>
              </a:ext>
            </a:extLst>
          </p:cNvPr>
          <p:cNvSpPr/>
          <p:nvPr/>
        </p:nvSpPr>
        <p:spPr>
          <a:xfrm>
            <a:off x="6221413" y="1220788"/>
            <a:ext cx="2030412" cy="2032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pic>
        <p:nvPicPr>
          <p:cNvPr id="18439" name="Picture 6">
            <a:extLst>
              <a:ext uri="{FF2B5EF4-FFF2-40B4-BE49-F238E27FC236}">
                <a16:creationId xmlns:a16="http://schemas.microsoft.com/office/drawing/2014/main" id="{EF577F46-77CD-4C12-9EC3-FFDF0558B8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850" y="1622425"/>
            <a:ext cx="43815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7">
            <a:extLst>
              <a:ext uri="{FF2B5EF4-FFF2-40B4-BE49-F238E27FC236}">
                <a16:creationId xmlns:a16="http://schemas.microsoft.com/office/drawing/2014/main" id="{EE0AFF61-CFE8-46C9-A23F-C9090CD71C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9349">
            <a:off x="7386638" y="1736725"/>
            <a:ext cx="439737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0">
            <a:extLst>
              <a:ext uri="{FF2B5EF4-FFF2-40B4-BE49-F238E27FC236}">
                <a16:creationId xmlns:a16="http://schemas.microsoft.com/office/drawing/2014/main" id="{22264B45-5526-4D17-B0F4-A128442F04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74372">
            <a:off x="6704013" y="1711325"/>
            <a:ext cx="439737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C7E5720-2E70-4CD1-87B3-B162758AD69E}"/>
              </a:ext>
            </a:extLst>
          </p:cNvPr>
          <p:cNvSpPr/>
          <p:nvPr/>
        </p:nvSpPr>
        <p:spPr>
          <a:xfrm>
            <a:off x="1020763" y="4219575"/>
            <a:ext cx="4673600" cy="12557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First we need to</a:t>
            </a:r>
          </a:p>
          <a:p>
            <a:pPr>
              <a:defRPr/>
            </a:pPr>
            <a:endParaRPr lang="en-GB" dirty="0">
              <a:solidFill>
                <a:schemeClr val="tx1"/>
              </a:solidFill>
              <a:latin typeface="Twinkl" pitchFamily="2" charset="0"/>
            </a:endParaRPr>
          </a:p>
          <a:p>
            <a:pPr>
              <a:defRPr/>
            </a:pPr>
            <a:r>
              <a:rPr lang="en-GB" sz="2400" u="sng" dirty="0">
                <a:solidFill>
                  <a:schemeClr val="tx1"/>
                </a:solidFill>
                <a:latin typeface="Twinkl" pitchFamily="2" charset="0"/>
              </a:rPr>
              <a:t>r</a:t>
            </a:r>
            <a:r>
              <a:rPr lang="en-GB" sz="2400" dirty="0">
                <a:solidFill>
                  <a:schemeClr val="tx1"/>
                </a:solidFill>
                <a:latin typeface="Twinkl" pitchFamily="2" charset="0"/>
              </a:rPr>
              <a:t>ead the question carefully. </a:t>
            </a:r>
            <a:endParaRPr lang="en-GB" sz="2400" dirty="0">
              <a:solidFill>
                <a:srgbClr val="FF0000"/>
              </a:solidFill>
              <a:latin typeface="Twinkl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9A15B6-D029-4DFA-8382-42D5C43CAB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38" y="3740150"/>
            <a:ext cx="1460500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86BCF90-6369-4D05-BBF0-034949B28115}"/>
              </a:ext>
            </a:extLst>
          </p:cNvPr>
          <p:cNvSpPr/>
          <p:nvPr/>
        </p:nvSpPr>
        <p:spPr>
          <a:xfrm>
            <a:off x="755650" y="3600450"/>
            <a:ext cx="7629525" cy="2492375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D05D1CD-B876-4187-8989-C78DB1BB036E}"/>
              </a:ext>
            </a:extLst>
          </p:cNvPr>
          <p:cNvSpPr/>
          <p:nvPr/>
        </p:nvSpPr>
        <p:spPr>
          <a:xfrm>
            <a:off x="755650" y="1430338"/>
            <a:ext cx="6562725" cy="1450975"/>
          </a:xfrm>
          <a:prstGeom prst="rect">
            <a:avLst/>
          </a:prstGeom>
          <a:solidFill>
            <a:srgbClr val="FFB9EC">
              <a:alpha val="7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F1609D-BA37-4BE2-AD4A-EDD6852FB4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3736975"/>
            <a:ext cx="14732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CBE76FF-53C3-43E3-920E-312FF9145C83}"/>
              </a:ext>
            </a:extLst>
          </p:cNvPr>
          <p:cNvSpPr/>
          <p:nvPr/>
        </p:nvSpPr>
        <p:spPr>
          <a:xfrm>
            <a:off x="6076950" y="1082675"/>
            <a:ext cx="2308225" cy="2308225"/>
          </a:xfrm>
          <a:prstGeom prst="ellipse">
            <a:avLst/>
          </a:prstGeom>
          <a:solidFill>
            <a:srgbClr val="FFB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6629" name="Title 5">
            <a:extLst>
              <a:ext uri="{FF2B5EF4-FFF2-40B4-BE49-F238E27FC236}">
                <a16:creationId xmlns:a16="http://schemas.microsoft.com/office/drawing/2014/main" id="{53A637BD-E620-4E65-BB54-F779ABF0D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7038"/>
            <a:ext cx="8220075" cy="10048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/>
              <a:t>Lollipops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28739C6-3143-47BD-9333-E268F9596C97}"/>
              </a:ext>
            </a:extLst>
          </p:cNvPr>
          <p:cNvSpPr/>
          <p:nvPr/>
        </p:nvSpPr>
        <p:spPr>
          <a:xfrm>
            <a:off x="1020763" y="1430338"/>
            <a:ext cx="4677116" cy="14430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A green lolly costs 39p and a red lolly 42p. </a:t>
            </a:r>
          </a:p>
          <a:p>
            <a:pPr>
              <a:defRPr/>
            </a:pPr>
            <a:endParaRPr lang="en-GB" dirty="0">
              <a:solidFill>
                <a:schemeClr val="tx1"/>
              </a:solidFill>
              <a:latin typeface="Twinkl" pitchFamily="2" charset="0"/>
            </a:endParaRP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I want to buy </a:t>
            </a:r>
            <a:r>
              <a:rPr lang="en-GB" u="sng" dirty="0">
                <a:solidFill>
                  <a:schemeClr val="tx1"/>
                </a:solidFill>
                <a:latin typeface="Twinkl" pitchFamily="2" charset="0"/>
              </a:rPr>
              <a:t>2 green lollies </a:t>
            </a: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and </a:t>
            </a:r>
            <a:r>
              <a:rPr lang="en-GB" u="sng" dirty="0">
                <a:solidFill>
                  <a:schemeClr val="tx1"/>
                </a:solidFill>
                <a:latin typeface="Twinkl" pitchFamily="2" charset="0"/>
              </a:rPr>
              <a:t>1 red lolly</a:t>
            </a: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.  What would the </a:t>
            </a:r>
            <a:r>
              <a:rPr lang="en-GB" u="sng" dirty="0">
                <a:solidFill>
                  <a:schemeClr val="tx1"/>
                </a:solidFill>
                <a:latin typeface="Twinkl" pitchFamily="2" charset="0"/>
              </a:rPr>
              <a:t>total</a:t>
            </a: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 be?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51B3AFA-9461-4FCF-93D5-D87AA3EC3251}"/>
              </a:ext>
            </a:extLst>
          </p:cNvPr>
          <p:cNvSpPr/>
          <p:nvPr/>
        </p:nvSpPr>
        <p:spPr>
          <a:xfrm>
            <a:off x="6221413" y="1220788"/>
            <a:ext cx="2030412" cy="2032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85F6547-2BA8-4E62-B5E8-427FF968E459}"/>
              </a:ext>
            </a:extLst>
          </p:cNvPr>
          <p:cNvSpPr/>
          <p:nvPr/>
        </p:nvSpPr>
        <p:spPr>
          <a:xfrm>
            <a:off x="1020763" y="3813175"/>
            <a:ext cx="5464175" cy="20272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Next, we need to</a:t>
            </a:r>
          </a:p>
          <a:p>
            <a:pPr>
              <a:defRPr/>
            </a:pPr>
            <a:endParaRPr lang="en-GB" dirty="0">
              <a:solidFill>
                <a:schemeClr val="tx1"/>
              </a:solidFill>
              <a:latin typeface="Twinkl" pitchFamily="2" charset="0"/>
            </a:endParaRPr>
          </a:p>
          <a:p>
            <a:pPr>
              <a:defRPr/>
            </a:pPr>
            <a:r>
              <a:rPr lang="en-GB" sz="2400" u="sng" dirty="0">
                <a:solidFill>
                  <a:schemeClr val="tx1"/>
                </a:solidFill>
                <a:latin typeface="Twinkl" pitchFamily="2" charset="0"/>
              </a:rPr>
              <a:t>u</a:t>
            </a:r>
            <a:r>
              <a:rPr lang="en-GB" sz="2400" dirty="0">
                <a:solidFill>
                  <a:schemeClr val="tx1"/>
                </a:solidFill>
                <a:latin typeface="Twinkl" pitchFamily="2" charset="0"/>
              </a:rPr>
              <a:t>nderstand the question.</a:t>
            </a:r>
          </a:p>
          <a:p>
            <a:pPr>
              <a:defRPr/>
            </a:pPr>
            <a:endParaRPr lang="en-GB" sz="2400" u="sng" dirty="0">
              <a:solidFill>
                <a:schemeClr val="tx1"/>
              </a:solidFill>
              <a:latin typeface="Twinkl" pitchFamily="2" charset="0"/>
            </a:endParaRP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To help us, we could underline the key information.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9E22A-CEA5-4C94-B544-BA6C349014F7}"/>
              </a:ext>
            </a:extLst>
          </p:cNvPr>
          <p:cNvSpPr/>
          <p:nvPr/>
        </p:nvSpPr>
        <p:spPr>
          <a:xfrm>
            <a:off x="755650" y="3600450"/>
            <a:ext cx="7629525" cy="2492375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pic>
        <p:nvPicPr>
          <p:cNvPr id="19466" name="Picture 6">
            <a:extLst>
              <a:ext uri="{FF2B5EF4-FFF2-40B4-BE49-F238E27FC236}">
                <a16:creationId xmlns:a16="http://schemas.microsoft.com/office/drawing/2014/main" id="{6E5CCF36-56BC-494D-AED2-473E333092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850" y="1622425"/>
            <a:ext cx="43815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7">
            <a:extLst>
              <a:ext uri="{FF2B5EF4-FFF2-40B4-BE49-F238E27FC236}">
                <a16:creationId xmlns:a16="http://schemas.microsoft.com/office/drawing/2014/main" id="{5F47C9DF-BCA8-4774-917D-41CE8BC596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9349">
            <a:off x="7386638" y="1736725"/>
            <a:ext cx="439737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0">
            <a:extLst>
              <a:ext uri="{FF2B5EF4-FFF2-40B4-BE49-F238E27FC236}">
                <a16:creationId xmlns:a16="http://schemas.microsoft.com/office/drawing/2014/main" id="{B29CF998-BD98-42ED-851E-D49AAFCCB8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74372">
            <a:off x="6704013" y="1711325"/>
            <a:ext cx="439737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8D2C624-9E17-4F85-9AD9-E44FF74707B6}"/>
              </a:ext>
            </a:extLst>
          </p:cNvPr>
          <p:cNvSpPr/>
          <p:nvPr/>
        </p:nvSpPr>
        <p:spPr>
          <a:xfrm>
            <a:off x="755650" y="1430338"/>
            <a:ext cx="6562725" cy="1450975"/>
          </a:xfrm>
          <a:prstGeom prst="rect">
            <a:avLst/>
          </a:prstGeom>
          <a:solidFill>
            <a:srgbClr val="FFB9EC">
              <a:alpha val="7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3E9EE5-2097-4E82-8CA6-046D419DF4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3736975"/>
            <a:ext cx="14732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F3BB2C9-6448-43AA-A983-6191008D12CD}"/>
              </a:ext>
            </a:extLst>
          </p:cNvPr>
          <p:cNvSpPr/>
          <p:nvPr/>
        </p:nvSpPr>
        <p:spPr>
          <a:xfrm>
            <a:off x="6076950" y="1082675"/>
            <a:ext cx="2308225" cy="2308225"/>
          </a:xfrm>
          <a:prstGeom prst="ellipse">
            <a:avLst/>
          </a:prstGeom>
          <a:solidFill>
            <a:srgbClr val="FFB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6629" name="Title 5">
            <a:extLst>
              <a:ext uri="{FF2B5EF4-FFF2-40B4-BE49-F238E27FC236}">
                <a16:creationId xmlns:a16="http://schemas.microsoft.com/office/drawing/2014/main" id="{CA5802F7-6E84-4FB3-B9C1-F03104E28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7038"/>
            <a:ext cx="8220075" cy="10048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/>
              <a:t>Lollipops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4A32364-E034-4B31-8B61-58789E838721}"/>
              </a:ext>
            </a:extLst>
          </p:cNvPr>
          <p:cNvSpPr/>
          <p:nvPr/>
        </p:nvSpPr>
        <p:spPr>
          <a:xfrm>
            <a:off x="1020763" y="1430338"/>
            <a:ext cx="4764087" cy="14509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A green lolly costs 39p and a red lolly 42p. </a:t>
            </a:r>
          </a:p>
          <a:p>
            <a:pPr>
              <a:defRPr/>
            </a:pPr>
            <a:endParaRPr lang="en-GB" dirty="0">
              <a:solidFill>
                <a:schemeClr val="tx1"/>
              </a:solidFill>
              <a:latin typeface="Twinkl" pitchFamily="2" charset="0"/>
            </a:endParaRP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I want to buy </a:t>
            </a:r>
            <a:r>
              <a:rPr lang="en-GB" u="sng" dirty="0">
                <a:solidFill>
                  <a:schemeClr val="tx1"/>
                </a:solidFill>
                <a:latin typeface="Twinkl" pitchFamily="2" charset="0"/>
              </a:rPr>
              <a:t>2 green lollies</a:t>
            </a: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 and </a:t>
            </a:r>
            <a:r>
              <a:rPr lang="en-GB" u="sng" dirty="0">
                <a:solidFill>
                  <a:schemeClr val="tx1"/>
                </a:solidFill>
                <a:latin typeface="Twinkl" pitchFamily="2" charset="0"/>
              </a:rPr>
              <a:t>1 red lolly</a:t>
            </a: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.  What would the </a:t>
            </a:r>
            <a:r>
              <a:rPr lang="en-GB" u="sng" dirty="0">
                <a:solidFill>
                  <a:schemeClr val="tx1"/>
                </a:solidFill>
                <a:latin typeface="Twinkl" pitchFamily="2" charset="0"/>
              </a:rPr>
              <a:t>total</a:t>
            </a: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 be?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AE19D6F-3802-42A4-97B6-331D51F8AC1E}"/>
              </a:ext>
            </a:extLst>
          </p:cNvPr>
          <p:cNvSpPr/>
          <p:nvPr/>
        </p:nvSpPr>
        <p:spPr>
          <a:xfrm>
            <a:off x="6221413" y="1220788"/>
            <a:ext cx="2030412" cy="2032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9097B67-41D6-420B-8487-877019DF6D1E}"/>
              </a:ext>
            </a:extLst>
          </p:cNvPr>
          <p:cNvSpPr/>
          <p:nvPr/>
        </p:nvSpPr>
        <p:spPr>
          <a:xfrm>
            <a:off x="1020763" y="3813175"/>
            <a:ext cx="5322887" cy="20272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After that, we need to </a:t>
            </a:r>
          </a:p>
          <a:p>
            <a:pPr>
              <a:defRPr/>
            </a:pPr>
            <a:endParaRPr lang="en-GB" dirty="0">
              <a:solidFill>
                <a:schemeClr val="tx1"/>
              </a:solidFill>
              <a:latin typeface="Twinkl" pitchFamily="2" charset="0"/>
            </a:endParaRPr>
          </a:p>
          <a:p>
            <a:pPr>
              <a:defRPr/>
            </a:pPr>
            <a:r>
              <a:rPr lang="en-GB" sz="2400" u="sng" dirty="0">
                <a:solidFill>
                  <a:schemeClr val="tx1"/>
                </a:solidFill>
                <a:latin typeface="Twinkl" pitchFamily="2" charset="0"/>
              </a:rPr>
              <a:t>c</a:t>
            </a:r>
            <a:r>
              <a:rPr lang="en-GB" sz="2400" dirty="0">
                <a:solidFill>
                  <a:schemeClr val="tx1"/>
                </a:solidFill>
                <a:latin typeface="Twinkl" pitchFamily="2" charset="0"/>
              </a:rPr>
              <a:t>hoose the correct method</a:t>
            </a:r>
          </a:p>
          <a:p>
            <a:pPr>
              <a:defRPr/>
            </a:pPr>
            <a:endParaRPr lang="en-GB" sz="2400" u="sng" dirty="0">
              <a:solidFill>
                <a:schemeClr val="tx1"/>
              </a:solidFill>
              <a:latin typeface="Twinkl" pitchFamily="2" charset="0"/>
            </a:endParaRP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to solve the problem. </a:t>
            </a: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We need to look carefully at the vocabulary used.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D54562-A387-485F-A581-B914ABA7F5A5}"/>
              </a:ext>
            </a:extLst>
          </p:cNvPr>
          <p:cNvSpPr/>
          <p:nvPr/>
        </p:nvSpPr>
        <p:spPr>
          <a:xfrm>
            <a:off x="755650" y="3600450"/>
            <a:ext cx="7629525" cy="2492375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pic>
        <p:nvPicPr>
          <p:cNvPr id="20490" name="Picture 6">
            <a:extLst>
              <a:ext uri="{FF2B5EF4-FFF2-40B4-BE49-F238E27FC236}">
                <a16:creationId xmlns:a16="http://schemas.microsoft.com/office/drawing/2014/main" id="{B4C86E7B-5DBE-4986-8EDB-EDBF92CD8A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850" y="1622425"/>
            <a:ext cx="43815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7">
            <a:extLst>
              <a:ext uri="{FF2B5EF4-FFF2-40B4-BE49-F238E27FC236}">
                <a16:creationId xmlns:a16="http://schemas.microsoft.com/office/drawing/2014/main" id="{A5E903AC-7DD9-4B9F-96B0-3C4B26A4FA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9349">
            <a:off x="7386638" y="1736725"/>
            <a:ext cx="439737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0">
            <a:extLst>
              <a:ext uri="{FF2B5EF4-FFF2-40B4-BE49-F238E27FC236}">
                <a16:creationId xmlns:a16="http://schemas.microsoft.com/office/drawing/2014/main" id="{9A348F91-E98E-4880-B88F-F964495A83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74372">
            <a:off x="6704013" y="1711325"/>
            <a:ext cx="439737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B737B30-4133-4826-9E0F-F82873890FC1}"/>
              </a:ext>
            </a:extLst>
          </p:cNvPr>
          <p:cNvSpPr/>
          <p:nvPr/>
        </p:nvSpPr>
        <p:spPr>
          <a:xfrm>
            <a:off x="755650" y="1430338"/>
            <a:ext cx="6562725" cy="1450975"/>
          </a:xfrm>
          <a:prstGeom prst="rect">
            <a:avLst/>
          </a:prstGeom>
          <a:solidFill>
            <a:srgbClr val="FFB9EC">
              <a:alpha val="7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59420E3-D647-467E-AA66-B101D957CDF6}"/>
              </a:ext>
            </a:extLst>
          </p:cNvPr>
          <p:cNvSpPr/>
          <p:nvPr/>
        </p:nvSpPr>
        <p:spPr>
          <a:xfrm>
            <a:off x="6076950" y="1082675"/>
            <a:ext cx="2308225" cy="2308225"/>
          </a:xfrm>
          <a:prstGeom prst="ellipse">
            <a:avLst/>
          </a:prstGeom>
          <a:solidFill>
            <a:srgbClr val="FFB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6629" name="Title 5">
            <a:extLst>
              <a:ext uri="{FF2B5EF4-FFF2-40B4-BE49-F238E27FC236}">
                <a16:creationId xmlns:a16="http://schemas.microsoft.com/office/drawing/2014/main" id="{CF93CA14-BC49-4592-8B72-96E074E5B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7038"/>
            <a:ext cx="8220075" cy="10048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/>
              <a:t>Lollipops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9938A32-BA87-47FA-A501-429312583912}"/>
              </a:ext>
            </a:extLst>
          </p:cNvPr>
          <p:cNvSpPr/>
          <p:nvPr/>
        </p:nvSpPr>
        <p:spPr>
          <a:xfrm>
            <a:off x="1020763" y="1430338"/>
            <a:ext cx="4702166" cy="14509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A green lolly costs 39p and a red lolly 42p. </a:t>
            </a:r>
          </a:p>
          <a:p>
            <a:pPr>
              <a:defRPr/>
            </a:pPr>
            <a:endParaRPr lang="en-GB" dirty="0">
              <a:solidFill>
                <a:schemeClr val="tx1"/>
              </a:solidFill>
              <a:latin typeface="Twinkl" pitchFamily="2" charset="0"/>
            </a:endParaRP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I want to buy </a:t>
            </a:r>
            <a:r>
              <a:rPr lang="en-GB" u="sng" dirty="0">
                <a:solidFill>
                  <a:schemeClr val="tx1"/>
                </a:solidFill>
                <a:latin typeface="Twinkl" pitchFamily="2" charset="0"/>
              </a:rPr>
              <a:t>2 green lollies</a:t>
            </a: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 and </a:t>
            </a:r>
            <a:r>
              <a:rPr lang="en-GB" u="sng" dirty="0">
                <a:solidFill>
                  <a:schemeClr val="tx1"/>
                </a:solidFill>
                <a:latin typeface="Twinkl" pitchFamily="2" charset="0"/>
              </a:rPr>
              <a:t>1 red lolly</a:t>
            </a: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.  What would the </a:t>
            </a:r>
            <a:r>
              <a:rPr lang="en-GB" u="sng" dirty="0">
                <a:solidFill>
                  <a:schemeClr val="tx1"/>
                </a:solidFill>
                <a:latin typeface="Twinkl" pitchFamily="2" charset="0"/>
              </a:rPr>
              <a:t>total</a:t>
            </a: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 be?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213943E-3470-485E-9A10-665FE6A5545E}"/>
              </a:ext>
            </a:extLst>
          </p:cNvPr>
          <p:cNvSpPr/>
          <p:nvPr/>
        </p:nvSpPr>
        <p:spPr>
          <a:xfrm>
            <a:off x="6221413" y="1220788"/>
            <a:ext cx="2030412" cy="2032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C2525B4-137D-407B-9263-0DB194A79B9F}"/>
              </a:ext>
            </a:extLst>
          </p:cNvPr>
          <p:cNvSpPr/>
          <p:nvPr/>
        </p:nvSpPr>
        <p:spPr>
          <a:xfrm>
            <a:off x="1020763" y="3813175"/>
            <a:ext cx="7102475" cy="20272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This question asks me to find the </a:t>
            </a:r>
            <a:r>
              <a:rPr lang="en-GB" u="sng" dirty="0">
                <a:solidFill>
                  <a:schemeClr val="tx1"/>
                </a:solidFill>
                <a:latin typeface="Twinkl" pitchFamily="2" charset="0"/>
              </a:rPr>
              <a:t>total</a:t>
            </a: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.</a:t>
            </a: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Therefore we need to use addition to solve this problem. </a:t>
            </a:r>
          </a:p>
          <a:p>
            <a:pPr>
              <a:defRPr/>
            </a:pPr>
            <a:endParaRPr lang="en-GB" dirty="0">
              <a:solidFill>
                <a:schemeClr val="tx1"/>
              </a:solidFill>
              <a:latin typeface="Twinkl" pitchFamily="2" charset="0"/>
            </a:endParaRPr>
          </a:p>
          <a:p>
            <a:pPr>
              <a:defRPr/>
            </a:pPr>
            <a:r>
              <a:rPr lang="en-GB" sz="2400" dirty="0">
                <a:solidFill>
                  <a:schemeClr val="tx1"/>
                </a:solidFill>
                <a:latin typeface="Twinkl" pitchFamily="2" charset="0"/>
              </a:rPr>
              <a:t>39 + 39 + 42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C33B40-C61B-430C-A239-91F82E097BCC}"/>
              </a:ext>
            </a:extLst>
          </p:cNvPr>
          <p:cNvSpPr/>
          <p:nvPr/>
        </p:nvSpPr>
        <p:spPr>
          <a:xfrm>
            <a:off x="755650" y="3600450"/>
            <a:ext cx="7629525" cy="2492375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pic>
        <p:nvPicPr>
          <p:cNvPr id="21513" name="Picture 6">
            <a:extLst>
              <a:ext uri="{FF2B5EF4-FFF2-40B4-BE49-F238E27FC236}">
                <a16:creationId xmlns:a16="http://schemas.microsoft.com/office/drawing/2014/main" id="{E328C9F9-1214-4253-A34E-F9346B04CE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850" y="1622425"/>
            <a:ext cx="43815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7">
            <a:extLst>
              <a:ext uri="{FF2B5EF4-FFF2-40B4-BE49-F238E27FC236}">
                <a16:creationId xmlns:a16="http://schemas.microsoft.com/office/drawing/2014/main" id="{8D56C6A2-717A-41D8-83E4-B56D5E4DCE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9349">
            <a:off x="7386638" y="1736725"/>
            <a:ext cx="439737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0">
            <a:extLst>
              <a:ext uri="{FF2B5EF4-FFF2-40B4-BE49-F238E27FC236}">
                <a16:creationId xmlns:a16="http://schemas.microsoft.com/office/drawing/2014/main" id="{227EFEE1-5B22-433F-860D-8B4BF5480D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74372">
            <a:off x="6704013" y="1711325"/>
            <a:ext cx="439737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022CC28-051C-4C58-82D7-523417131F5C}"/>
              </a:ext>
            </a:extLst>
          </p:cNvPr>
          <p:cNvSpPr/>
          <p:nvPr/>
        </p:nvSpPr>
        <p:spPr>
          <a:xfrm>
            <a:off x="755650" y="1430338"/>
            <a:ext cx="6562725" cy="1450975"/>
          </a:xfrm>
          <a:prstGeom prst="rect">
            <a:avLst/>
          </a:prstGeom>
          <a:solidFill>
            <a:srgbClr val="FFB9EC">
              <a:alpha val="7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C834E7A-F4ED-4203-98B4-EF8CED60A565}"/>
              </a:ext>
            </a:extLst>
          </p:cNvPr>
          <p:cNvSpPr/>
          <p:nvPr/>
        </p:nvSpPr>
        <p:spPr>
          <a:xfrm>
            <a:off x="6076950" y="1082675"/>
            <a:ext cx="2308225" cy="2308225"/>
          </a:xfrm>
          <a:prstGeom prst="ellipse">
            <a:avLst/>
          </a:prstGeom>
          <a:solidFill>
            <a:srgbClr val="FFB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6629" name="Title 5">
            <a:extLst>
              <a:ext uri="{FF2B5EF4-FFF2-40B4-BE49-F238E27FC236}">
                <a16:creationId xmlns:a16="http://schemas.microsoft.com/office/drawing/2014/main" id="{5461D087-D2D5-4B59-BB12-EEE476696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7038"/>
            <a:ext cx="8220075" cy="10048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/>
              <a:t>Lollipops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4CABC2F-AF5E-45B3-9E5C-630B9235FF81}"/>
              </a:ext>
            </a:extLst>
          </p:cNvPr>
          <p:cNvSpPr/>
          <p:nvPr/>
        </p:nvSpPr>
        <p:spPr>
          <a:xfrm>
            <a:off x="1020763" y="1430338"/>
            <a:ext cx="4829174" cy="14509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A red lolly costs 42p. </a:t>
            </a:r>
          </a:p>
          <a:p>
            <a:pPr>
              <a:defRPr/>
            </a:pPr>
            <a:endParaRPr lang="en-GB" dirty="0">
              <a:solidFill>
                <a:schemeClr val="tx1"/>
              </a:solidFill>
              <a:latin typeface="Twinkl" pitchFamily="2" charset="0"/>
            </a:endParaRP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I want to buy a red lolly. I have £1. </a:t>
            </a: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How much change will I receive?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C8115A7-4402-46C0-82C6-C5C4E6D213CA}"/>
              </a:ext>
            </a:extLst>
          </p:cNvPr>
          <p:cNvSpPr/>
          <p:nvPr/>
        </p:nvSpPr>
        <p:spPr>
          <a:xfrm>
            <a:off x="6221413" y="1220788"/>
            <a:ext cx="2030412" cy="2032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pic>
        <p:nvPicPr>
          <p:cNvPr id="22535" name="Picture 7">
            <a:extLst>
              <a:ext uri="{FF2B5EF4-FFF2-40B4-BE49-F238E27FC236}">
                <a16:creationId xmlns:a16="http://schemas.microsoft.com/office/drawing/2014/main" id="{C628F0C5-8D3B-445F-8177-CD0D017F0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1447800"/>
            <a:ext cx="50482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AF79ADD-C274-4B7D-84E7-F4154BCDA4ED}"/>
              </a:ext>
            </a:extLst>
          </p:cNvPr>
          <p:cNvSpPr/>
          <p:nvPr/>
        </p:nvSpPr>
        <p:spPr>
          <a:xfrm>
            <a:off x="1655763" y="3252788"/>
            <a:ext cx="4432300" cy="24272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250000"/>
              </a:lnSpc>
              <a:defRPr/>
            </a:pPr>
            <a:r>
              <a:rPr lang="en-GB" sz="2400" u="sng" dirty="0">
                <a:solidFill>
                  <a:schemeClr val="tx1"/>
                </a:solidFill>
                <a:latin typeface="Twinkl" pitchFamily="2" charset="0"/>
              </a:rPr>
              <a:t>R</a:t>
            </a:r>
            <a:r>
              <a:rPr lang="en-GB" sz="2400" dirty="0">
                <a:solidFill>
                  <a:schemeClr val="tx1"/>
                </a:solidFill>
                <a:latin typeface="Twinkl" pitchFamily="2" charset="0"/>
              </a:rPr>
              <a:t>ead the question carefully.</a:t>
            </a:r>
          </a:p>
          <a:p>
            <a:pPr>
              <a:lnSpc>
                <a:spcPct val="250000"/>
              </a:lnSpc>
              <a:defRPr/>
            </a:pPr>
            <a:r>
              <a:rPr lang="en-GB" sz="2400" u="sng" dirty="0">
                <a:solidFill>
                  <a:schemeClr val="tx1"/>
                </a:solidFill>
                <a:latin typeface="Twinkl" pitchFamily="2" charset="0"/>
              </a:rPr>
              <a:t>U</a:t>
            </a:r>
            <a:r>
              <a:rPr lang="en-GB" sz="2400" dirty="0">
                <a:solidFill>
                  <a:schemeClr val="tx1"/>
                </a:solidFill>
                <a:latin typeface="Twinkl" pitchFamily="2" charset="0"/>
              </a:rPr>
              <a:t>nderstand the question.</a:t>
            </a:r>
          </a:p>
          <a:p>
            <a:pPr>
              <a:lnSpc>
                <a:spcPct val="250000"/>
              </a:lnSpc>
              <a:defRPr/>
            </a:pPr>
            <a:r>
              <a:rPr lang="en-GB" sz="2400" u="sng" dirty="0">
                <a:solidFill>
                  <a:schemeClr val="tx1"/>
                </a:solidFill>
                <a:latin typeface="Twinkl" pitchFamily="2" charset="0"/>
              </a:rPr>
              <a:t>C</a:t>
            </a:r>
            <a:r>
              <a:rPr lang="en-GB" sz="2400" dirty="0">
                <a:solidFill>
                  <a:schemeClr val="tx1"/>
                </a:solidFill>
                <a:latin typeface="Twinkl" pitchFamily="2" charset="0"/>
              </a:rPr>
              <a:t>hoose the correct operation. </a:t>
            </a:r>
            <a:endParaRPr lang="en-GB" sz="2400" dirty="0">
              <a:solidFill>
                <a:srgbClr val="FF0000"/>
              </a:solidFill>
              <a:latin typeface="Twinkl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227603-5315-4C49-99EC-322EB72746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3" y="3090863"/>
            <a:ext cx="5969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B9D6FD-7C48-416B-BA2D-9E3CA7EB34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3" y="4046538"/>
            <a:ext cx="5969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9EAD7F-E1B6-468F-84D4-4EB0313955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13" y="5002213"/>
            <a:ext cx="5905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935CDAF-9B3B-48AE-AD6A-CF882EA6C441}"/>
              </a:ext>
            </a:extLst>
          </p:cNvPr>
          <p:cNvSpPr/>
          <p:nvPr/>
        </p:nvSpPr>
        <p:spPr>
          <a:xfrm>
            <a:off x="755650" y="1430338"/>
            <a:ext cx="6562725" cy="1450975"/>
          </a:xfrm>
          <a:prstGeom prst="rect">
            <a:avLst/>
          </a:prstGeom>
          <a:solidFill>
            <a:srgbClr val="FFB9EC">
              <a:alpha val="7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BA9BAE0-6219-42BE-A0D9-54832EE76374}"/>
              </a:ext>
            </a:extLst>
          </p:cNvPr>
          <p:cNvSpPr/>
          <p:nvPr/>
        </p:nvSpPr>
        <p:spPr>
          <a:xfrm>
            <a:off x="6076950" y="1082675"/>
            <a:ext cx="2308225" cy="2308225"/>
          </a:xfrm>
          <a:prstGeom prst="ellipse">
            <a:avLst/>
          </a:prstGeom>
          <a:solidFill>
            <a:srgbClr val="FFB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6629" name="Title 5">
            <a:extLst>
              <a:ext uri="{FF2B5EF4-FFF2-40B4-BE49-F238E27FC236}">
                <a16:creationId xmlns:a16="http://schemas.microsoft.com/office/drawing/2014/main" id="{62E9B453-8AC6-4AF9-8812-5E8593B33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7038"/>
            <a:ext cx="8220075" cy="10048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/>
              <a:t>Lollipops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7598CDC-06C1-4410-A45E-AF858D1BFFB8}"/>
              </a:ext>
            </a:extLst>
          </p:cNvPr>
          <p:cNvSpPr/>
          <p:nvPr/>
        </p:nvSpPr>
        <p:spPr>
          <a:xfrm>
            <a:off x="1020763" y="1447800"/>
            <a:ext cx="4541837" cy="14335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A red lolly costs 42p. </a:t>
            </a:r>
          </a:p>
          <a:p>
            <a:pPr>
              <a:defRPr/>
            </a:pPr>
            <a:endParaRPr lang="en-GB" dirty="0">
              <a:solidFill>
                <a:schemeClr val="tx1"/>
              </a:solidFill>
              <a:latin typeface="Twinkl" pitchFamily="2" charset="0"/>
            </a:endParaRP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I want to buy a </a:t>
            </a:r>
            <a:r>
              <a:rPr lang="en-GB" u="sng" dirty="0">
                <a:solidFill>
                  <a:schemeClr val="tx1"/>
                </a:solidFill>
                <a:latin typeface="Twinkl" pitchFamily="2" charset="0"/>
              </a:rPr>
              <a:t>red lolly</a:t>
            </a: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. I have </a:t>
            </a:r>
            <a:r>
              <a:rPr lang="en-GB" u="sng" dirty="0">
                <a:solidFill>
                  <a:schemeClr val="tx1"/>
                </a:solidFill>
                <a:latin typeface="Twinkl" pitchFamily="2" charset="0"/>
              </a:rPr>
              <a:t>£1</a:t>
            </a: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. </a:t>
            </a:r>
          </a:p>
          <a:p>
            <a:pPr>
              <a:defRPr/>
            </a:pPr>
            <a:r>
              <a:rPr lang="en-GB" u="sng" dirty="0">
                <a:solidFill>
                  <a:schemeClr val="tx1"/>
                </a:solidFill>
                <a:latin typeface="Twinkl" pitchFamily="2" charset="0"/>
              </a:rPr>
              <a:t>How much change</a:t>
            </a: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 will I receive?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CFF02F0-7477-4829-9049-E5042125D257}"/>
              </a:ext>
            </a:extLst>
          </p:cNvPr>
          <p:cNvSpPr/>
          <p:nvPr/>
        </p:nvSpPr>
        <p:spPr>
          <a:xfrm>
            <a:off x="6221413" y="1220788"/>
            <a:ext cx="2030412" cy="2032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82CD192-A63E-4EB7-BC8F-13D6411061D6}"/>
              </a:ext>
            </a:extLst>
          </p:cNvPr>
          <p:cNvSpPr/>
          <p:nvPr/>
        </p:nvSpPr>
        <p:spPr>
          <a:xfrm>
            <a:off x="1020763" y="3813175"/>
            <a:ext cx="7102475" cy="20272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This question asks me to find how much is left over. </a:t>
            </a: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I need to use subtraction to solve this problem. </a:t>
            </a:r>
          </a:p>
          <a:p>
            <a:pPr>
              <a:defRPr/>
            </a:pPr>
            <a:endParaRPr lang="en-GB" dirty="0">
              <a:solidFill>
                <a:schemeClr val="tx1"/>
              </a:solidFill>
              <a:latin typeface="Twinkl" pitchFamily="2" charset="0"/>
            </a:endParaRPr>
          </a:p>
          <a:p>
            <a:pPr>
              <a:defRPr/>
            </a:pPr>
            <a:r>
              <a:rPr lang="en-GB" sz="2400" dirty="0">
                <a:solidFill>
                  <a:schemeClr val="tx1"/>
                </a:solidFill>
                <a:latin typeface="Twinkl" pitchFamily="2" charset="0"/>
              </a:rPr>
              <a:t>100p – 42p = 58p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D8E275-8170-4D82-B722-4024279F075C}"/>
              </a:ext>
            </a:extLst>
          </p:cNvPr>
          <p:cNvSpPr/>
          <p:nvPr/>
        </p:nvSpPr>
        <p:spPr>
          <a:xfrm>
            <a:off x="755650" y="3600450"/>
            <a:ext cx="7629525" cy="2492375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pic>
        <p:nvPicPr>
          <p:cNvPr id="23561" name="Picture 7">
            <a:extLst>
              <a:ext uri="{FF2B5EF4-FFF2-40B4-BE49-F238E27FC236}">
                <a16:creationId xmlns:a16="http://schemas.microsoft.com/office/drawing/2014/main" id="{07F59500-C292-40AD-8853-5A4E7F0E4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1447800"/>
            <a:ext cx="50482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918E37F-45BE-429E-91FE-0E33321B8347}"/>
              </a:ext>
            </a:extLst>
          </p:cNvPr>
          <p:cNvSpPr/>
          <p:nvPr/>
        </p:nvSpPr>
        <p:spPr>
          <a:xfrm>
            <a:off x="755650" y="1431925"/>
            <a:ext cx="7632700" cy="1682750"/>
          </a:xfrm>
          <a:prstGeom prst="rect">
            <a:avLst/>
          </a:prstGeom>
          <a:solidFill>
            <a:srgbClr val="FFB9EC">
              <a:alpha val="7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6629" name="Title 5">
            <a:extLst>
              <a:ext uri="{FF2B5EF4-FFF2-40B4-BE49-F238E27FC236}">
                <a16:creationId xmlns:a16="http://schemas.microsoft.com/office/drawing/2014/main" id="{8BC1F909-ED73-4D70-9241-6CA67CBB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7038"/>
            <a:ext cx="8220075" cy="10048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/>
              <a:t>Creamy Chocolate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13EE37C-0E6E-4D67-B2C4-7FA9BD48B2F9}"/>
              </a:ext>
            </a:extLst>
          </p:cNvPr>
          <p:cNvSpPr/>
          <p:nvPr/>
        </p:nvSpPr>
        <p:spPr>
          <a:xfrm>
            <a:off x="914400" y="1639888"/>
            <a:ext cx="7281863" cy="13096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On the next slide, you will see a problem.</a:t>
            </a: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Your task is to decide whether addition, subtraction or both operations are needed to solve the problem.</a:t>
            </a:r>
          </a:p>
          <a:p>
            <a:pPr>
              <a:defRPr/>
            </a:pPr>
            <a:endParaRPr lang="en-GB" dirty="0">
              <a:solidFill>
                <a:schemeClr val="tx1"/>
              </a:solidFill>
              <a:latin typeface="Twinkl" pitchFamily="2" charset="0"/>
            </a:endParaRP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Use RUCSAC to help you.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75CC884-F15B-40C6-9965-67F1574D29C3}"/>
              </a:ext>
            </a:extLst>
          </p:cNvPr>
          <p:cNvSpPr/>
          <p:nvPr/>
        </p:nvSpPr>
        <p:spPr>
          <a:xfrm>
            <a:off x="1655763" y="3475038"/>
            <a:ext cx="4432300" cy="24272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250000"/>
              </a:lnSpc>
              <a:defRPr/>
            </a:pPr>
            <a:r>
              <a:rPr lang="en-GB" sz="2400" u="sng" dirty="0">
                <a:solidFill>
                  <a:schemeClr val="tx1"/>
                </a:solidFill>
                <a:latin typeface="Twinkl" pitchFamily="2" charset="0"/>
              </a:rPr>
              <a:t>R</a:t>
            </a:r>
            <a:r>
              <a:rPr lang="en-GB" sz="2400" dirty="0">
                <a:solidFill>
                  <a:schemeClr val="tx1"/>
                </a:solidFill>
                <a:latin typeface="Twinkl" pitchFamily="2" charset="0"/>
              </a:rPr>
              <a:t>ead the question carefully.</a:t>
            </a:r>
          </a:p>
          <a:p>
            <a:pPr>
              <a:lnSpc>
                <a:spcPct val="250000"/>
              </a:lnSpc>
              <a:defRPr/>
            </a:pPr>
            <a:r>
              <a:rPr lang="en-GB" sz="2400" u="sng" dirty="0">
                <a:solidFill>
                  <a:schemeClr val="tx1"/>
                </a:solidFill>
                <a:latin typeface="Twinkl" pitchFamily="2" charset="0"/>
              </a:rPr>
              <a:t>U</a:t>
            </a:r>
            <a:r>
              <a:rPr lang="en-GB" sz="2400" dirty="0">
                <a:solidFill>
                  <a:schemeClr val="tx1"/>
                </a:solidFill>
                <a:latin typeface="Twinkl" pitchFamily="2" charset="0"/>
              </a:rPr>
              <a:t>nderstand the question.</a:t>
            </a:r>
          </a:p>
          <a:p>
            <a:pPr>
              <a:lnSpc>
                <a:spcPct val="250000"/>
              </a:lnSpc>
              <a:defRPr/>
            </a:pPr>
            <a:r>
              <a:rPr lang="en-GB" sz="2400" u="sng" dirty="0">
                <a:solidFill>
                  <a:schemeClr val="tx1"/>
                </a:solidFill>
                <a:latin typeface="Twinkl" pitchFamily="2" charset="0"/>
              </a:rPr>
              <a:t>C</a:t>
            </a:r>
            <a:r>
              <a:rPr lang="en-GB" sz="2400" dirty="0">
                <a:solidFill>
                  <a:schemeClr val="tx1"/>
                </a:solidFill>
                <a:latin typeface="Twinkl" pitchFamily="2" charset="0"/>
              </a:rPr>
              <a:t>hoose the correct operation. </a:t>
            </a:r>
            <a:endParaRPr lang="en-GB" sz="2400" dirty="0">
              <a:solidFill>
                <a:srgbClr val="FF0000"/>
              </a:solidFill>
              <a:latin typeface="Twinkl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F49778-72CC-47BD-9621-F444A51F2E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3" y="3313113"/>
            <a:ext cx="5969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CA40D02-1EA1-4409-B86A-328E4A37FA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3" y="4268788"/>
            <a:ext cx="5969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617DB4-A7DA-4FCB-A367-EEDCE54F46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13" y="5224463"/>
            <a:ext cx="5905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Talking Partners">
            <a:extLst>
              <a:ext uri="{FF2B5EF4-FFF2-40B4-BE49-F238E27FC236}">
                <a16:creationId xmlns:a16="http://schemas.microsoft.com/office/drawing/2014/main" id="{06469ABD-A4FC-426C-8069-B935BE342C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5303223-FBF4-4BA8-82D8-0CCB2A691FF3}"/>
              </a:ext>
            </a:extLst>
          </p:cNvPr>
          <p:cNvSpPr/>
          <p:nvPr/>
        </p:nvSpPr>
        <p:spPr>
          <a:xfrm>
            <a:off x="755650" y="2270125"/>
            <a:ext cx="6262688" cy="2379663"/>
          </a:xfrm>
          <a:prstGeom prst="rect">
            <a:avLst/>
          </a:prstGeom>
          <a:solidFill>
            <a:srgbClr val="FFB9EC">
              <a:alpha val="7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4910C6-904D-4BEA-B5A9-17F561F88776}"/>
              </a:ext>
            </a:extLst>
          </p:cNvPr>
          <p:cNvSpPr/>
          <p:nvPr/>
        </p:nvSpPr>
        <p:spPr>
          <a:xfrm>
            <a:off x="5370513" y="1924050"/>
            <a:ext cx="3022600" cy="3022600"/>
          </a:xfrm>
          <a:prstGeom prst="ellipse">
            <a:avLst/>
          </a:prstGeom>
          <a:solidFill>
            <a:srgbClr val="FFB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6629" name="Title 5">
            <a:extLst>
              <a:ext uri="{FF2B5EF4-FFF2-40B4-BE49-F238E27FC236}">
                <a16:creationId xmlns:a16="http://schemas.microsoft.com/office/drawing/2014/main" id="{2CB775C3-E25B-4713-92DA-D2F3B4907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7038"/>
            <a:ext cx="8220075" cy="10048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/>
              <a:t>Creamy Chocolate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79AB106-DF83-49A9-B35F-6BCC650424BE}"/>
              </a:ext>
            </a:extLst>
          </p:cNvPr>
          <p:cNvSpPr/>
          <p:nvPr/>
        </p:nvSpPr>
        <p:spPr>
          <a:xfrm>
            <a:off x="755650" y="2270125"/>
            <a:ext cx="4602163" cy="23796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A chocolate bar weighs 200 grams. </a:t>
            </a:r>
          </a:p>
          <a:p>
            <a:pPr>
              <a:defRPr/>
            </a:pPr>
            <a:endParaRPr lang="en-GB" dirty="0">
              <a:solidFill>
                <a:schemeClr val="tx1"/>
              </a:solidFill>
              <a:latin typeface="Twinkl" pitchFamily="2" charset="0"/>
            </a:endParaRP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50 grams of this is butter, 25 grams is cocoa, and the rest is sugar. </a:t>
            </a:r>
          </a:p>
          <a:p>
            <a:pPr>
              <a:defRPr/>
            </a:pPr>
            <a:endParaRPr lang="en-GB" dirty="0">
              <a:solidFill>
                <a:schemeClr val="tx1"/>
              </a:solidFill>
              <a:latin typeface="Twinkl" pitchFamily="2" charset="0"/>
            </a:endParaRP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How many grams of sugar are there in the chocolate bar?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E6D6FD8-7F11-4FFF-BBE8-5A13D8758CEF}"/>
              </a:ext>
            </a:extLst>
          </p:cNvPr>
          <p:cNvSpPr/>
          <p:nvPr/>
        </p:nvSpPr>
        <p:spPr>
          <a:xfrm>
            <a:off x="5545138" y="2114550"/>
            <a:ext cx="2660650" cy="26590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pic>
        <p:nvPicPr>
          <p:cNvPr id="25607" name="Picture 2">
            <a:extLst>
              <a:ext uri="{FF2B5EF4-FFF2-40B4-BE49-F238E27FC236}">
                <a16:creationId xmlns:a16="http://schemas.microsoft.com/office/drawing/2014/main" id="{4F0F8105-7D89-402A-86E5-163D02AF9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913" y="2908300"/>
            <a:ext cx="16954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1">
            <a:extLst>
              <a:ext uri="{FF2B5EF4-FFF2-40B4-BE49-F238E27FC236}">
                <a16:creationId xmlns:a16="http://schemas.microsoft.com/office/drawing/2014/main" id="{DB93DAC2-14EA-4B5A-9216-DF7F35488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25" y="3271838"/>
            <a:ext cx="14922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Talking Partners">
            <a:extLst>
              <a:ext uri="{FF2B5EF4-FFF2-40B4-BE49-F238E27FC236}">
                <a16:creationId xmlns:a16="http://schemas.microsoft.com/office/drawing/2014/main" id="{B911BBC1-D573-433C-B9E5-45A86BE53F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203726-21C3-43BB-8A05-9F6714F29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5513" y="2971800"/>
            <a:ext cx="20256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r>
              <a:rPr lang="en-GB" altLang="en-US" sz="5400" b="1" dirty="0">
                <a:latin typeface="Twinkl" pitchFamily="2" charset="0"/>
              </a:rPr>
              <a:t>125g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77F979-FB3D-4846-9919-47CA3FC9E659}"/>
              </a:ext>
            </a:extLst>
          </p:cNvPr>
          <p:cNvSpPr/>
          <p:nvPr/>
        </p:nvSpPr>
        <p:spPr>
          <a:xfrm>
            <a:off x="755650" y="2808288"/>
            <a:ext cx="6262688" cy="1433512"/>
          </a:xfrm>
          <a:prstGeom prst="rect">
            <a:avLst/>
          </a:prstGeom>
          <a:solidFill>
            <a:srgbClr val="FFB9EC">
              <a:alpha val="7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174732D-A199-4277-806C-D4BF4BE5C221}"/>
              </a:ext>
            </a:extLst>
          </p:cNvPr>
          <p:cNvSpPr/>
          <p:nvPr/>
        </p:nvSpPr>
        <p:spPr>
          <a:xfrm>
            <a:off x="5370513" y="1924050"/>
            <a:ext cx="3022600" cy="3022600"/>
          </a:xfrm>
          <a:prstGeom prst="ellipse">
            <a:avLst/>
          </a:prstGeom>
          <a:solidFill>
            <a:srgbClr val="FFB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6629" name="Title 5">
            <a:extLst>
              <a:ext uri="{FF2B5EF4-FFF2-40B4-BE49-F238E27FC236}">
                <a16:creationId xmlns:a16="http://schemas.microsoft.com/office/drawing/2014/main" id="{99D0479C-B27A-418B-A10B-9CA53E2AC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7038"/>
            <a:ext cx="8220075" cy="10048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/>
              <a:t>Creamy Chocolate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4E3A08C-7FEB-4F73-A937-8278B9E7C888}"/>
              </a:ext>
            </a:extLst>
          </p:cNvPr>
          <p:cNvSpPr/>
          <p:nvPr/>
        </p:nvSpPr>
        <p:spPr>
          <a:xfrm>
            <a:off x="755650" y="2808288"/>
            <a:ext cx="4602163" cy="14335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A chocolate bar costs 76p. </a:t>
            </a:r>
          </a:p>
          <a:p>
            <a:pPr>
              <a:defRPr/>
            </a:pPr>
            <a:endParaRPr lang="en-GB" dirty="0">
              <a:solidFill>
                <a:schemeClr val="tx1"/>
              </a:solidFill>
              <a:latin typeface="Twinkl" pitchFamily="2" charset="0"/>
            </a:endParaRP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If I paid with a £5 note, how much change will I receive?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1A621BC-1E95-4427-9BF8-7CC530E0166A}"/>
              </a:ext>
            </a:extLst>
          </p:cNvPr>
          <p:cNvSpPr/>
          <p:nvPr/>
        </p:nvSpPr>
        <p:spPr>
          <a:xfrm>
            <a:off x="5545138" y="2114550"/>
            <a:ext cx="2660650" cy="26590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pic>
        <p:nvPicPr>
          <p:cNvPr id="26631" name="Picture 2">
            <a:extLst>
              <a:ext uri="{FF2B5EF4-FFF2-40B4-BE49-F238E27FC236}">
                <a16:creationId xmlns:a16="http://schemas.microsoft.com/office/drawing/2014/main" id="{39649BD1-66AA-4557-A468-54BFCBFD2B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8" y="3132138"/>
            <a:ext cx="16954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Talking Partners">
            <a:extLst>
              <a:ext uri="{FF2B5EF4-FFF2-40B4-BE49-F238E27FC236}">
                <a16:creationId xmlns:a16="http://schemas.microsoft.com/office/drawing/2014/main" id="{703AF874-83FE-4BD6-AEB2-E3CB6A49A5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003AB45-1AD0-490F-8F1D-DEED96F42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8038" y="2995613"/>
            <a:ext cx="20256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r>
              <a:rPr lang="en-GB" altLang="en-US" sz="5400" b="1" dirty="0">
                <a:latin typeface="Twinkl" pitchFamily="2" charset="0"/>
              </a:rPr>
              <a:t>£4.24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C47CAD4-9694-4FC8-ACAA-01248A5941E5}"/>
              </a:ext>
            </a:extLst>
          </p:cNvPr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D0A3E95-67F3-4A2C-913B-DEBF845DE99F}"/>
              </a:ext>
            </a:extLst>
          </p:cNvPr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9220" name="Title 1">
            <a:extLst>
              <a:ext uri="{FF2B5EF4-FFF2-40B4-BE49-F238E27FC236}">
                <a16:creationId xmlns:a16="http://schemas.microsoft.com/office/drawing/2014/main" id="{812C2711-6B0A-4174-B57B-E1E0C29F5ECB}"/>
              </a:ext>
            </a:extLst>
          </p:cNvPr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Twinkl" pitchFamily="2" charset="0"/>
              </a:rPr>
              <a:t>Success Criteria</a:t>
            </a:r>
          </a:p>
        </p:txBody>
      </p:sp>
      <p:sp>
        <p:nvSpPr>
          <p:cNvPr id="9221" name="Title 1">
            <a:extLst>
              <a:ext uri="{FF2B5EF4-FFF2-40B4-BE49-F238E27FC236}">
                <a16:creationId xmlns:a16="http://schemas.microsoft.com/office/drawing/2014/main" id="{81512119-F9DB-4BC8-A1A8-1542F02C2EAD}"/>
              </a:ext>
            </a:extLst>
          </p:cNvPr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Twinkl" pitchFamily="2" charset="0"/>
              </a:rPr>
              <a:t>Aim</a:t>
            </a:r>
          </a:p>
        </p:txBody>
      </p:sp>
      <p:sp>
        <p:nvSpPr>
          <p:cNvPr id="9222" name="Content Placeholder 15">
            <a:extLst>
              <a:ext uri="{FF2B5EF4-FFF2-40B4-BE49-F238E27FC236}">
                <a16:creationId xmlns:a16="http://schemas.microsoft.com/office/drawing/2014/main" id="{A9F901E8-22A8-49CF-9649-7AFEEA9F1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r>
              <a:rPr lang="en-GB" altLang="en-US" dirty="0"/>
              <a:t>I can decide which operation to use and explain why.</a:t>
            </a:r>
          </a:p>
        </p:txBody>
      </p:sp>
      <p:sp>
        <p:nvSpPr>
          <p:cNvPr id="9223" name="Content Placeholder 15">
            <a:extLst>
              <a:ext uri="{FF2B5EF4-FFF2-40B4-BE49-F238E27FC236}">
                <a16:creationId xmlns:a16="http://schemas.microsoft.com/office/drawing/2014/main" id="{9555CFA4-2646-4B1E-A4C7-396495814C05}"/>
              </a:ext>
            </a:extLst>
          </p:cNvPr>
          <p:cNvSpPr txBox="1">
            <a:spLocks/>
          </p:cNvSpPr>
          <p:nvPr/>
        </p:nvSpPr>
        <p:spPr bwMode="auto">
          <a:xfrm>
            <a:off x="628650" y="3467100"/>
            <a:ext cx="7886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/>
            <a:r>
              <a:rPr lang="en-GB" altLang="en-US" dirty="0">
                <a:latin typeface="Twinkl" pitchFamily="2" charset="0"/>
              </a:rPr>
              <a:t>I can decide whether a problem is one or two steps.</a:t>
            </a:r>
          </a:p>
          <a:p>
            <a:pPr eaLnBrk="1" hangingPunct="1"/>
            <a:r>
              <a:rPr lang="en-GB" altLang="en-US" dirty="0">
                <a:latin typeface="Twinkl" pitchFamily="2" charset="0"/>
              </a:rPr>
              <a:t>I can decide if I need to use addition and/or subtraction.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21E942F-2128-4F01-B7F8-A1B00C11DF42}"/>
              </a:ext>
            </a:extLst>
          </p:cNvPr>
          <p:cNvSpPr/>
          <p:nvPr/>
        </p:nvSpPr>
        <p:spPr>
          <a:xfrm>
            <a:off x="755650" y="2808288"/>
            <a:ext cx="6262688" cy="1433512"/>
          </a:xfrm>
          <a:prstGeom prst="rect">
            <a:avLst/>
          </a:prstGeom>
          <a:solidFill>
            <a:srgbClr val="FFB9EC">
              <a:alpha val="7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EAE381F-7507-4BB7-A5A3-5196E2128A62}"/>
              </a:ext>
            </a:extLst>
          </p:cNvPr>
          <p:cNvSpPr/>
          <p:nvPr/>
        </p:nvSpPr>
        <p:spPr>
          <a:xfrm>
            <a:off x="5370513" y="1924050"/>
            <a:ext cx="3022600" cy="3022600"/>
          </a:xfrm>
          <a:prstGeom prst="ellipse">
            <a:avLst/>
          </a:prstGeom>
          <a:solidFill>
            <a:srgbClr val="FFB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6629" name="Title 5">
            <a:extLst>
              <a:ext uri="{FF2B5EF4-FFF2-40B4-BE49-F238E27FC236}">
                <a16:creationId xmlns:a16="http://schemas.microsoft.com/office/drawing/2014/main" id="{F75FD5C2-DDF2-42E8-BA79-77A491905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7038"/>
            <a:ext cx="8220075" cy="10048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/>
              <a:t>Creamy Chocolate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0CCAF43-D88E-4B63-89AD-B1AA1D238E0D}"/>
              </a:ext>
            </a:extLst>
          </p:cNvPr>
          <p:cNvSpPr/>
          <p:nvPr/>
        </p:nvSpPr>
        <p:spPr>
          <a:xfrm>
            <a:off x="755650" y="2808288"/>
            <a:ext cx="4602163" cy="14335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A chocolate bar costs 76p. </a:t>
            </a:r>
          </a:p>
          <a:p>
            <a:pPr>
              <a:defRPr/>
            </a:pPr>
            <a:endParaRPr lang="en-GB" dirty="0">
              <a:solidFill>
                <a:schemeClr val="tx1"/>
              </a:solidFill>
              <a:latin typeface="Twinkl" pitchFamily="2" charset="0"/>
            </a:endParaRP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How much would it cost me for 3 bars of chocolate?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7FF8B81-CF19-4CCD-8687-DB0E799D0F34}"/>
              </a:ext>
            </a:extLst>
          </p:cNvPr>
          <p:cNvSpPr/>
          <p:nvPr/>
        </p:nvSpPr>
        <p:spPr>
          <a:xfrm>
            <a:off x="5545138" y="2114550"/>
            <a:ext cx="2660650" cy="26590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pic>
        <p:nvPicPr>
          <p:cNvPr id="27655" name="Picture 2">
            <a:extLst>
              <a:ext uri="{FF2B5EF4-FFF2-40B4-BE49-F238E27FC236}">
                <a16:creationId xmlns:a16="http://schemas.microsoft.com/office/drawing/2014/main" id="{C38FEEC0-9144-4163-984C-869575DE17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8" y="3132138"/>
            <a:ext cx="16954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Talking Partners">
            <a:extLst>
              <a:ext uri="{FF2B5EF4-FFF2-40B4-BE49-F238E27FC236}">
                <a16:creationId xmlns:a16="http://schemas.microsoft.com/office/drawing/2014/main" id="{C5DE9B1D-1B98-4545-AFA9-5BDBAE447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F634D58-397D-4AB2-A1B4-ADB18A59F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7725" y="2982913"/>
            <a:ext cx="20256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r>
              <a:rPr lang="en-GB" altLang="en-US" sz="5400" b="1" dirty="0">
                <a:latin typeface="Twinkl" pitchFamily="2" charset="0"/>
              </a:rPr>
              <a:t>£2.28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itle 5">
            <a:extLst>
              <a:ext uri="{FF2B5EF4-FFF2-40B4-BE49-F238E27FC236}">
                <a16:creationId xmlns:a16="http://schemas.microsoft.com/office/drawing/2014/main" id="{F0AD5B0B-A8C0-4C14-B665-600D60310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7038"/>
            <a:ext cx="8220075" cy="10048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/>
              <a:t>Creamy Chocolate</a:t>
            </a:r>
          </a:p>
        </p:txBody>
      </p:sp>
      <p:pic>
        <p:nvPicPr>
          <p:cNvPr id="28675" name="Talking Partners">
            <a:extLst>
              <a:ext uri="{FF2B5EF4-FFF2-40B4-BE49-F238E27FC236}">
                <a16:creationId xmlns:a16="http://schemas.microsoft.com/office/drawing/2014/main" id="{F40EF655-1572-433F-ACA4-A5626FC4A1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72A61E1-517F-41EC-8886-743843706149}"/>
              </a:ext>
            </a:extLst>
          </p:cNvPr>
          <p:cNvSpPr/>
          <p:nvPr/>
        </p:nvSpPr>
        <p:spPr>
          <a:xfrm>
            <a:off x="755650" y="2270125"/>
            <a:ext cx="7632700" cy="2379663"/>
          </a:xfrm>
          <a:prstGeom prst="rect">
            <a:avLst/>
          </a:prstGeom>
          <a:solidFill>
            <a:srgbClr val="FFB9EC">
              <a:alpha val="7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9BE5739-64C9-4A62-BC69-C43873BE49DA}"/>
              </a:ext>
            </a:extLst>
          </p:cNvPr>
          <p:cNvSpPr/>
          <p:nvPr/>
        </p:nvSpPr>
        <p:spPr>
          <a:xfrm>
            <a:off x="6046788" y="3278188"/>
            <a:ext cx="1870075" cy="1870075"/>
          </a:xfrm>
          <a:prstGeom prst="ellipse">
            <a:avLst/>
          </a:prstGeom>
          <a:solidFill>
            <a:srgbClr val="FFB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67C4ED5-83B3-43EA-BB87-360DE66CA51E}"/>
              </a:ext>
            </a:extLst>
          </p:cNvPr>
          <p:cNvSpPr/>
          <p:nvPr/>
        </p:nvSpPr>
        <p:spPr>
          <a:xfrm>
            <a:off x="755650" y="2270125"/>
            <a:ext cx="4602163" cy="23796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Strawberry Chocolate: 76p</a:t>
            </a: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Mint Chocolate: 54p</a:t>
            </a: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Caramel Chocolate: 73p</a:t>
            </a:r>
          </a:p>
          <a:p>
            <a:pPr>
              <a:defRPr/>
            </a:pPr>
            <a:endParaRPr lang="en-GB" dirty="0">
              <a:solidFill>
                <a:schemeClr val="tx1"/>
              </a:solidFill>
              <a:latin typeface="Twinkl" pitchFamily="2" charset="0"/>
            </a:endParaRP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I have £10. If I buy 3 bars of mint chocolate and 1 bar of caramel chocolate, how much change would I have?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7F6EAC9-0C3F-49FE-B1CD-E23FB9BE8279}"/>
              </a:ext>
            </a:extLst>
          </p:cNvPr>
          <p:cNvSpPr/>
          <p:nvPr/>
        </p:nvSpPr>
        <p:spPr>
          <a:xfrm>
            <a:off x="6161088" y="3387725"/>
            <a:ext cx="1646237" cy="16446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DC394FF-8646-4C4B-9C4F-4C7872848C2D}"/>
              </a:ext>
            </a:extLst>
          </p:cNvPr>
          <p:cNvSpPr/>
          <p:nvPr/>
        </p:nvSpPr>
        <p:spPr>
          <a:xfrm>
            <a:off x="6642100" y="1516063"/>
            <a:ext cx="1870075" cy="1870075"/>
          </a:xfrm>
          <a:prstGeom prst="ellipse">
            <a:avLst/>
          </a:prstGeom>
          <a:solidFill>
            <a:srgbClr val="FFB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58868C3-F9BD-485E-90D8-852BE41D7373}"/>
              </a:ext>
            </a:extLst>
          </p:cNvPr>
          <p:cNvSpPr/>
          <p:nvPr/>
        </p:nvSpPr>
        <p:spPr>
          <a:xfrm>
            <a:off x="6756400" y="1625600"/>
            <a:ext cx="1646238" cy="164623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3F5F3B9-BE34-4246-AC8B-E9DE72A9E53D}"/>
              </a:ext>
            </a:extLst>
          </p:cNvPr>
          <p:cNvSpPr/>
          <p:nvPr/>
        </p:nvSpPr>
        <p:spPr>
          <a:xfrm>
            <a:off x="4810125" y="1892300"/>
            <a:ext cx="1870075" cy="1870075"/>
          </a:xfrm>
          <a:prstGeom prst="ellipse">
            <a:avLst/>
          </a:prstGeom>
          <a:solidFill>
            <a:srgbClr val="FFB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3402066-923A-4D25-B2E4-EC2234035837}"/>
              </a:ext>
            </a:extLst>
          </p:cNvPr>
          <p:cNvSpPr/>
          <p:nvPr/>
        </p:nvSpPr>
        <p:spPr>
          <a:xfrm>
            <a:off x="4924425" y="2001838"/>
            <a:ext cx="1646238" cy="164623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pic>
        <p:nvPicPr>
          <p:cNvPr id="28684" name="Picture 1">
            <a:extLst>
              <a:ext uri="{FF2B5EF4-FFF2-40B4-BE49-F238E27FC236}">
                <a16:creationId xmlns:a16="http://schemas.microsoft.com/office/drawing/2014/main" id="{9D0BACDC-8AFA-4783-BA78-0849E6253C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60220">
            <a:off x="6973888" y="2024063"/>
            <a:ext cx="13255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6">
            <a:extLst>
              <a:ext uri="{FF2B5EF4-FFF2-40B4-BE49-F238E27FC236}">
                <a16:creationId xmlns:a16="http://schemas.microsoft.com/office/drawing/2014/main" id="{C1117EDF-CACA-4F5A-A5B4-B5DC334CDF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60220">
            <a:off x="6365875" y="3841750"/>
            <a:ext cx="132715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7">
            <a:extLst>
              <a:ext uri="{FF2B5EF4-FFF2-40B4-BE49-F238E27FC236}">
                <a16:creationId xmlns:a16="http://schemas.microsoft.com/office/drawing/2014/main" id="{B06FC2BB-AB24-4ADD-BCD5-0F59700389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60220">
            <a:off x="5129213" y="2433638"/>
            <a:ext cx="13271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B2554E1-BD5C-431E-98F7-70508CAF664F}"/>
              </a:ext>
            </a:extLst>
          </p:cNvPr>
          <p:cNvGrpSpPr>
            <a:grpSpLocks/>
          </p:cNvGrpSpPr>
          <p:nvPr/>
        </p:nvGrpSpPr>
        <p:grpSpPr bwMode="auto">
          <a:xfrm>
            <a:off x="5335588" y="1965325"/>
            <a:ext cx="3022600" cy="3022600"/>
            <a:chOff x="5370513" y="1924050"/>
            <a:chExt cx="3022600" cy="30226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1DD8730-E47F-422C-A92D-88EB9F0FCB01}"/>
                </a:ext>
              </a:extLst>
            </p:cNvPr>
            <p:cNvSpPr/>
            <p:nvPr/>
          </p:nvSpPr>
          <p:spPr>
            <a:xfrm>
              <a:off x="5370513" y="1924050"/>
              <a:ext cx="3022600" cy="3022600"/>
            </a:xfrm>
            <a:prstGeom prst="ellipse">
              <a:avLst/>
            </a:prstGeom>
            <a:solidFill>
              <a:srgbClr val="FFB9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FD6E30D-E553-4C32-BE3F-19B63EC74E50}"/>
                </a:ext>
              </a:extLst>
            </p:cNvPr>
            <p:cNvSpPr/>
            <p:nvPr/>
          </p:nvSpPr>
          <p:spPr>
            <a:xfrm>
              <a:off x="5545138" y="2114550"/>
              <a:ext cx="2660650" cy="265906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</p:grpSp>
      <p:sp>
        <p:nvSpPr>
          <p:cNvPr id="15" name="£7.65">
            <a:extLst>
              <a:ext uri="{FF2B5EF4-FFF2-40B4-BE49-F238E27FC236}">
                <a16:creationId xmlns:a16="http://schemas.microsoft.com/office/drawing/2014/main" id="{7B6C6ADD-93F5-4EF1-8C96-5A7320FE4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7725" y="2982913"/>
            <a:ext cx="20256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r>
              <a:rPr lang="en-GB" altLang="en-US" sz="5400" b="1" dirty="0">
                <a:latin typeface="Twinkl" pitchFamily="2" charset="0"/>
              </a:rPr>
              <a:t>£7.65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23" grpId="0" animBg="1"/>
      <p:bldP spid="24" grpId="0" animBg="1"/>
      <p:bldP spid="25" grpId="0" animBg="1"/>
      <p:bldP spid="26" grpId="0" animBg="1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itle 5">
            <a:extLst>
              <a:ext uri="{FF2B5EF4-FFF2-40B4-BE49-F238E27FC236}">
                <a16:creationId xmlns:a16="http://schemas.microsoft.com/office/drawing/2014/main" id="{6F4404BE-3606-44B1-990E-10898A0EA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6563"/>
            <a:ext cx="8220075" cy="9810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/>
              <a:t>Sweet Shop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EA3AF5-2DE7-4459-A7F0-9A53828F9CDD}"/>
              </a:ext>
            </a:extLst>
          </p:cNvPr>
          <p:cNvSpPr/>
          <p:nvPr/>
        </p:nvSpPr>
        <p:spPr>
          <a:xfrm>
            <a:off x="755650" y="2438400"/>
            <a:ext cx="7632700" cy="3654425"/>
          </a:xfrm>
          <a:prstGeom prst="rect">
            <a:avLst/>
          </a:prstGeom>
          <a:solidFill>
            <a:srgbClr val="FFB9E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pic>
        <p:nvPicPr>
          <p:cNvPr id="29700" name="Individual Work">
            <a:extLst>
              <a:ext uri="{FF2B5EF4-FFF2-40B4-BE49-F238E27FC236}">
                <a16:creationId xmlns:a16="http://schemas.microsoft.com/office/drawing/2014/main" id="{878ED1C6-11F5-432A-8887-B18B6FB100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0C8E305-1093-4A29-BFEF-C29CCA049B5B}"/>
              </a:ext>
            </a:extLst>
          </p:cNvPr>
          <p:cNvSpPr/>
          <p:nvPr/>
        </p:nvSpPr>
        <p:spPr>
          <a:xfrm>
            <a:off x="755650" y="1247775"/>
            <a:ext cx="7632700" cy="1190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Your task is to sort the questions into the correct category.</a:t>
            </a:r>
          </a:p>
          <a:p>
            <a:pPr algn="ctr">
              <a:defRPr/>
            </a:pPr>
            <a:endParaRPr lang="en-GB" dirty="0">
              <a:solidFill>
                <a:schemeClr val="tx1"/>
              </a:solidFill>
              <a:latin typeface="Twinkl" pitchFamily="2" charset="0"/>
            </a:endParaRPr>
          </a:p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Use RUC from RUCSAC to help you.</a:t>
            </a:r>
          </a:p>
        </p:txBody>
      </p:sp>
      <p:pic>
        <p:nvPicPr>
          <p:cNvPr id="29702" name="Picture 1">
            <a:extLst>
              <a:ext uri="{FF2B5EF4-FFF2-40B4-BE49-F238E27FC236}">
                <a16:creationId xmlns:a16="http://schemas.microsoft.com/office/drawing/2014/main" id="{76B6B604-203C-49B1-B6E7-8DA4043D2D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46">
            <a:off x="3340100" y="2763838"/>
            <a:ext cx="2911475" cy="2058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3" name="Picture 2">
            <a:extLst>
              <a:ext uri="{FF2B5EF4-FFF2-40B4-BE49-F238E27FC236}">
                <a16:creationId xmlns:a16="http://schemas.microsoft.com/office/drawing/2014/main" id="{AF60E96D-8EA5-41A3-B329-04E19817BC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5554">
            <a:off x="5837238" y="2700338"/>
            <a:ext cx="2212975" cy="313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4" name="Picture 3">
            <a:extLst>
              <a:ext uri="{FF2B5EF4-FFF2-40B4-BE49-F238E27FC236}">
                <a16:creationId xmlns:a16="http://schemas.microsoft.com/office/drawing/2014/main" id="{553E88BB-A14B-40D8-9D9D-BF0D17F15C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3216">
            <a:off x="3221038" y="3722688"/>
            <a:ext cx="2911475" cy="2058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5" name="Picture 4">
            <a:extLst>
              <a:ext uri="{FF2B5EF4-FFF2-40B4-BE49-F238E27FC236}">
                <a16:creationId xmlns:a16="http://schemas.microsoft.com/office/drawing/2014/main" id="{AAE04BC1-53A3-45E6-AC50-44AD1E5084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45" t="15942" r="34055" b="71951"/>
          <a:stretch>
            <a:fillRect/>
          </a:stretch>
        </p:blipFill>
        <p:spPr bwMode="auto">
          <a:xfrm rot="-303235">
            <a:off x="1003300" y="2825750"/>
            <a:ext cx="1355725" cy="365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6" name="Picture 12">
            <a:extLst>
              <a:ext uri="{FF2B5EF4-FFF2-40B4-BE49-F238E27FC236}">
                <a16:creationId xmlns:a16="http://schemas.microsoft.com/office/drawing/2014/main" id="{2469C940-4B92-41C5-85F6-C38CC65279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" t="28783" r="66112" b="61575"/>
          <a:stretch>
            <a:fillRect/>
          </a:stretch>
        </p:blipFill>
        <p:spPr bwMode="auto">
          <a:xfrm rot="330768">
            <a:off x="1528763" y="3505200"/>
            <a:ext cx="1343025" cy="290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7" name="Picture 13">
            <a:extLst>
              <a:ext uri="{FF2B5EF4-FFF2-40B4-BE49-F238E27FC236}">
                <a16:creationId xmlns:a16="http://schemas.microsoft.com/office/drawing/2014/main" id="{4CE1C8C0-B518-4352-841E-49A866A4307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06" t="65103" r="34291" b="22559"/>
          <a:stretch>
            <a:fillRect/>
          </a:stretch>
        </p:blipFill>
        <p:spPr bwMode="auto">
          <a:xfrm rot="360031">
            <a:off x="1595438" y="4640263"/>
            <a:ext cx="1343025" cy="37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8" name="Picture 14">
            <a:extLst>
              <a:ext uri="{FF2B5EF4-FFF2-40B4-BE49-F238E27FC236}">
                <a16:creationId xmlns:a16="http://schemas.microsoft.com/office/drawing/2014/main" id="{A0D97B48-BADF-41D5-AF82-298E1FC345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49" t="65103" r="2248" b="22559"/>
          <a:stretch>
            <a:fillRect/>
          </a:stretch>
        </p:blipFill>
        <p:spPr bwMode="auto">
          <a:xfrm rot="-546077">
            <a:off x="1066800" y="5346700"/>
            <a:ext cx="1343025" cy="373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9" name="Picture 15">
            <a:extLst>
              <a:ext uri="{FF2B5EF4-FFF2-40B4-BE49-F238E27FC236}">
                <a16:creationId xmlns:a16="http://schemas.microsoft.com/office/drawing/2014/main" id="{FCB0BC8C-372C-4EF7-AD16-C5A3FF5573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60" t="28783" r="2138" b="61575"/>
          <a:stretch>
            <a:fillRect/>
          </a:stretch>
        </p:blipFill>
        <p:spPr bwMode="auto">
          <a:xfrm rot="-553623">
            <a:off x="984250" y="4065588"/>
            <a:ext cx="1343025" cy="292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itle 5">
            <a:extLst>
              <a:ext uri="{FF2B5EF4-FFF2-40B4-BE49-F238E27FC236}">
                <a16:creationId xmlns:a16="http://schemas.microsoft.com/office/drawing/2014/main" id="{539A9EE9-9A15-4E0E-B170-895741E9B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6563"/>
            <a:ext cx="8220075" cy="9810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3200" dirty="0"/>
              <a:t>Venn Diagram</a:t>
            </a:r>
            <a:endParaRPr lang="en-GB" altLang="en-US" sz="3600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E76AE7B-E995-4A7F-B125-4E0AD78E5B3B}"/>
              </a:ext>
            </a:extLst>
          </p:cNvPr>
          <p:cNvSpPr/>
          <p:nvPr/>
        </p:nvSpPr>
        <p:spPr>
          <a:xfrm>
            <a:off x="755650" y="1247775"/>
            <a:ext cx="7632700" cy="30289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Place these questions into the correct category.</a:t>
            </a:r>
          </a:p>
          <a:p>
            <a:pPr>
              <a:defRPr/>
            </a:pPr>
            <a:endParaRPr lang="en-GB" dirty="0">
              <a:solidFill>
                <a:schemeClr val="tx1"/>
              </a:solidFill>
              <a:latin typeface="Twinkl" pitchFamily="2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A jar holds 1395 sweets. If the shopkeeper sells 425 sweets, how many sweets are left in the jar?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GB" dirty="0">
              <a:solidFill>
                <a:schemeClr val="tx1"/>
              </a:solidFill>
              <a:latin typeface="Twinkl" pitchFamily="2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A 1kg bag of sweets costs £15.98, and a jar of sweets costs £4.59 less. How much does the jar of sweets cost?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GB" dirty="0">
              <a:solidFill>
                <a:schemeClr val="tx1"/>
              </a:solidFill>
              <a:latin typeface="Twinkl" pitchFamily="2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I have 500 pieces of fudge. 243 are vanilla, 38 are mint, and the rest are chocolate. How many pieces of chocolate fudge do I have?</a:t>
            </a:r>
          </a:p>
        </p:txBody>
      </p:sp>
      <p:pic>
        <p:nvPicPr>
          <p:cNvPr id="30724" name="Whole Class">
            <a:extLst>
              <a:ext uri="{FF2B5EF4-FFF2-40B4-BE49-F238E27FC236}">
                <a16:creationId xmlns:a16="http://schemas.microsoft.com/office/drawing/2014/main" id="{B6E94B39-6BCB-477D-BA5C-39272CA5B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BF52FB3-A023-4654-B9B4-5E3F01E3918A}"/>
              </a:ext>
            </a:extLst>
          </p:cNvPr>
          <p:cNvSpPr/>
          <p:nvPr/>
        </p:nvSpPr>
        <p:spPr>
          <a:xfrm>
            <a:off x="2924175" y="4371975"/>
            <a:ext cx="1876425" cy="1876425"/>
          </a:xfrm>
          <a:prstGeom prst="ellipse">
            <a:avLst/>
          </a:prstGeom>
          <a:noFill/>
          <a:ln w="28575">
            <a:solidFill>
              <a:srgbClr val="FFB9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6E63EC3-0050-4FC1-9E48-F3CEE82EA491}"/>
              </a:ext>
            </a:extLst>
          </p:cNvPr>
          <p:cNvSpPr/>
          <p:nvPr/>
        </p:nvSpPr>
        <p:spPr>
          <a:xfrm>
            <a:off x="4248150" y="4371975"/>
            <a:ext cx="1876425" cy="1876425"/>
          </a:xfrm>
          <a:prstGeom prst="ellipse">
            <a:avLst/>
          </a:prstGeom>
          <a:noFill/>
          <a:ln w="28575">
            <a:solidFill>
              <a:srgbClr val="FFB9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F0CE0F4-C2AB-4685-B7F3-9B3DAEC1006C}"/>
              </a:ext>
            </a:extLst>
          </p:cNvPr>
          <p:cNvSpPr/>
          <p:nvPr/>
        </p:nvSpPr>
        <p:spPr>
          <a:xfrm>
            <a:off x="3273425" y="4467225"/>
            <a:ext cx="1177925" cy="3619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schemeClr val="tx1"/>
                </a:solidFill>
                <a:latin typeface="Twinkl" pitchFamily="2" charset="0"/>
              </a:rPr>
              <a:t>Addition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54F630F-61E1-4AAD-8E11-AFE1DBA2C948}"/>
              </a:ext>
            </a:extLst>
          </p:cNvPr>
          <p:cNvSpPr/>
          <p:nvPr/>
        </p:nvSpPr>
        <p:spPr>
          <a:xfrm>
            <a:off x="4683125" y="4467225"/>
            <a:ext cx="1177925" cy="3619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schemeClr val="tx1"/>
                </a:solidFill>
                <a:latin typeface="Twinkl" pitchFamily="2" charset="0"/>
              </a:rPr>
              <a:t>Subtraction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24D1232-8571-4BEE-A062-FC814790D68C}"/>
              </a:ext>
            </a:extLst>
          </p:cNvPr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C1F9CE30-29D7-4537-9A7D-46DE73ED7438}"/>
              </a:ext>
            </a:extLst>
          </p:cNvPr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31748" name="Title 1">
            <a:extLst>
              <a:ext uri="{FF2B5EF4-FFF2-40B4-BE49-F238E27FC236}">
                <a16:creationId xmlns:a16="http://schemas.microsoft.com/office/drawing/2014/main" id="{6AA70D15-F362-4541-8D20-E68BD188AB27}"/>
              </a:ext>
            </a:extLst>
          </p:cNvPr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Twinkl" pitchFamily="2" charset="0"/>
              </a:rPr>
              <a:t>Success Criteria</a:t>
            </a:r>
          </a:p>
        </p:txBody>
      </p:sp>
      <p:sp>
        <p:nvSpPr>
          <p:cNvPr id="31749" name="Title 1">
            <a:extLst>
              <a:ext uri="{FF2B5EF4-FFF2-40B4-BE49-F238E27FC236}">
                <a16:creationId xmlns:a16="http://schemas.microsoft.com/office/drawing/2014/main" id="{A1AC6B1E-AA18-4D10-9B5B-E12218A62FAE}"/>
              </a:ext>
            </a:extLst>
          </p:cNvPr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Twinkl" pitchFamily="2" charset="0"/>
              </a:rPr>
              <a:t>Aim</a:t>
            </a:r>
          </a:p>
        </p:txBody>
      </p:sp>
      <p:sp>
        <p:nvSpPr>
          <p:cNvPr id="31750" name="Content Placeholder 15">
            <a:extLst>
              <a:ext uri="{FF2B5EF4-FFF2-40B4-BE49-F238E27FC236}">
                <a16:creationId xmlns:a16="http://schemas.microsoft.com/office/drawing/2014/main" id="{06DE08BD-27F8-4C84-9369-1CCF46A50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r>
              <a:rPr lang="en-GB" altLang="en-US" dirty="0"/>
              <a:t>I can decide which operation to use and explain why.</a:t>
            </a:r>
          </a:p>
        </p:txBody>
      </p:sp>
      <p:sp>
        <p:nvSpPr>
          <p:cNvPr id="31751" name="Content Placeholder 15">
            <a:extLst>
              <a:ext uri="{FF2B5EF4-FFF2-40B4-BE49-F238E27FC236}">
                <a16:creationId xmlns:a16="http://schemas.microsoft.com/office/drawing/2014/main" id="{63811C3B-44E0-48B5-8A97-CD2DA871A587}"/>
              </a:ext>
            </a:extLst>
          </p:cNvPr>
          <p:cNvSpPr txBox="1">
            <a:spLocks/>
          </p:cNvSpPr>
          <p:nvPr/>
        </p:nvSpPr>
        <p:spPr bwMode="auto">
          <a:xfrm>
            <a:off x="628650" y="3467100"/>
            <a:ext cx="7886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/>
            <a:r>
              <a:rPr lang="en-GB" altLang="en-US" dirty="0">
                <a:latin typeface="Twinkl" pitchFamily="2" charset="0"/>
              </a:rPr>
              <a:t>I can decide whether a problem is one or two steps.</a:t>
            </a:r>
          </a:p>
          <a:p>
            <a:pPr eaLnBrk="1" hangingPunct="1"/>
            <a:r>
              <a:rPr lang="en-GB" altLang="en-US" dirty="0">
                <a:latin typeface="Twinkl" pitchFamily="2" charset="0"/>
              </a:rPr>
              <a:t>I can decide if I need to use addition and/or subtraction. </a:t>
            </a:r>
          </a:p>
        </p:txBody>
      </p:sp>
      <p:pic>
        <p:nvPicPr>
          <p:cNvPr id="31752" name="Picture 1">
            <a:extLst>
              <a:ext uri="{FF2B5EF4-FFF2-40B4-BE49-F238E27FC236}">
                <a16:creationId xmlns:a16="http://schemas.microsoft.com/office/drawing/2014/main" id="{C72BA22C-6A1E-4D95-8A09-66FD9D254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itle 5">
            <a:extLst>
              <a:ext uri="{FF2B5EF4-FFF2-40B4-BE49-F238E27FC236}">
                <a16:creationId xmlns:a16="http://schemas.microsoft.com/office/drawing/2014/main" id="{2729FA8E-6B0F-4CC9-BE2C-F6ECCE847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7038"/>
            <a:ext cx="8220075" cy="10048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/>
              <a:t>The Answer Is…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C954D1-A899-4896-ACA6-85A12B31E7A2}"/>
              </a:ext>
            </a:extLst>
          </p:cNvPr>
          <p:cNvSpPr/>
          <p:nvPr/>
        </p:nvSpPr>
        <p:spPr>
          <a:xfrm>
            <a:off x="765175" y="1431925"/>
            <a:ext cx="7632700" cy="3206750"/>
          </a:xfrm>
          <a:prstGeom prst="rect">
            <a:avLst/>
          </a:prstGeom>
          <a:solidFill>
            <a:srgbClr val="FFB9EC">
              <a:alpha val="7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71DDAEF-D514-499C-B44E-0612EE00E9F7}"/>
              </a:ext>
            </a:extLst>
          </p:cNvPr>
          <p:cNvSpPr/>
          <p:nvPr/>
        </p:nvSpPr>
        <p:spPr>
          <a:xfrm>
            <a:off x="755650" y="1431925"/>
            <a:ext cx="7632700" cy="32067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200000"/>
              </a:lnSpc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On the next slides, you will see a number.</a:t>
            </a:r>
          </a:p>
          <a:p>
            <a:pPr>
              <a:lnSpc>
                <a:spcPct val="200000"/>
              </a:lnSpc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Create the number using an addition or subtraction word problem. </a:t>
            </a:r>
          </a:p>
          <a:p>
            <a:pPr>
              <a:lnSpc>
                <a:spcPct val="200000"/>
              </a:lnSpc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If you want to, you can use both operations in one problem. </a:t>
            </a:r>
          </a:p>
          <a:p>
            <a:pPr>
              <a:lnSpc>
                <a:spcPct val="200000"/>
              </a:lnSpc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The most creative way of making the number will win a point.</a:t>
            </a:r>
          </a:p>
          <a:p>
            <a:pPr>
              <a:lnSpc>
                <a:spcPct val="200000"/>
              </a:lnSpc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Are you ready?</a:t>
            </a:r>
          </a:p>
        </p:txBody>
      </p:sp>
      <p:pic>
        <p:nvPicPr>
          <p:cNvPr id="10245" name="Picture 12">
            <a:extLst>
              <a:ext uri="{FF2B5EF4-FFF2-40B4-BE49-F238E27FC236}">
                <a16:creationId xmlns:a16="http://schemas.microsoft.com/office/drawing/2014/main" id="{86FE29E5-3155-47FF-8132-3185BF9DEF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">
            <a:extLst>
              <a:ext uri="{FF2B5EF4-FFF2-40B4-BE49-F238E27FC236}">
                <a16:creationId xmlns:a16="http://schemas.microsoft.com/office/drawing/2014/main" id="{1BB2DC45-AB28-430D-A6B4-BDB21B21D0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33" t="32744" r="34416" b="40134"/>
          <a:stretch>
            <a:fillRect/>
          </a:stretch>
        </p:blipFill>
        <p:spPr bwMode="auto">
          <a:xfrm>
            <a:off x="5541963" y="4767263"/>
            <a:ext cx="1309687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2">
            <a:extLst>
              <a:ext uri="{FF2B5EF4-FFF2-40B4-BE49-F238E27FC236}">
                <a16:creationId xmlns:a16="http://schemas.microsoft.com/office/drawing/2014/main" id="{EA3F56A6-B8BB-4DF9-ADEF-C49080359E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8" t="40924" r="42912" b="46887"/>
          <a:stretch>
            <a:fillRect/>
          </a:stretch>
        </p:blipFill>
        <p:spPr bwMode="auto">
          <a:xfrm>
            <a:off x="7100888" y="4860925"/>
            <a:ext cx="906462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08873EB-7AEC-4B16-AACA-B1B042DF89D6}"/>
              </a:ext>
            </a:extLst>
          </p:cNvPr>
          <p:cNvSpPr/>
          <p:nvPr/>
        </p:nvSpPr>
        <p:spPr>
          <a:xfrm>
            <a:off x="755650" y="2038350"/>
            <a:ext cx="7632700" cy="2443163"/>
          </a:xfrm>
          <a:prstGeom prst="rect">
            <a:avLst/>
          </a:prstGeom>
          <a:solidFill>
            <a:srgbClr val="FFB9E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1C67F3B-6CAA-450F-B454-3D08B1F05648}"/>
              </a:ext>
            </a:extLst>
          </p:cNvPr>
          <p:cNvSpPr/>
          <p:nvPr/>
        </p:nvSpPr>
        <p:spPr>
          <a:xfrm>
            <a:off x="755650" y="2038350"/>
            <a:ext cx="7632700" cy="24431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8000" dirty="0">
                <a:solidFill>
                  <a:schemeClr val="tx1"/>
                </a:solidFill>
                <a:latin typeface="Twinkl" pitchFamily="2" charset="0"/>
              </a:rPr>
              <a:t>573 676</a:t>
            </a:r>
          </a:p>
        </p:txBody>
      </p:sp>
      <p:sp>
        <p:nvSpPr>
          <p:cNvPr id="26629" name="Title 5">
            <a:extLst>
              <a:ext uri="{FF2B5EF4-FFF2-40B4-BE49-F238E27FC236}">
                <a16:creationId xmlns:a16="http://schemas.microsoft.com/office/drawing/2014/main" id="{1B0D9F6B-2333-43AA-8B10-9C23388A0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6563"/>
            <a:ext cx="8220075" cy="9810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/>
              <a:t>The Answer Is…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5343031-F399-4539-A981-F095FBF3D639}"/>
              </a:ext>
            </a:extLst>
          </p:cNvPr>
          <p:cNvSpPr/>
          <p:nvPr/>
        </p:nvSpPr>
        <p:spPr>
          <a:xfrm>
            <a:off x="755650" y="2038350"/>
            <a:ext cx="7632700" cy="2443163"/>
          </a:xfrm>
          <a:prstGeom prst="rect">
            <a:avLst/>
          </a:prstGeom>
          <a:solidFill>
            <a:srgbClr val="FFB9E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221D4AD-4506-4AE6-A04D-22B5D64612BB}"/>
              </a:ext>
            </a:extLst>
          </p:cNvPr>
          <p:cNvSpPr/>
          <p:nvPr/>
        </p:nvSpPr>
        <p:spPr>
          <a:xfrm>
            <a:off x="755650" y="2038350"/>
            <a:ext cx="7632700" cy="24431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8000" dirty="0">
                <a:solidFill>
                  <a:schemeClr val="tx1"/>
                </a:solidFill>
                <a:latin typeface="Twinkl" pitchFamily="2" charset="0"/>
              </a:rPr>
              <a:t>5644</a:t>
            </a:r>
          </a:p>
        </p:txBody>
      </p:sp>
      <p:sp>
        <p:nvSpPr>
          <p:cNvPr id="26629" name="Title 5">
            <a:extLst>
              <a:ext uri="{FF2B5EF4-FFF2-40B4-BE49-F238E27FC236}">
                <a16:creationId xmlns:a16="http://schemas.microsoft.com/office/drawing/2014/main" id="{28104C9C-2347-4357-A841-FE267618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6563"/>
            <a:ext cx="8220075" cy="9810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/>
              <a:t>The Answer Is…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862433E-90D8-436A-AAB2-48B3466F00FD}"/>
              </a:ext>
            </a:extLst>
          </p:cNvPr>
          <p:cNvSpPr/>
          <p:nvPr/>
        </p:nvSpPr>
        <p:spPr>
          <a:xfrm>
            <a:off x="755650" y="2038350"/>
            <a:ext cx="7632700" cy="2443163"/>
          </a:xfrm>
          <a:prstGeom prst="rect">
            <a:avLst/>
          </a:prstGeom>
          <a:solidFill>
            <a:srgbClr val="FFB9E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CD254C3-C3CD-481B-9FE1-EC37339C3FD3}"/>
              </a:ext>
            </a:extLst>
          </p:cNvPr>
          <p:cNvSpPr/>
          <p:nvPr/>
        </p:nvSpPr>
        <p:spPr>
          <a:xfrm>
            <a:off x="755650" y="2038350"/>
            <a:ext cx="7632700" cy="24431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8000" dirty="0">
                <a:solidFill>
                  <a:schemeClr val="tx1"/>
                </a:solidFill>
                <a:latin typeface="Twinkl" pitchFamily="2" charset="0"/>
              </a:rPr>
              <a:t>86 303</a:t>
            </a:r>
          </a:p>
        </p:txBody>
      </p:sp>
      <p:sp>
        <p:nvSpPr>
          <p:cNvPr id="26629" name="Title 5">
            <a:extLst>
              <a:ext uri="{FF2B5EF4-FFF2-40B4-BE49-F238E27FC236}">
                <a16:creationId xmlns:a16="http://schemas.microsoft.com/office/drawing/2014/main" id="{6A7E59A0-812C-4E2E-AD88-91B5A7E0E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6563"/>
            <a:ext cx="8220075" cy="9810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/>
              <a:t>The Answer Is…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59D59C-EF39-4A61-9039-BAC08AB9E138}"/>
              </a:ext>
            </a:extLst>
          </p:cNvPr>
          <p:cNvSpPr/>
          <p:nvPr/>
        </p:nvSpPr>
        <p:spPr>
          <a:xfrm>
            <a:off x="755650" y="2038350"/>
            <a:ext cx="7632700" cy="2443163"/>
          </a:xfrm>
          <a:prstGeom prst="rect">
            <a:avLst/>
          </a:prstGeom>
          <a:solidFill>
            <a:srgbClr val="FFB9E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9986A8E-57BF-4A67-9430-43C3A5E8F0A5}"/>
              </a:ext>
            </a:extLst>
          </p:cNvPr>
          <p:cNvSpPr/>
          <p:nvPr/>
        </p:nvSpPr>
        <p:spPr>
          <a:xfrm>
            <a:off x="755650" y="2038350"/>
            <a:ext cx="7632700" cy="24431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8000" dirty="0">
                <a:solidFill>
                  <a:schemeClr val="tx1"/>
                </a:solidFill>
                <a:latin typeface="Twinkl" pitchFamily="2" charset="0"/>
              </a:rPr>
              <a:t>29 938</a:t>
            </a:r>
          </a:p>
        </p:txBody>
      </p:sp>
      <p:sp>
        <p:nvSpPr>
          <p:cNvPr id="26629" name="Title 5">
            <a:extLst>
              <a:ext uri="{FF2B5EF4-FFF2-40B4-BE49-F238E27FC236}">
                <a16:creationId xmlns:a16="http://schemas.microsoft.com/office/drawing/2014/main" id="{A3B28716-9E67-4EA8-A578-14BF39329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6563"/>
            <a:ext cx="8220075" cy="9810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/>
              <a:t>The Answer Is…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119D7967-23DC-4C88-A0C8-C4F642A1D3A8}"/>
              </a:ext>
            </a:extLst>
          </p:cNvPr>
          <p:cNvSpPr/>
          <p:nvPr/>
        </p:nvSpPr>
        <p:spPr>
          <a:xfrm>
            <a:off x="4151313" y="5602288"/>
            <a:ext cx="841375" cy="4968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BEA1659-4D01-42FA-BA0F-26D5B2B6A00F}"/>
              </a:ext>
            </a:extLst>
          </p:cNvPr>
          <p:cNvSpPr/>
          <p:nvPr/>
        </p:nvSpPr>
        <p:spPr>
          <a:xfrm>
            <a:off x="6729413" y="4932363"/>
            <a:ext cx="1449387" cy="4968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D7469B6-758B-4B1A-BA22-84D722F75651}"/>
              </a:ext>
            </a:extLst>
          </p:cNvPr>
          <p:cNvSpPr/>
          <p:nvPr/>
        </p:nvSpPr>
        <p:spPr>
          <a:xfrm>
            <a:off x="6061075" y="3752850"/>
            <a:ext cx="1308100" cy="4968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FA1B3F3-0BC6-432F-B36D-F5E9A6E2F1E4}"/>
              </a:ext>
            </a:extLst>
          </p:cNvPr>
          <p:cNvSpPr/>
          <p:nvPr/>
        </p:nvSpPr>
        <p:spPr>
          <a:xfrm>
            <a:off x="7191375" y="2752725"/>
            <a:ext cx="968375" cy="4984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0EC8FCD-72D3-4933-B219-3AA4A3250EA5}"/>
              </a:ext>
            </a:extLst>
          </p:cNvPr>
          <p:cNvSpPr/>
          <p:nvPr/>
        </p:nvSpPr>
        <p:spPr>
          <a:xfrm>
            <a:off x="5975350" y="1960563"/>
            <a:ext cx="839788" cy="4968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B33EE33-172D-4B41-9E16-B6B433473F76}"/>
              </a:ext>
            </a:extLst>
          </p:cNvPr>
          <p:cNvSpPr/>
          <p:nvPr/>
        </p:nvSpPr>
        <p:spPr>
          <a:xfrm>
            <a:off x="1265238" y="1927225"/>
            <a:ext cx="841375" cy="4984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FD8D29E-8EDF-42CF-82ED-761CECE1A4AA}"/>
              </a:ext>
            </a:extLst>
          </p:cNvPr>
          <p:cNvSpPr/>
          <p:nvPr/>
        </p:nvSpPr>
        <p:spPr>
          <a:xfrm>
            <a:off x="2790825" y="2452688"/>
            <a:ext cx="1309688" cy="4968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3E4EBF3-D838-47DF-8898-4E2064DAB236}"/>
              </a:ext>
            </a:extLst>
          </p:cNvPr>
          <p:cNvSpPr/>
          <p:nvPr/>
        </p:nvSpPr>
        <p:spPr>
          <a:xfrm>
            <a:off x="1925638" y="3749675"/>
            <a:ext cx="839787" cy="4968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2BD78B-3CF8-4766-83E8-851438D6EB59}"/>
              </a:ext>
            </a:extLst>
          </p:cNvPr>
          <p:cNvSpPr/>
          <p:nvPr/>
        </p:nvSpPr>
        <p:spPr>
          <a:xfrm>
            <a:off x="1014413" y="4932363"/>
            <a:ext cx="1308100" cy="4968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6629" name="Title 5">
            <a:extLst>
              <a:ext uri="{FF2B5EF4-FFF2-40B4-BE49-F238E27FC236}">
                <a16:creationId xmlns:a16="http://schemas.microsoft.com/office/drawing/2014/main" id="{4EC5139B-A91C-40F9-9491-B983DA467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6563"/>
            <a:ext cx="8220075" cy="9810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/>
              <a:t>Operations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6412025-D14E-41DF-B36F-E45AEC956446}"/>
              </a:ext>
            </a:extLst>
          </p:cNvPr>
          <p:cNvSpPr/>
          <p:nvPr/>
        </p:nvSpPr>
        <p:spPr>
          <a:xfrm>
            <a:off x="1258888" y="1924050"/>
            <a:ext cx="819150" cy="4968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add</a:t>
            </a:r>
          </a:p>
        </p:txBody>
      </p:sp>
      <p:pic>
        <p:nvPicPr>
          <p:cNvPr id="15373" name="Whole Class">
            <a:extLst>
              <a:ext uri="{FF2B5EF4-FFF2-40B4-BE49-F238E27FC236}">
                <a16:creationId xmlns:a16="http://schemas.microsoft.com/office/drawing/2014/main" id="{1DD6A95C-487E-454C-A53C-A6BB761F50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4617951-66AB-4B74-B552-45D8C43C53E1}"/>
              </a:ext>
            </a:extLst>
          </p:cNvPr>
          <p:cNvSpPr/>
          <p:nvPr/>
        </p:nvSpPr>
        <p:spPr>
          <a:xfrm>
            <a:off x="2830293" y="2441575"/>
            <a:ext cx="1236663" cy="4968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addition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A615072F-1871-4F5F-8624-09890FD988D3}"/>
              </a:ext>
            </a:extLst>
          </p:cNvPr>
          <p:cNvSpPr/>
          <p:nvPr/>
        </p:nvSpPr>
        <p:spPr>
          <a:xfrm>
            <a:off x="6729413" y="4933950"/>
            <a:ext cx="1449386" cy="4968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altogether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087C8D43-D955-4025-A3C0-B92A78865314}"/>
              </a:ext>
            </a:extLst>
          </p:cNvPr>
          <p:cNvSpPr/>
          <p:nvPr/>
        </p:nvSpPr>
        <p:spPr>
          <a:xfrm>
            <a:off x="1014413" y="4933950"/>
            <a:ext cx="1308100" cy="4968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combined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7C3142D8-3767-4046-B841-103853B81386}"/>
              </a:ext>
            </a:extLst>
          </p:cNvPr>
          <p:cNvSpPr/>
          <p:nvPr/>
        </p:nvSpPr>
        <p:spPr>
          <a:xfrm>
            <a:off x="5849938" y="1954213"/>
            <a:ext cx="1090612" cy="4984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sum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B53F4F5E-D75F-480B-B2C3-58F9AD39AA18}"/>
              </a:ext>
            </a:extLst>
          </p:cNvPr>
          <p:cNvSpPr/>
          <p:nvPr/>
        </p:nvSpPr>
        <p:spPr>
          <a:xfrm>
            <a:off x="7131050" y="2752725"/>
            <a:ext cx="1090613" cy="4984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total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FEBB8FAF-2231-4E93-8B84-86157C695A99}"/>
              </a:ext>
            </a:extLst>
          </p:cNvPr>
          <p:cNvSpPr/>
          <p:nvPr/>
        </p:nvSpPr>
        <p:spPr>
          <a:xfrm>
            <a:off x="1800225" y="3749675"/>
            <a:ext cx="1090613" cy="4968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more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83B8405C-9FC9-4C83-967E-56DAC1641F43}"/>
              </a:ext>
            </a:extLst>
          </p:cNvPr>
          <p:cNvSpPr/>
          <p:nvPr/>
        </p:nvSpPr>
        <p:spPr>
          <a:xfrm>
            <a:off x="6130925" y="3749675"/>
            <a:ext cx="1168400" cy="4968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increase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7CDE753B-D7EF-4160-A203-EC3A19A091E1}"/>
              </a:ext>
            </a:extLst>
          </p:cNvPr>
          <p:cNvSpPr/>
          <p:nvPr/>
        </p:nvSpPr>
        <p:spPr>
          <a:xfrm>
            <a:off x="4027488" y="5602288"/>
            <a:ext cx="1089025" cy="4968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plus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4989523F-390C-4B14-A9A7-DAB555E6B1FB}"/>
              </a:ext>
            </a:extLst>
          </p:cNvPr>
          <p:cNvSpPr/>
          <p:nvPr/>
        </p:nvSpPr>
        <p:spPr>
          <a:xfrm>
            <a:off x="3244850" y="2943225"/>
            <a:ext cx="2654300" cy="21447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9900" b="1" dirty="0">
                <a:solidFill>
                  <a:srgbClr val="FFB9EC"/>
                </a:solidFill>
                <a:latin typeface="Twinkl" pitchFamily="2" charset="0"/>
              </a:rPr>
              <a:t>+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E2C680F-1F43-42B9-8DA9-034BA2A268AD}"/>
              </a:ext>
            </a:extLst>
          </p:cNvPr>
          <p:cNvSpPr/>
          <p:nvPr/>
        </p:nvSpPr>
        <p:spPr>
          <a:xfrm>
            <a:off x="755650" y="1308100"/>
            <a:ext cx="7632700" cy="388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200000"/>
              </a:lnSpc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How can we say this operation?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 animBg="1"/>
      <p:bldP spid="48" grpId="0" animBg="1"/>
      <p:bldP spid="47" grpId="0" animBg="1"/>
      <p:bldP spid="46" grpId="0" animBg="1"/>
      <p:bldP spid="43" grpId="0" animBg="1"/>
      <p:bldP spid="42" grpId="0" animBg="1"/>
      <p:bldP spid="41" grpId="0" animBg="1"/>
      <p:bldP spid="6" grpId="0" animBg="1"/>
      <p:bldP spid="2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7A117E3B-DD14-48D1-AB0E-1BC976D9CBA6}"/>
              </a:ext>
            </a:extLst>
          </p:cNvPr>
          <p:cNvSpPr/>
          <p:nvPr/>
        </p:nvSpPr>
        <p:spPr>
          <a:xfrm>
            <a:off x="3244850" y="3321050"/>
            <a:ext cx="2654300" cy="10937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700" b="1" dirty="0">
                <a:solidFill>
                  <a:srgbClr val="FFB9EC"/>
                </a:solidFill>
                <a:latin typeface="Twinkl" pitchFamily="2" charset="0"/>
              </a:rPr>
              <a:t>-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3B76D23-81D6-465C-A4FA-A5A5ED4AC486}"/>
              </a:ext>
            </a:extLst>
          </p:cNvPr>
          <p:cNvSpPr/>
          <p:nvPr/>
        </p:nvSpPr>
        <p:spPr>
          <a:xfrm>
            <a:off x="3013075" y="5610225"/>
            <a:ext cx="2103438" cy="4968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8A17622-05C0-4B24-9651-123DC4436BA6}"/>
              </a:ext>
            </a:extLst>
          </p:cNvPr>
          <p:cNvSpPr/>
          <p:nvPr/>
        </p:nvSpPr>
        <p:spPr>
          <a:xfrm>
            <a:off x="5849938" y="4940300"/>
            <a:ext cx="2287587" cy="4968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1ECF574-CD13-484E-83EF-50B415F92812}"/>
              </a:ext>
            </a:extLst>
          </p:cNvPr>
          <p:cNvSpPr/>
          <p:nvPr/>
        </p:nvSpPr>
        <p:spPr>
          <a:xfrm>
            <a:off x="6130925" y="3768725"/>
            <a:ext cx="1060450" cy="4968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AA93D06-026A-495B-A3C7-8C6D1CDEBCAE}"/>
              </a:ext>
            </a:extLst>
          </p:cNvPr>
          <p:cNvSpPr/>
          <p:nvPr/>
        </p:nvSpPr>
        <p:spPr>
          <a:xfrm>
            <a:off x="6754813" y="2768600"/>
            <a:ext cx="1466850" cy="4984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03701A4-2879-41EE-81FB-A1D406EBB552}"/>
              </a:ext>
            </a:extLst>
          </p:cNvPr>
          <p:cNvSpPr/>
          <p:nvPr/>
        </p:nvSpPr>
        <p:spPr>
          <a:xfrm>
            <a:off x="4910138" y="2006600"/>
            <a:ext cx="1281112" cy="4968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01E807E-07C5-4CA3-96C3-00B97516DED6}"/>
              </a:ext>
            </a:extLst>
          </p:cNvPr>
          <p:cNvSpPr/>
          <p:nvPr/>
        </p:nvSpPr>
        <p:spPr>
          <a:xfrm>
            <a:off x="1265238" y="1943100"/>
            <a:ext cx="1157287" cy="4984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CA4132F-7C83-4C2D-B528-C58239CA34A2}"/>
              </a:ext>
            </a:extLst>
          </p:cNvPr>
          <p:cNvSpPr/>
          <p:nvPr/>
        </p:nvSpPr>
        <p:spPr>
          <a:xfrm>
            <a:off x="2833688" y="2760663"/>
            <a:ext cx="1473200" cy="4968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A3BCA08-505C-44E5-B064-9F0550836511}"/>
              </a:ext>
            </a:extLst>
          </p:cNvPr>
          <p:cNvSpPr/>
          <p:nvPr/>
        </p:nvSpPr>
        <p:spPr>
          <a:xfrm>
            <a:off x="1800225" y="3765550"/>
            <a:ext cx="1212850" cy="4968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943F27-8701-4007-A8A6-5596CE562BBB}"/>
              </a:ext>
            </a:extLst>
          </p:cNvPr>
          <p:cNvSpPr/>
          <p:nvPr/>
        </p:nvSpPr>
        <p:spPr>
          <a:xfrm>
            <a:off x="1014413" y="4940300"/>
            <a:ext cx="1308100" cy="4968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6629" name="Title 5">
            <a:extLst>
              <a:ext uri="{FF2B5EF4-FFF2-40B4-BE49-F238E27FC236}">
                <a16:creationId xmlns:a16="http://schemas.microsoft.com/office/drawing/2014/main" id="{8E90560B-3094-4439-BFE3-EC48BE235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6563"/>
            <a:ext cx="8220075" cy="9810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/>
              <a:t>Operations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221AD0E-09D0-4BD3-BC4B-A2E67CE9B86C}"/>
              </a:ext>
            </a:extLst>
          </p:cNvPr>
          <p:cNvSpPr/>
          <p:nvPr/>
        </p:nvSpPr>
        <p:spPr>
          <a:xfrm>
            <a:off x="1258888" y="1939925"/>
            <a:ext cx="1163637" cy="4968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subtract</a:t>
            </a:r>
          </a:p>
        </p:txBody>
      </p:sp>
      <p:pic>
        <p:nvPicPr>
          <p:cNvPr id="16398" name="Whole Class">
            <a:extLst>
              <a:ext uri="{FF2B5EF4-FFF2-40B4-BE49-F238E27FC236}">
                <a16:creationId xmlns:a16="http://schemas.microsoft.com/office/drawing/2014/main" id="{4CD10DE5-9804-4CB8-9515-276ECE6FC8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336A3100-F221-4856-9C27-42AC367A9254}"/>
              </a:ext>
            </a:extLst>
          </p:cNvPr>
          <p:cNvSpPr/>
          <p:nvPr/>
        </p:nvSpPr>
        <p:spPr>
          <a:xfrm>
            <a:off x="2833688" y="2743200"/>
            <a:ext cx="1473200" cy="4968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take away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90CA01CE-5B38-43B3-B93A-80DC7A7EFD22}"/>
              </a:ext>
            </a:extLst>
          </p:cNvPr>
          <p:cNvSpPr/>
          <p:nvPr/>
        </p:nvSpPr>
        <p:spPr>
          <a:xfrm>
            <a:off x="5799604" y="4941888"/>
            <a:ext cx="2371725" cy="4968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how many remain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36376793-8B37-4467-9882-B91ACCB968BF}"/>
              </a:ext>
            </a:extLst>
          </p:cNvPr>
          <p:cNvSpPr/>
          <p:nvPr/>
        </p:nvSpPr>
        <p:spPr>
          <a:xfrm>
            <a:off x="964079" y="4941888"/>
            <a:ext cx="1408112" cy="4968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difference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2C056DB0-D10C-46A1-A07C-85DFB887515A}"/>
              </a:ext>
            </a:extLst>
          </p:cNvPr>
          <p:cNvSpPr/>
          <p:nvPr/>
        </p:nvSpPr>
        <p:spPr>
          <a:xfrm>
            <a:off x="4910138" y="2000250"/>
            <a:ext cx="1281112" cy="4984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less than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40024C01-DBDC-4D32-9DC6-38434AF2E051}"/>
              </a:ext>
            </a:extLst>
          </p:cNvPr>
          <p:cNvSpPr/>
          <p:nvPr/>
        </p:nvSpPr>
        <p:spPr>
          <a:xfrm>
            <a:off x="6754813" y="2768600"/>
            <a:ext cx="1466850" cy="4984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fewer than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2842D8FE-0A1C-4916-91F4-DFC3C8D33C5C}"/>
              </a:ext>
            </a:extLst>
          </p:cNvPr>
          <p:cNvSpPr/>
          <p:nvPr/>
        </p:nvSpPr>
        <p:spPr>
          <a:xfrm>
            <a:off x="1800225" y="3765550"/>
            <a:ext cx="1212850" cy="4968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decrease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098D02E2-1BE0-48D7-9765-93C450D97ACF}"/>
              </a:ext>
            </a:extLst>
          </p:cNvPr>
          <p:cNvSpPr/>
          <p:nvPr/>
        </p:nvSpPr>
        <p:spPr>
          <a:xfrm>
            <a:off x="6130925" y="3765550"/>
            <a:ext cx="1000125" cy="4968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minus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92524171-796D-4D32-874B-67CD730F5028}"/>
              </a:ext>
            </a:extLst>
          </p:cNvPr>
          <p:cNvSpPr/>
          <p:nvPr/>
        </p:nvSpPr>
        <p:spPr>
          <a:xfrm>
            <a:off x="3013075" y="5610225"/>
            <a:ext cx="2103438" cy="4968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how many more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ED0F670E-33A0-4108-A4D1-EC84ABCC7811}"/>
              </a:ext>
            </a:extLst>
          </p:cNvPr>
          <p:cNvSpPr/>
          <p:nvPr/>
        </p:nvSpPr>
        <p:spPr>
          <a:xfrm>
            <a:off x="755650" y="1308100"/>
            <a:ext cx="7632700" cy="388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200000"/>
              </a:lnSpc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How can we say this operation?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 animBg="1"/>
      <p:bldP spid="48" grpId="0" animBg="1"/>
      <p:bldP spid="47" grpId="0" animBg="1"/>
      <p:bldP spid="46" grpId="0" animBg="1"/>
      <p:bldP spid="43" grpId="0" animBg="1"/>
      <p:bldP spid="42" grpId="0" animBg="1"/>
      <p:bldP spid="41" grpId="0" animBg="1"/>
      <p:bldP spid="6" grpId="0" animBg="1"/>
      <p:bldP spid="2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2066</TotalTime>
  <Words>838</Words>
  <Application>Microsoft Office PowerPoint</Application>
  <PresentationFormat>On-screen Show (4:3)</PresentationFormat>
  <Paragraphs>170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Sassoon Infant Rg</vt:lpstr>
      <vt:lpstr>BPreplay</vt:lpstr>
      <vt:lpstr>Calibri</vt:lpstr>
      <vt:lpstr>Twinkl</vt:lpstr>
      <vt:lpstr>Sassoon Infant Md</vt:lpstr>
      <vt:lpstr>Office Theme</vt:lpstr>
      <vt:lpstr>Sweet Shop</vt:lpstr>
      <vt:lpstr>PowerPoint Presentation</vt:lpstr>
      <vt:lpstr>The Answer Is…</vt:lpstr>
      <vt:lpstr>The Answer Is…</vt:lpstr>
      <vt:lpstr>The Answer Is…</vt:lpstr>
      <vt:lpstr>The Answer Is…</vt:lpstr>
      <vt:lpstr>The Answer Is…</vt:lpstr>
      <vt:lpstr>Operations</vt:lpstr>
      <vt:lpstr>Operations</vt:lpstr>
      <vt:lpstr>Operations</vt:lpstr>
      <vt:lpstr>Lollipops</vt:lpstr>
      <vt:lpstr>Lollipops</vt:lpstr>
      <vt:lpstr>Lollipops</vt:lpstr>
      <vt:lpstr>Lollipops</vt:lpstr>
      <vt:lpstr>Lollipops</vt:lpstr>
      <vt:lpstr>Lollipops</vt:lpstr>
      <vt:lpstr>Creamy Chocolate</vt:lpstr>
      <vt:lpstr>Creamy Chocolate</vt:lpstr>
      <vt:lpstr>Creamy Chocolate</vt:lpstr>
      <vt:lpstr>Creamy Chocolate</vt:lpstr>
      <vt:lpstr>Creamy Chocolate</vt:lpstr>
      <vt:lpstr>Sweet Shop</vt:lpstr>
      <vt:lpstr>Venn Diagram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Miss Rooney</cp:lastModifiedBy>
  <cp:revision>218</cp:revision>
  <dcterms:created xsi:type="dcterms:W3CDTF">2014-10-01T16:09:27Z</dcterms:created>
  <dcterms:modified xsi:type="dcterms:W3CDTF">2020-05-29T15:55:16Z</dcterms:modified>
</cp:coreProperties>
</file>