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EE1"/>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00" d="100"/>
          <a:sy n="100" d="100"/>
        </p:scale>
        <p:origin x="12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855FE-B3CF-4F33-AF9B-3312812E9F41}"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216897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855FE-B3CF-4F33-AF9B-3312812E9F41}"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4939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855FE-B3CF-4F33-AF9B-3312812E9F41}"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299036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855FE-B3CF-4F33-AF9B-3312812E9F41}"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412564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855FE-B3CF-4F33-AF9B-3312812E9F41}"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4451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855FE-B3CF-4F33-AF9B-3312812E9F41}"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29097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855FE-B3CF-4F33-AF9B-3312812E9F41}" type="datetimeFigureOut">
              <a:rPr lang="en-GB" smtClean="0"/>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245994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855FE-B3CF-4F33-AF9B-3312812E9F41}" type="datetimeFigureOut">
              <a:rPr lang="en-GB" smtClean="0"/>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422077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855FE-B3CF-4F33-AF9B-3312812E9F41}"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68437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855FE-B3CF-4F33-AF9B-3312812E9F41}"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78329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855FE-B3CF-4F33-AF9B-3312812E9F41}" type="datetimeFigureOut">
              <a:rPr lang="en-GB" smtClean="0"/>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F78CAE-81BE-47D0-B888-B4427A5A75EC}" type="slidenum">
              <a:rPr lang="en-GB" smtClean="0"/>
              <a:t>‹#›</a:t>
            </a:fld>
            <a:endParaRPr lang="en-GB"/>
          </a:p>
        </p:txBody>
      </p:sp>
    </p:spTree>
    <p:extLst>
      <p:ext uri="{BB962C8B-B14F-4D97-AF65-F5344CB8AC3E}">
        <p14:creationId xmlns:p14="http://schemas.microsoft.com/office/powerpoint/2010/main" val="107542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55FE-B3CF-4F33-AF9B-3312812E9F41}" type="datetimeFigureOut">
              <a:rPr lang="en-GB" smtClean="0"/>
              <a:t>14/05/2020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78CAE-81BE-47D0-B888-B4427A5A75EC}" type="slidenum">
              <a:rPr lang="en-GB" smtClean="0"/>
              <a:t>‹#›</a:t>
            </a:fld>
            <a:endParaRPr lang="en-GB"/>
          </a:p>
        </p:txBody>
      </p:sp>
    </p:spTree>
    <p:extLst>
      <p:ext uri="{BB962C8B-B14F-4D97-AF65-F5344CB8AC3E}">
        <p14:creationId xmlns:p14="http://schemas.microsoft.com/office/powerpoint/2010/main" val="35189663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bc.co.uk/teach/supermovers/ks1-english-days-of-the-week/zd8njhv"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www.bbc.co.uk/teach/supermovers/ks1-maths-chronological-order-with-bluebell-the-cow/zbtkf4j"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www.bbc.co.uk/teach/supermovers/ks1-maths-telling-the-time/zk4t8x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ing.com/videos/search?q=telling+the+time+to+the+hour+youtube&amp;docid=608003464281458944&amp;mid=E10AAF1BE9E863AE9006E10AAF1BE9E863AE9006&amp;view=detail&amp;FORM=VIR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3300">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94B6C-EF60-443E-BB9C-9BE9AC0D7564}"/>
              </a:ext>
            </a:extLst>
          </p:cNvPr>
          <p:cNvSpPr/>
          <p:nvPr/>
        </p:nvSpPr>
        <p:spPr>
          <a:xfrm>
            <a:off x="2725444" y="1119206"/>
            <a:ext cx="6356411" cy="923330"/>
          </a:xfrm>
          <a:prstGeom prst="rect">
            <a:avLst/>
          </a:prstGeom>
        </p:spPr>
        <p:txBody>
          <a:bodyPr wrap="square">
            <a:spAutoFit/>
          </a:bodyPr>
          <a:lstStyle/>
          <a:p>
            <a:r>
              <a:rPr lang="en-GB" dirty="0">
                <a:latin typeface="Comic Sans MS" panose="030F0702030302020204" pitchFamily="66" charset="0"/>
              </a:rPr>
              <a:t>Hi my name is Ted.  This week we are going to share an exciting learning adventure together.  We will be learning about time. </a:t>
            </a:r>
          </a:p>
        </p:txBody>
      </p:sp>
      <p:sp>
        <p:nvSpPr>
          <p:cNvPr id="9" name="Rectangle 8">
            <a:extLst>
              <a:ext uri="{FF2B5EF4-FFF2-40B4-BE49-F238E27FC236}">
                <a16:creationId xmlns:a16="http://schemas.microsoft.com/office/drawing/2014/main" id="{C73B9173-C637-423F-848C-D083877AE6B2}"/>
              </a:ext>
            </a:extLst>
          </p:cNvPr>
          <p:cNvSpPr/>
          <p:nvPr/>
        </p:nvSpPr>
        <p:spPr>
          <a:xfrm>
            <a:off x="235997" y="6347812"/>
            <a:ext cx="6155925" cy="307777"/>
          </a:xfrm>
          <a:prstGeom prst="rect">
            <a:avLst/>
          </a:prstGeom>
        </p:spPr>
        <p:txBody>
          <a:bodyPr wrap="square">
            <a:spAutoFit/>
          </a:bodyPr>
          <a:lstStyle/>
          <a:p>
            <a:r>
              <a:rPr lang="en-GB" sz="1400" dirty="0">
                <a:solidFill>
                  <a:srgbClr val="002060"/>
                </a:solidFill>
                <a:hlinkClick r:id="rId2">
                  <a:extLst>
                    <a:ext uri="{A12FA001-AC4F-418D-AE19-62706E023703}">
                      <ahyp:hlinkClr xmlns:ahyp="http://schemas.microsoft.com/office/drawing/2018/hyperlinkcolor" val="tx"/>
                    </a:ext>
                  </a:extLst>
                </a:hlinkClick>
              </a:rPr>
              <a:t>https://www.bbc.co.uk/teach/supermovers/ks1-english-days-of-the-week/zd8njhv</a:t>
            </a:r>
            <a:endParaRPr lang="en-GB" sz="1400" dirty="0">
              <a:solidFill>
                <a:srgbClr val="002060"/>
              </a:solidFill>
            </a:endParaRPr>
          </a:p>
        </p:txBody>
      </p:sp>
      <p:pic>
        <p:nvPicPr>
          <p:cNvPr id="11" name="Picture 10">
            <a:extLst>
              <a:ext uri="{FF2B5EF4-FFF2-40B4-BE49-F238E27FC236}">
                <a16:creationId xmlns:a16="http://schemas.microsoft.com/office/drawing/2014/main" id="{DCC341DD-395B-4E7F-B056-725BB20472E7}"/>
              </a:ext>
            </a:extLst>
          </p:cNvPr>
          <p:cNvPicPr>
            <a:picLocks noChangeAspect="1"/>
          </p:cNvPicPr>
          <p:nvPr/>
        </p:nvPicPr>
        <p:blipFill>
          <a:blip r:embed="rId3"/>
          <a:stretch>
            <a:fillRect/>
          </a:stretch>
        </p:blipFill>
        <p:spPr>
          <a:xfrm>
            <a:off x="235997" y="4756763"/>
            <a:ext cx="2489448" cy="1400315"/>
          </a:xfrm>
          <a:prstGeom prst="rect">
            <a:avLst/>
          </a:prstGeom>
        </p:spPr>
      </p:pic>
      <p:pic>
        <p:nvPicPr>
          <p:cNvPr id="13" name="Picture 12">
            <a:extLst>
              <a:ext uri="{FF2B5EF4-FFF2-40B4-BE49-F238E27FC236}">
                <a16:creationId xmlns:a16="http://schemas.microsoft.com/office/drawing/2014/main" id="{EE028739-B732-44C5-A721-59F5FB10910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1163" y="1119206"/>
            <a:ext cx="2459115" cy="3542190"/>
          </a:xfrm>
          <a:prstGeom prst="rect">
            <a:avLst/>
          </a:prstGeom>
        </p:spPr>
      </p:pic>
      <p:pic>
        <p:nvPicPr>
          <p:cNvPr id="14" name="Picture 13">
            <a:extLst>
              <a:ext uri="{FF2B5EF4-FFF2-40B4-BE49-F238E27FC236}">
                <a16:creationId xmlns:a16="http://schemas.microsoft.com/office/drawing/2014/main" id="{C9A43838-C3BD-43E8-A023-E6256F69B60B}"/>
              </a:ext>
            </a:extLst>
          </p:cNvPr>
          <p:cNvPicPr>
            <a:picLocks noChangeAspect="1"/>
          </p:cNvPicPr>
          <p:nvPr/>
        </p:nvPicPr>
        <p:blipFill>
          <a:blip r:embed="rId5"/>
          <a:stretch>
            <a:fillRect/>
          </a:stretch>
        </p:blipFill>
        <p:spPr>
          <a:xfrm>
            <a:off x="6386504" y="1887504"/>
            <a:ext cx="3283499" cy="4646461"/>
          </a:xfrm>
          <a:prstGeom prst="rect">
            <a:avLst/>
          </a:prstGeom>
        </p:spPr>
      </p:pic>
      <p:sp>
        <p:nvSpPr>
          <p:cNvPr id="15" name="Speech Bubble: Oval 14">
            <a:extLst>
              <a:ext uri="{FF2B5EF4-FFF2-40B4-BE49-F238E27FC236}">
                <a16:creationId xmlns:a16="http://schemas.microsoft.com/office/drawing/2014/main" id="{015B0B40-2246-425D-9996-AB0CD82E6626}"/>
              </a:ext>
            </a:extLst>
          </p:cNvPr>
          <p:cNvSpPr/>
          <p:nvPr/>
        </p:nvSpPr>
        <p:spPr>
          <a:xfrm>
            <a:off x="2905032" y="2042691"/>
            <a:ext cx="3215937" cy="1386464"/>
          </a:xfrm>
          <a:prstGeom prst="wedgeEllipseCallout">
            <a:avLst>
              <a:gd name="adj1" fmla="val -51168"/>
              <a:gd name="adj2" fmla="val 64883"/>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Do you know your days of the week?</a:t>
            </a:r>
          </a:p>
        </p:txBody>
      </p:sp>
      <p:sp>
        <p:nvSpPr>
          <p:cNvPr id="16" name="Oval 15">
            <a:extLst>
              <a:ext uri="{FF2B5EF4-FFF2-40B4-BE49-F238E27FC236}">
                <a16:creationId xmlns:a16="http://schemas.microsoft.com/office/drawing/2014/main" id="{1ADBA9A4-A98B-44D0-8C52-E71441DD6A0C}"/>
              </a:ext>
            </a:extLst>
          </p:cNvPr>
          <p:cNvSpPr/>
          <p:nvPr/>
        </p:nvSpPr>
        <p:spPr>
          <a:xfrm>
            <a:off x="4070227" y="3707312"/>
            <a:ext cx="2050742" cy="1310953"/>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was it yesterday?</a:t>
            </a:r>
          </a:p>
        </p:txBody>
      </p:sp>
      <p:sp>
        <p:nvSpPr>
          <p:cNvPr id="17" name="Rectangle: Rounded Corners 16">
            <a:extLst>
              <a:ext uri="{FF2B5EF4-FFF2-40B4-BE49-F238E27FC236}">
                <a16:creationId xmlns:a16="http://schemas.microsoft.com/office/drawing/2014/main" id="{E284F710-6B6C-4ADC-890D-ED53150638E4}"/>
              </a:ext>
            </a:extLst>
          </p:cNvPr>
          <p:cNvSpPr/>
          <p:nvPr/>
        </p:nvSpPr>
        <p:spPr>
          <a:xfrm>
            <a:off x="2905032" y="5208999"/>
            <a:ext cx="2781392" cy="528342"/>
          </a:xfrm>
          <a:prstGeom prst="roundRect">
            <a:avLst>
              <a:gd name="adj" fmla="val 38511"/>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is it today?</a:t>
            </a:r>
          </a:p>
        </p:txBody>
      </p:sp>
      <p:sp>
        <p:nvSpPr>
          <p:cNvPr id="18" name="Rectangle 17">
            <a:extLst>
              <a:ext uri="{FF2B5EF4-FFF2-40B4-BE49-F238E27FC236}">
                <a16:creationId xmlns:a16="http://schemas.microsoft.com/office/drawing/2014/main" id="{ABA7A75E-A23C-47A4-A5D6-271F3DE3D4F1}"/>
              </a:ext>
            </a:extLst>
          </p:cNvPr>
          <p:cNvSpPr/>
          <p:nvPr/>
        </p:nvSpPr>
        <p:spPr>
          <a:xfrm>
            <a:off x="1629052" y="202411"/>
            <a:ext cx="6647896" cy="523220"/>
          </a:xfrm>
          <a:prstGeom prst="rect">
            <a:avLst/>
          </a:prstGeom>
        </p:spPr>
        <p:txBody>
          <a:bodyPr wrap="square">
            <a:spAutoFit/>
          </a:bodyPr>
          <a:lstStyle/>
          <a:p>
            <a:r>
              <a:rPr lang="en-GB" sz="2800" dirty="0">
                <a:latin typeface="Comic Sans MS" panose="030F0702030302020204" pitchFamily="66" charset="0"/>
              </a:rPr>
              <a:t>Ted’s Time Adventure: </a:t>
            </a:r>
            <a:r>
              <a:rPr lang="en-GB" sz="2800" b="1" u="sng" dirty="0">
                <a:latin typeface="Comic Sans MS" panose="030F0702030302020204" pitchFamily="66" charset="0"/>
              </a:rPr>
              <a:t>Monday</a:t>
            </a:r>
          </a:p>
        </p:txBody>
      </p:sp>
    </p:spTree>
    <p:extLst>
      <p:ext uri="{BB962C8B-B14F-4D97-AF65-F5344CB8AC3E}">
        <p14:creationId xmlns:p14="http://schemas.microsoft.com/office/powerpoint/2010/main" val="411863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3300">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94B6C-EF60-443E-BB9C-9BE9AC0D7564}"/>
              </a:ext>
            </a:extLst>
          </p:cNvPr>
          <p:cNvSpPr/>
          <p:nvPr/>
        </p:nvSpPr>
        <p:spPr>
          <a:xfrm>
            <a:off x="346230" y="782271"/>
            <a:ext cx="8105312" cy="369332"/>
          </a:xfrm>
          <a:prstGeom prst="rect">
            <a:avLst/>
          </a:prstGeom>
        </p:spPr>
        <p:txBody>
          <a:bodyPr wrap="square">
            <a:spAutoFit/>
          </a:bodyPr>
          <a:lstStyle/>
          <a:p>
            <a:r>
              <a:rPr lang="en-GB" dirty="0">
                <a:latin typeface="Comic Sans MS" panose="030F0702030302020204" pitchFamily="66" charset="0"/>
              </a:rPr>
              <a:t>Today we are going </a:t>
            </a:r>
            <a:r>
              <a:rPr lang="en-GB">
                <a:latin typeface="Comic Sans MS" panose="030F0702030302020204" pitchFamily="66" charset="0"/>
              </a:rPr>
              <a:t>to learn </a:t>
            </a:r>
            <a:r>
              <a:rPr lang="en-GB" dirty="0">
                <a:latin typeface="Comic Sans MS" panose="030F0702030302020204" pitchFamily="66" charset="0"/>
              </a:rPr>
              <a:t>words to help us sequence events.  </a:t>
            </a:r>
          </a:p>
        </p:txBody>
      </p:sp>
      <p:sp>
        <p:nvSpPr>
          <p:cNvPr id="16" name="Oval 15">
            <a:extLst>
              <a:ext uri="{FF2B5EF4-FFF2-40B4-BE49-F238E27FC236}">
                <a16:creationId xmlns:a16="http://schemas.microsoft.com/office/drawing/2014/main" id="{1ADBA9A4-A98B-44D0-8C52-E71441DD6A0C}"/>
              </a:ext>
            </a:extLst>
          </p:cNvPr>
          <p:cNvSpPr/>
          <p:nvPr/>
        </p:nvSpPr>
        <p:spPr>
          <a:xfrm>
            <a:off x="7661429" y="1143634"/>
            <a:ext cx="2050742" cy="1310953"/>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will it be in two days?</a:t>
            </a:r>
          </a:p>
        </p:txBody>
      </p:sp>
      <p:sp>
        <p:nvSpPr>
          <p:cNvPr id="17" name="Rectangle: Rounded Corners 16">
            <a:extLst>
              <a:ext uri="{FF2B5EF4-FFF2-40B4-BE49-F238E27FC236}">
                <a16:creationId xmlns:a16="http://schemas.microsoft.com/office/drawing/2014/main" id="{E284F710-6B6C-4ADC-890D-ED53150638E4}"/>
              </a:ext>
            </a:extLst>
          </p:cNvPr>
          <p:cNvSpPr/>
          <p:nvPr/>
        </p:nvSpPr>
        <p:spPr>
          <a:xfrm>
            <a:off x="6411711" y="215108"/>
            <a:ext cx="3300460" cy="528342"/>
          </a:xfrm>
          <a:prstGeom prst="roundRect">
            <a:avLst>
              <a:gd name="adj" fmla="val 38511"/>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was it yesterday?</a:t>
            </a:r>
          </a:p>
        </p:txBody>
      </p:sp>
      <p:sp>
        <p:nvSpPr>
          <p:cNvPr id="18" name="Rectangle 17">
            <a:extLst>
              <a:ext uri="{FF2B5EF4-FFF2-40B4-BE49-F238E27FC236}">
                <a16:creationId xmlns:a16="http://schemas.microsoft.com/office/drawing/2014/main" id="{ABA7A75E-A23C-47A4-A5D6-271F3DE3D4F1}"/>
              </a:ext>
            </a:extLst>
          </p:cNvPr>
          <p:cNvSpPr/>
          <p:nvPr/>
        </p:nvSpPr>
        <p:spPr>
          <a:xfrm>
            <a:off x="279646" y="142864"/>
            <a:ext cx="6647896" cy="523220"/>
          </a:xfrm>
          <a:prstGeom prst="rect">
            <a:avLst/>
          </a:prstGeom>
        </p:spPr>
        <p:txBody>
          <a:bodyPr wrap="square">
            <a:spAutoFit/>
          </a:bodyPr>
          <a:lstStyle/>
          <a:p>
            <a:r>
              <a:rPr lang="en-GB" sz="2800" dirty="0">
                <a:latin typeface="Comic Sans MS" panose="030F0702030302020204" pitchFamily="66" charset="0"/>
              </a:rPr>
              <a:t>Ted’s Time Adventure: </a:t>
            </a:r>
            <a:r>
              <a:rPr lang="en-GB" sz="2800" b="1" u="sng" dirty="0">
                <a:latin typeface="Comic Sans MS" panose="030F0702030302020204" pitchFamily="66" charset="0"/>
              </a:rPr>
              <a:t>Tuesday</a:t>
            </a:r>
          </a:p>
        </p:txBody>
      </p:sp>
      <p:pic>
        <p:nvPicPr>
          <p:cNvPr id="2" name="Picture 1">
            <a:extLst>
              <a:ext uri="{FF2B5EF4-FFF2-40B4-BE49-F238E27FC236}">
                <a16:creationId xmlns:a16="http://schemas.microsoft.com/office/drawing/2014/main" id="{B9AD3958-D2AE-49CF-81ED-B161878D4EFC}"/>
              </a:ext>
            </a:extLst>
          </p:cNvPr>
          <p:cNvPicPr>
            <a:picLocks noChangeAspect="1"/>
          </p:cNvPicPr>
          <p:nvPr/>
        </p:nvPicPr>
        <p:blipFill>
          <a:blip r:embed="rId2"/>
          <a:stretch>
            <a:fillRect/>
          </a:stretch>
        </p:blipFill>
        <p:spPr>
          <a:xfrm>
            <a:off x="268133" y="4069427"/>
            <a:ext cx="4130753" cy="2645709"/>
          </a:xfrm>
          <a:prstGeom prst="rect">
            <a:avLst/>
          </a:prstGeom>
        </p:spPr>
      </p:pic>
      <p:pic>
        <p:nvPicPr>
          <p:cNvPr id="4" name="Picture 3">
            <a:extLst>
              <a:ext uri="{FF2B5EF4-FFF2-40B4-BE49-F238E27FC236}">
                <a16:creationId xmlns:a16="http://schemas.microsoft.com/office/drawing/2014/main" id="{864193E8-CE24-400A-BDEA-4AE3DD63E04A}"/>
              </a:ext>
            </a:extLst>
          </p:cNvPr>
          <p:cNvPicPr>
            <a:picLocks noChangeAspect="1"/>
          </p:cNvPicPr>
          <p:nvPr/>
        </p:nvPicPr>
        <p:blipFill>
          <a:blip r:embed="rId3"/>
          <a:stretch>
            <a:fillRect/>
          </a:stretch>
        </p:blipFill>
        <p:spPr>
          <a:xfrm>
            <a:off x="5625946" y="5156992"/>
            <a:ext cx="3600450" cy="1485900"/>
          </a:xfrm>
          <a:prstGeom prst="rect">
            <a:avLst/>
          </a:prstGeom>
        </p:spPr>
      </p:pic>
      <p:pic>
        <p:nvPicPr>
          <p:cNvPr id="3" name="Picture 2">
            <a:extLst>
              <a:ext uri="{FF2B5EF4-FFF2-40B4-BE49-F238E27FC236}">
                <a16:creationId xmlns:a16="http://schemas.microsoft.com/office/drawing/2014/main" id="{C262D9D3-0867-4E9A-88E5-598C2FBDC013}"/>
              </a:ext>
            </a:extLst>
          </p:cNvPr>
          <p:cNvPicPr>
            <a:picLocks noChangeAspect="1"/>
          </p:cNvPicPr>
          <p:nvPr/>
        </p:nvPicPr>
        <p:blipFill>
          <a:blip r:embed="rId4"/>
          <a:stretch>
            <a:fillRect/>
          </a:stretch>
        </p:blipFill>
        <p:spPr>
          <a:xfrm>
            <a:off x="4595860" y="1123838"/>
            <a:ext cx="2119313" cy="3338513"/>
          </a:xfrm>
          <a:prstGeom prst="rect">
            <a:avLst/>
          </a:prstGeom>
        </p:spPr>
      </p:pic>
      <p:sp>
        <p:nvSpPr>
          <p:cNvPr id="5" name="Speech Bubble: Oval 4">
            <a:extLst>
              <a:ext uri="{FF2B5EF4-FFF2-40B4-BE49-F238E27FC236}">
                <a16:creationId xmlns:a16="http://schemas.microsoft.com/office/drawing/2014/main" id="{C12A887B-F02F-4D99-A008-DBB7C03A95B3}"/>
              </a:ext>
            </a:extLst>
          </p:cNvPr>
          <p:cNvSpPr/>
          <p:nvPr/>
        </p:nvSpPr>
        <p:spPr>
          <a:xfrm>
            <a:off x="6643919" y="2854771"/>
            <a:ext cx="2814685" cy="1656795"/>
          </a:xfrm>
          <a:prstGeom prst="wedgeEllipseCallout">
            <a:avLst>
              <a:gd name="adj1" fmla="val -62779"/>
              <a:gd name="adj2" fmla="val -45640"/>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75000"/>
                  </a:schemeClr>
                </a:solidFill>
                <a:latin typeface="Comic Sans MS" panose="030F0702030302020204" pitchFamily="66" charset="0"/>
              </a:rPr>
              <a:t>Can you draw a picture and write the key words to order Ted’s day?</a:t>
            </a:r>
          </a:p>
        </p:txBody>
      </p:sp>
      <p:sp>
        <p:nvSpPr>
          <p:cNvPr id="15" name="Speech Bubble: Oval 14">
            <a:extLst>
              <a:ext uri="{FF2B5EF4-FFF2-40B4-BE49-F238E27FC236}">
                <a16:creationId xmlns:a16="http://schemas.microsoft.com/office/drawing/2014/main" id="{015B0B40-2246-425D-9996-AB0CD82E6626}"/>
              </a:ext>
            </a:extLst>
          </p:cNvPr>
          <p:cNvSpPr/>
          <p:nvPr/>
        </p:nvSpPr>
        <p:spPr>
          <a:xfrm>
            <a:off x="292525" y="1201360"/>
            <a:ext cx="4246487" cy="2382548"/>
          </a:xfrm>
          <a:prstGeom prst="wedgeEllipseCallout">
            <a:avLst>
              <a:gd name="adj1" fmla="val 67131"/>
              <a:gd name="adj2" fmla="val 874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I have been so busy today! First, I went to the park.  After lunch I went to the cinema.  Before the cinema, I went to McDonalds for lunch. </a:t>
            </a:r>
          </a:p>
        </p:txBody>
      </p:sp>
      <p:pic>
        <p:nvPicPr>
          <p:cNvPr id="1030" name="Picture 6" descr="Happy Meal | McDonald's Wiki | Fandom">
            <a:extLst>
              <a:ext uri="{FF2B5EF4-FFF2-40B4-BE49-F238E27FC236}">
                <a16:creationId xmlns:a16="http://schemas.microsoft.com/office/drawing/2014/main" id="{D60DD584-2A31-4E88-AC59-E1BE8B9A9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509" y="3755768"/>
            <a:ext cx="2116664" cy="140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4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3300">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94B6C-EF60-443E-BB9C-9BE9AC0D7564}"/>
              </a:ext>
            </a:extLst>
          </p:cNvPr>
          <p:cNvSpPr/>
          <p:nvPr/>
        </p:nvSpPr>
        <p:spPr>
          <a:xfrm>
            <a:off x="346230" y="782271"/>
            <a:ext cx="8105312" cy="646331"/>
          </a:xfrm>
          <a:prstGeom prst="rect">
            <a:avLst/>
          </a:prstGeom>
        </p:spPr>
        <p:txBody>
          <a:bodyPr wrap="square">
            <a:spAutoFit/>
          </a:bodyPr>
          <a:lstStyle/>
          <a:p>
            <a:r>
              <a:rPr lang="en-GB" dirty="0">
                <a:latin typeface="Comic Sans MS" panose="030F0702030302020204" pitchFamily="66" charset="0"/>
              </a:rPr>
              <a:t>Today we are going to learn about the months of the year. Do you already know them? Start with January… </a:t>
            </a:r>
          </a:p>
        </p:txBody>
      </p:sp>
      <p:sp>
        <p:nvSpPr>
          <p:cNvPr id="16" name="Oval 15">
            <a:extLst>
              <a:ext uri="{FF2B5EF4-FFF2-40B4-BE49-F238E27FC236}">
                <a16:creationId xmlns:a16="http://schemas.microsoft.com/office/drawing/2014/main" id="{1ADBA9A4-A98B-44D0-8C52-E71441DD6A0C}"/>
              </a:ext>
            </a:extLst>
          </p:cNvPr>
          <p:cNvSpPr/>
          <p:nvPr/>
        </p:nvSpPr>
        <p:spPr>
          <a:xfrm>
            <a:off x="7407862" y="1188650"/>
            <a:ext cx="2050742" cy="1310953"/>
          </a:xfrm>
          <a:prstGeom prst="ellipse">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How many days until the weekend?</a:t>
            </a:r>
          </a:p>
        </p:txBody>
      </p:sp>
      <p:sp>
        <p:nvSpPr>
          <p:cNvPr id="17" name="Rectangle: Rounded Corners 16">
            <a:extLst>
              <a:ext uri="{FF2B5EF4-FFF2-40B4-BE49-F238E27FC236}">
                <a16:creationId xmlns:a16="http://schemas.microsoft.com/office/drawing/2014/main" id="{E284F710-6B6C-4ADC-890D-ED53150638E4}"/>
              </a:ext>
            </a:extLst>
          </p:cNvPr>
          <p:cNvSpPr/>
          <p:nvPr/>
        </p:nvSpPr>
        <p:spPr>
          <a:xfrm>
            <a:off x="6411711" y="215108"/>
            <a:ext cx="3300460" cy="528342"/>
          </a:xfrm>
          <a:prstGeom prst="roundRect">
            <a:avLst>
              <a:gd name="adj" fmla="val 38511"/>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is it tomorrow?</a:t>
            </a:r>
          </a:p>
        </p:txBody>
      </p:sp>
      <p:sp>
        <p:nvSpPr>
          <p:cNvPr id="18" name="Rectangle 17">
            <a:extLst>
              <a:ext uri="{FF2B5EF4-FFF2-40B4-BE49-F238E27FC236}">
                <a16:creationId xmlns:a16="http://schemas.microsoft.com/office/drawing/2014/main" id="{ABA7A75E-A23C-47A4-A5D6-271F3DE3D4F1}"/>
              </a:ext>
            </a:extLst>
          </p:cNvPr>
          <p:cNvSpPr/>
          <p:nvPr/>
        </p:nvSpPr>
        <p:spPr>
          <a:xfrm>
            <a:off x="279646" y="142864"/>
            <a:ext cx="6647896" cy="523220"/>
          </a:xfrm>
          <a:prstGeom prst="rect">
            <a:avLst/>
          </a:prstGeom>
        </p:spPr>
        <p:txBody>
          <a:bodyPr wrap="square">
            <a:spAutoFit/>
          </a:bodyPr>
          <a:lstStyle/>
          <a:p>
            <a:r>
              <a:rPr lang="en-GB" sz="2800" dirty="0">
                <a:latin typeface="Comic Sans MS" panose="030F0702030302020204" pitchFamily="66" charset="0"/>
              </a:rPr>
              <a:t>Ted’s Time Adventure: </a:t>
            </a:r>
            <a:r>
              <a:rPr lang="en-GB" sz="2800" b="1" u="sng" dirty="0">
                <a:latin typeface="Comic Sans MS" panose="030F0702030302020204" pitchFamily="66" charset="0"/>
              </a:rPr>
              <a:t>Wednesday</a:t>
            </a:r>
          </a:p>
        </p:txBody>
      </p:sp>
      <p:sp>
        <p:nvSpPr>
          <p:cNvPr id="12" name="Rectangle: Rounded Corners 11">
            <a:extLst>
              <a:ext uri="{FF2B5EF4-FFF2-40B4-BE49-F238E27FC236}">
                <a16:creationId xmlns:a16="http://schemas.microsoft.com/office/drawing/2014/main" id="{CBEF3993-29AF-469A-9642-6D3254E06F62}"/>
              </a:ext>
            </a:extLst>
          </p:cNvPr>
          <p:cNvSpPr/>
          <p:nvPr/>
        </p:nvSpPr>
        <p:spPr>
          <a:xfrm>
            <a:off x="198822" y="6186679"/>
            <a:ext cx="3503166" cy="528342"/>
          </a:xfrm>
          <a:prstGeom prst="roundRect">
            <a:avLst>
              <a:gd name="adj" fmla="val 38511"/>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Which month are we in now?</a:t>
            </a:r>
          </a:p>
        </p:txBody>
      </p:sp>
      <p:pic>
        <p:nvPicPr>
          <p:cNvPr id="9" name="Picture 8">
            <a:extLst>
              <a:ext uri="{FF2B5EF4-FFF2-40B4-BE49-F238E27FC236}">
                <a16:creationId xmlns:a16="http://schemas.microsoft.com/office/drawing/2014/main" id="{8EF61190-29DC-415F-A611-67461C961C48}"/>
              </a:ext>
            </a:extLst>
          </p:cNvPr>
          <p:cNvPicPr>
            <a:picLocks noChangeAspect="1"/>
          </p:cNvPicPr>
          <p:nvPr/>
        </p:nvPicPr>
        <p:blipFill>
          <a:blip r:embed="rId2"/>
          <a:stretch>
            <a:fillRect/>
          </a:stretch>
        </p:blipFill>
        <p:spPr>
          <a:xfrm>
            <a:off x="198822" y="1544789"/>
            <a:ext cx="1901721" cy="3071710"/>
          </a:xfrm>
          <a:prstGeom prst="rect">
            <a:avLst/>
          </a:prstGeom>
        </p:spPr>
      </p:pic>
      <p:sp>
        <p:nvSpPr>
          <p:cNvPr id="15" name="Speech Bubble: Oval 14">
            <a:extLst>
              <a:ext uri="{FF2B5EF4-FFF2-40B4-BE49-F238E27FC236}">
                <a16:creationId xmlns:a16="http://schemas.microsoft.com/office/drawing/2014/main" id="{015B0B40-2246-425D-9996-AB0CD82E6626}"/>
              </a:ext>
            </a:extLst>
          </p:cNvPr>
          <p:cNvSpPr/>
          <p:nvPr/>
        </p:nvSpPr>
        <p:spPr>
          <a:xfrm>
            <a:off x="2171673" y="1467423"/>
            <a:ext cx="4246487" cy="2382548"/>
          </a:xfrm>
          <a:prstGeom prst="wedgeEllipseCallout">
            <a:avLst>
              <a:gd name="adj1" fmla="val -58095"/>
              <a:gd name="adj2" fmla="val -10254"/>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My birthday is in 3 months time. Which month is my birthday in? My best friend is Boo Bunny.  His birthday was last month.  Which month was this?</a:t>
            </a:r>
          </a:p>
        </p:txBody>
      </p:sp>
      <p:sp>
        <p:nvSpPr>
          <p:cNvPr id="5" name="Speech Bubble: Oval 4">
            <a:extLst>
              <a:ext uri="{FF2B5EF4-FFF2-40B4-BE49-F238E27FC236}">
                <a16:creationId xmlns:a16="http://schemas.microsoft.com/office/drawing/2014/main" id="{C12A887B-F02F-4D99-A008-DBB7C03A95B3}"/>
              </a:ext>
            </a:extLst>
          </p:cNvPr>
          <p:cNvSpPr/>
          <p:nvPr/>
        </p:nvSpPr>
        <p:spPr>
          <a:xfrm>
            <a:off x="2052221" y="4418934"/>
            <a:ext cx="4126637" cy="1656795"/>
          </a:xfrm>
          <a:prstGeom prst="wedgeEllipseCallout">
            <a:avLst>
              <a:gd name="adj1" fmla="val -39439"/>
              <a:gd name="adj2" fmla="val -82613"/>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Can you make your own calendar.  Add your family’s birthdays and other days that are important to you.  </a:t>
            </a:r>
          </a:p>
        </p:txBody>
      </p:sp>
      <p:pic>
        <p:nvPicPr>
          <p:cNvPr id="11" name="Picture 10">
            <a:extLst>
              <a:ext uri="{FF2B5EF4-FFF2-40B4-BE49-F238E27FC236}">
                <a16:creationId xmlns:a16="http://schemas.microsoft.com/office/drawing/2014/main" id="{E5D6F806-7D58-404D-AFD2-0B079FBADD75}"/>
              </a:ext>
            </a:extLst>
          </p:cNvPr>
          <p:cNvPicPr>
            <a:picLocks noChangeAspect="1"/>
          </p:cNvPicPr>
          <p:nvPr/>
        </p:nvPicPr>
        <p:blipFill>
          <a:blip r:embed="rId3"/>
          <a:stretch>
            <a:fillRect/>
          </a:stretch>
        </p:blipFill>
        <p:spPr>
          <a:xfrm>
            <a:off x="6548298" y="2729096"/>
            <a:ext cx="3027285" cy="2041454"/>
          </a:xfrm>
          <a:prstGeom prst="rect">
            <a:avLst/>
          </a:prstGeom>
        </p:spPr>
      </p:pic>
      <p:pic>
        <p:nvPicPr>
          <p:cNvPr id="19" name="Picture 18">
            <a:extLst>
              <a:ext uri="{FF2B5EF4-FFF2-40B4-BE49-F238E27FC236}">
                <a16:creationId xmlns:a16="http://schemas.microsoft.com/office/drawing/2014/main" id="{067F591C-5E43-47EE-B416-FE9D692A0AD5}"/>
              </a:ext>
            </a:extLst>
          </p:cNvPr>
          <p:cNvPicPr>
            <a:picLocks noChangeAspect="1"/>
          </p:cNvPicPr>
          <p:nvPr/>
        </p:nvPicPr>
        <p:blipFill>
          <a:blip r:embed="rId4"/>
          <a:stretch>
            <a:fillRect/>
          </a:stretch>
        </p:blipFill>
        <p:spPr>
          <a:xfrm>
            <a:off x="7853779" y="5370864"/>
            <a:ext cx="1891776" cy="1344157"/>
          </a:xfrm>
          <a:prstGeom prst="rect">
            <a:avLst/>
          </a:prstGeom>
        </p:spPr>
      </p:pic>
      <p:sp>
        <p:nvSpPr>
          <p:cNvPr id="13" name="Rectangle 12">
            <a:extLst>
              <a:ext uri="{FF2B5EF4-FFF2-40B4-BE49-F238E27FC236}">
                <a16:creationId xmlns:a16="http://schemas.microsoft.com/office/drawing/2014/main" id="{8F3ECCCC-FB64-48D5-893F-406A81A60FAA}"/>
              </a:ext>
            </a:extLst>
          </p:cNvPr>
          <p:cNvSpPr/>
          <p:nvPr/>
        </p:nvSpPr>
        <p:spPr>
          <a:xfrm>
            <a:off x="3727514" y="6232976"/>
            <a:ext cx="4953000" cy="523220"/>
          </a:xfrm>
          <a:prstGeom prst="rect">
            <a:avLst/>
          </a:prstGeom>
        </p:spPr>
        <p:txBody>
          <a:bodyPr>
            <a:spAutoFit/>
          </a:bodyPr>
          <a:lstStyle/>
          <a:p>
            <a:r>
              <a:rPr lang="en-GB" sz="1400" dirty="0">
                <a:hlinkClick r:id="rId5">
                  <a:extLst>
                    <a:ext uri="{A12FA001-AC4F-418D-AE19-62706E023703}">
                      <ahyp:hlinkClr xmlns:ahyp="http://schemas.microsoft.com/office/drawing/2018/hyperlinkcolor" val="tx"/>
                    </a:ext>
                  </a:extLst>
                </a:hlinkClick>
              </a:rPr>
              <a:t>https://www.bbc.co.uk/teach/supermovers/ks1-maths-chronological-order-with-bluebell-the-cow/zbtkf4j</a:t>
            </a:r>
            <a:endParaRPr lang="en-GB" sz="1400" dirty="0"/>
          </a:p>
        </p:txBody>
      </p:sp>
    </p:spTree>
    <p:extLst>
      <p:ext uri="{BB962C8B-B14F-4D97-AF65-F5344CB8AC3E}">
        <p14:creationId xmlns:p14="http://schemas.microsoft.com/office/powerpoint/2010/main" val="410269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3300">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94B6C-EF60-443E-BB9C-9BE9AC0D7564}"/>
              </a:ext>
            </a:extLst>
          </p:cNvPr>
          <p:cNvSpPr/>
          <p:nvPr/>
        </p:nvSpPr>
        <p:spPr>
          <a:xfrm>
            <a:off x="346230" y="782271"/>
            <a:ext cx="8105312" cy="369332"/>
          </a:xfrm>
          <a:prstGeom prst="rect">
            <a:avLst/>
          </a:prstGeom>
        </p:spPr>
        <p:txBody>
          <a:bodyPr wrap="square">
            <a:spAutoFit/>
          </a:bodyPr>
          <a:lstStyle/>
          <a:p>
            <a:r>
              <a:rPr lang="en-GB" dirty="0">
                <a:latin typeface="Comic Sans MS" panose="030F0702030302020204" pitchFamily="66" charset="0"/>
              </a:rPr>
              <a:t>Today we are going to practise telling the time by solving problems. </a:t>
            </a:r>
          </a:p>
        </p:txBody>
      </p:sp>
      <p:sp>
        <p:nvSpPr>
          <p:cNvPr id="16" name="Oval 15">
            <a:extLst>
              <a:ext uri="{FF2B5EF4-FFF2-40B4-BE49-F238E27FC236}">
                <a16:creationId xmlns:a16="http://schemas.microsoft.com/office/drawing/2014/main" id="{1ADBA9A4-A98B-44D0-8C52-E71441DD6A0C}"/>
              </a:ext>
            </a:extLst>
          </p:cNvPr>
          <p:cNvSpPr/>
          <p:nvPr/>
        </p:nvSpPr>
        <p:spPr>
          <a:xfrm>
            <a:off x="7541767" y="854814"/>
            <a:ext cx="2167721" cy="1429307"/>
          </a:xfrm>
          <a:prstGeom prst="ellipse">
            <a:avLst/>
          </a:prstGeom>
          <a:solidFill>
            <a:srgbClr val="E4CEE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How many days until next Wednesday?</a:t>
            </a:r>
          </a:p>
        </p:txBody>
      </p:sp>
      <p:sp>
        <p:nvSpPr>
          <p:cNvPr id="17" name="Rectangle: Rounded Corners 16">
            <a:extLst>
              <a:ext uri="{FF2B5EF4-FFF2-40B4-BE49-F238E27FC236}">
                <a16:creationId xmlns:a16="http://schemas.microsoft.com/office/drawing/2014/main" id="{E284F710-6B6C-4ADC-890D-ED53150638E4}"/>
              </a:ext>
            </a:extLst>
          </p:cNvPr>
          <p:cNvSpPr/>
          <p:nvPr/>
        </p:nvSpPr>
        <p:spPr>
          <a:xfrm>
            <a:off x="6285390" y="215108"/>
            <a:ext cx="3533313" cy="528342"/>
          </a:xfrm>
          <a:prstGeom prst="roundRect">
            <a:avLst>
              <a:gd name="adj" fmla="val 38511"/>
            </a:avLst>
          </a:pr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Which day was it yesterday?</a:t>
            </a:r>
          </a:p>
        </p:txBody>
      </p:sp>
      <p:sp>
        <p:nvSpPr>
          <p:cNvPr id="18" name="Rectangle 17">
            <a:extLst>
              <a:ext uri="{FF2B5EF4-FFF2-40B4-BE49-F238E27FC236}">
                <a16:creationId xmlns:a16="http://schemas.microsoft.com/office/drawing/2014/main" id="{ABA7A75E-A23C-47A4-A5D6-271F3DE3D4F1}"/>
              </a:ext>
            </a:extLst>
          </p:cNvPr>
          <p:cNvSpPr/>
          <p:nvPr/>
        </p:nvSpPr>
        <p:spPr>
          <a:xfrm>
            <a:off x="279646" y="142864"/>
            <a:ext cx="6647896" cy="523220"/>
          </a:xfrm>
          <a:prstGeom prst="rect">
            <a:avLst/>
          </a:prstGeom>
        </p:spPr>
        <p:txBody>
          <a:bodyPr wrap="square">
            <a:spAutoFit/>
          </a:bodyPr>
          <a:lstStyle/>
          <a:p>
            <a:r>
              <a:rPr lang="en-GB" sz="2800" dirty="0">
                <a:latin typeface="Comic Sans MS" panose="030F0702030302020204" pitchFamily="66" charset="0"/>
              </a:rPr>
              <a:t>Ted’s Time Adventure: </a:t>
            </a:r>
            <a:r>
              <a:rPr lang="en-GB" sz="2800" b="1" u="sng" dirty="0">
                <a:latin typeface="Comic Sans MS" panose="030F0702030302020204" pitchFamily="66" charset="0"/>
              </a:rPr>
              <a:t>Thursday</a:t>
            </a:r>
          </a:p>
        </p:txBody>
      </p:sp>
      <p:sp>
        <p:nvSpPr>
          <p:cNvPr id="12" name="Rectangle: Rounded Corners 11">
            <a:extLst>
              <a:ext uri="{FF2B5EF4-FFF2-40B4-BE49-F238E27FC236}">
                <a16:creationId xmlns:a16="http://schemas.microsoft.com/office/drawing/2014/main" id="{CBEF3993-29AF-469A-9642-6D3254E06F62}"/>
              </a:ext>
            </a:extLst>
          </p:cNvPr>
          <p:cNvSpPr/>
          <p:nvPr/>
        </p:nvSpPr>
        <p:spPr>
          <a:xfrm>
            <a:off x="6527168" y="4233461"/>
            <a:ext cx="3300460" cy="528342"/>
          </a:xfrm>
          <a:prstGeom prst="roundRect">
            <a:avLst>
              <a:gd name="adj" fmla="val 38511"/>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month is next month?</a:t>
            </a:r>
          </a:p>
        </p:txBody>
      </p:sp>
      <p:pic>
        <p:nvPicPr>
          <p:cNvPr id="2" name="Picture 1">
            <a:extLst>
              <a:ext uri="{FF2B5EF4-FFF2-40B4-BE49-F238E27FC236}">
                <a16:creationId xmlns:a16="http://schemas.microsoft.com/office/drawing/2014/main" id="{B9F33A85-CFA8-4E80-8955-2A7FEE37E9A2}"/>
              </a:ext>
            </a:extLst>
          </p:cNvPr>
          <p:cNvPicPr>
            <a:picLocks noChangeAspect="1"/>
          </p:cNvPicPr>
          <p:nvPr/>
        </p:nvPicPr>
        <p:blipFill>
          <a:blip r:embed="rId2"/>
          <a:stretch>
            <a:fillRect/>
          </a:stretch>
        </p:blipFill>
        <p:spPr>
          <a:xfrm>
            <a:off x="196512" y="1151603"/>
            <a:ext cx="3325726" cy="5563533"/>
          </a:xfrm>
          <a:prstGeom prst="rect">
            <a:avLst/>
          </a:prstGeom>
        </p:spPr>
      </p:pic>
      <p:sp>
        <p:nvSpPr>
          <p:cNvPr id="15" name="Speech Bubble: Oval 14">
            <a:extLst>
              <a:ext uri="{FF2B5EF4-FFF2-40B4-BE49-F238E27FC236}">
                <a16:creationId xmlns:a16="http://schemas.microsoft.com/office/drawing/2014/main" id="{015B0B40-2246-425D-9996-AB0CD82E6626}"/>
              </a:ext>
            </a:extLst>
          </p:cNvPr>
          <p:cNvSpPr/>
          <p:nvPr/>
        </p:nvSpPr>
        <p:spPr>
          <a:xfrm>
            <a:off x="3133818" y="1247935"/>
            <a:ext cx="4563122" cy="2918392"/>
          </a:xfrm>
          <a:prstGeom prst="wedgeEllipseCallout">
            <a:avLst>
              <a:gd name="adj1" fmla="val -65412"/>
              <a:gd name="adj2" fmla="val 7632"/>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I was one hour late getting up today.  I got up at 8 o’clock.  What time should I have got up?  After breakfast I made Boo some special cookies. I put them in the oven at 10 o’clock and they took 1 hour and 30 minutes to bake.  What time were they ready?  </a:t>
            </a:r>
          </a:p>
        </p:txBody>
      </p:sp>
      <p:pic>
        <p:nvPicPr>
          <p:cNvPr id="19" name="Picture 18">
            <a:extLst>
              <a:ext uri="{FF2B5EF4-FFF2-40B4-BE49-F238E27FC236}">
                <a16:creationId xmlns:a16="http://schemas.microsoft.com/office/drawing/2014/main" id="{D29B6F24-EC1E-4809-85C4-3D6E355A1218}"/>
              </a:ext>
            </a:extLst>
          </p:cNvPr>
          <p:cNvPicPr>
            <a:picLocks noChangeAspect="1"/>
          </p:cNvPicPr>
          <p:nvPr/>
        </p:nvPicPr>
        <p:blipFill>
          <a:blip r:embed="rId3"/>
          <a:stretch>
            <a:fillRect/>
          </a:stretch>
        </p:blipFill>
        <p:spPr>
          <a:xfrm>
            <a:off x="7965270" y="4951458"/>
            <a:ext cx="1703980" cy="1143907"/>
          </a:xfrm>
          <a:prstGeom prst="rect">
            <a:avLst/>
          </a:prstGeom>
        </p:spPr>
      </p:pic>
      <p:sp>
        <p:nvSpPr>
          <p:cNvPr id="13" name="Rectangle 12">
            <a:extLst>
              <a:ext uri="{FF2B5EF4-FFF2-40B4-BE49-F238E27FC236}">
                <a16:creationId xmlns:a16="http://schemas.microsoft.com/office/drawing/2014/main" id="{526FCF34-F1BE-43CA-82D1-8D71A3AF181E}"/>
              </a:ext>
            </a:extLst>
          </p:cNvPr>
          <p:cNvSpPr/>
          <p:nvPr/>
        </p:nvSpPr>
        <p:spPr>
          <a:xfrm>
            <a:off x="6372687" y="6191697"/>
            <a:ext cx="3533313" cy="523220"/>
          </a:xfrm>
          <a:prstGeom prst="rect">
            <a:avLst/>
          </a:prstGeom>
        </p:spPr>
        <p:txBody>
          <a:bodyPr wrap="square">
            <a:spAutoFit/>
          </a:bodyPr>
          <a:lstStyle/>
          <a:p>
            <a:r>
              <a:rPr lang="en-GB" sz="1400" dirty="0">
                <a:hlinkClick r:id="rId4">
                  <a:extLst>
                    <a:ext uri="{A12FA001-AC4F-418D-AE19-62706E023703}">
                      <ahyp:hlinkClr xmlns:ahyp="http://schemas.microsoft.com/office/drawing/2018/hyperlinkcolor" val="tx"/>
                    </a:ext>
                  </a:extLst>
                </a:hlinkClick>
              </a:rPr>
              <a:t>https://www.bbc.co.uk/teach/supermovers/ks1-maths-telling-the-time/zk4t8xs</a:t>
            </a:r>
            <a:endParaRPr lang="en-GB" sz="1400" dirty="0"/>
          </a:p>
        </p:txBody>
      </p:sp>
      <p:sp>
        <p:nvSpPr>
          <p:cNvPr id="5" name="Speech Bubble: Oval 4">
            <a:extLst>
              <a:ext uri="{FF2B5EF4-FFF2-40B4-BE49-F238E27FC236}">
                <a16:creationId xmlns:a16="http://schemas.microsoft.com/office/drawing/2014/main" id="{C12A887B-F02F-4D99-A008-DBB7C03A95B3}"/>
              </a:ext>
            </a:extLst>
          </p:cNvPr>
          <p:cNvSpPr/>
          <p:nvPr/>
        </p:nvSpPr>
        <p:spPr>
          <a:xfrm>
            <a:off x="1935333" y="4640499"/>
            <a:ext cx="5152690" cy="1840199"/>
          </a:xfrm>
          <a:prstGeom prst="wedgeEllipseCallout">
            <a:avLst>
              <a:gd name="adj1" fmla="val -39439"/>
              <a:gd name="adj2" fmla="val -82613"/>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Why don’t you bake some special cookies for your family.  You could always make pretend ones for your special toys.  How long will they take to bake?  Look at the instructions to find out.</a:t>
            </a:r>
          </a:p>
        </p:txBody>
      </p:sp>
    </p:spTree>
    <p:extLst>
      <p:ext uri="{BB962C8B-B14F-4D97-AF65-F5344CB8AC3E}">
        <p14:creationId xmlns:p14="http://schemas.microsoft.com/office/powerpoint/2010/main" val="247828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3300">
            <a:alpha val="50000"/>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894B6C-EF60-443E-BB9C-9BE9AC0D7564}"/>
              </a:ext>
            </a:extLst>
          </p:cNvPr>
          <p:cNvSpPr/>
          <p:nvPr/>
        </p:nvSpPr>
        <p:spPr>
          <a:xfrm>
            <a:off x="341790" y="1687324"/>
            <a:ext cx="8105312" cy="1200329"/>
          </a:xfrm>
          <a:prstGeom prst="rect">
            <a:avLst/>
          </a:prstGeom>
        </p:spPr>
        <p:txBody>
          <a:bodyPr wrap="square">
            <a:spAutoFit/>
          </a:bodyPr>
          <a:lstStyle/>
          <a:p>
            <a:r>
              <a:rPr lang="en-GB" dirty="0">
                <a:latin typeface="Comic Sans MS" panose="030F0702030302020204" pitchFamily="66" charset="0"/>
              </a:rPr>
              <a:t> Today can you practise telling the time to the hour? </a:t>
            </a:r>
            <a:r>
              <a:rPr lang="en-GB" dirty="0">
                <a:latin typeface="Comic Sans MS" panose="030F0702030302020204" pitchFamily="66" charset="0"/>
                <a:hlinkClick r:id="rId2"/>
              </a:rPr>
              <a:t>https://www.bing.com/videos/search?q=telling+the+time+to+the+hour+youtube&amp;docid=608003464281458944&amp;mid=E10AAF1BE9E863AE9006E10AAF1BE9E863AE9006&amp;view=detail&amp;FORM=VIRE</a:t>
            </a:r>
            <a:r>
              <a:rPr lang="en-GB" dirty="0">
                <a:latin typeface="Comic Sans MS" panose="030F0702030302020204" pitchFamily="66" charset="0"/>
              </a:rPr>
              <a:t> </a:t>
            </a:r>
          </a:p>
        </p:txBody>
      </p:sp>
      <p:sp>
        <p:nvSpPr>
          <p:cNvPr id="16" name="Oval 15">
            <a:extLst>
              <a:ext uri="{FF2B5EF4-FFF2-40B4-BE49-F238E27FC236}">
                <a16:creationId xmlns:a16="http://schemas.microsoft.com/office/drawing/2014/main" id="{1ADBA9A4-A98B-44D0-8C52-E71441DD6A0C}"/>
              </a:ext>
            </a:extLst>
          </p:cNvPr>
          <p:cNvSpPr/>
          <p:nvPr/>
        </p:nvSpPr>
        <p:spPr>
          <a:xfrm>
            <a:off x="7253456" y="2978886"/>
            <a:ext cx="2167721" cy="1429307"/>
          </a:xfrm>
          <a:prstGeom prst="ellipse">
            <a:avLst/>
          </a:prstGeom>
          <a:solidFill>
            <a:srgbClr val="E4CEE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day will it be in 3 days time?</a:t>
            </a:r>
          </a:p>
        </p:txBody>
      </p:sp>
      <p:sp>
        <p:nvSpPr>
          <p:cNvPr id="17" name="Rectangle: Rounded Corners 16">
            <a:extLst>
              <a:ext uri="{FF2B5EF4-FFF2-40B4-BE49-F238E27FC236}">
                <a16:creationId xmlns:a16="http://schemas.microsoft.com/office/drawing/2014/main" id="{E284F710-6B6C-4ADC-890D-ED53150638E4}"/>
              </a:ext>
            </a:extLst>
          </p:cNvPr>
          <p:cNvSpPr/>
          <p:nvPr/>
        </p:nvSpPr>
        <p:spPr>
          <a:xfrm>
            <a:off x="6285390" y="215108"/>
            <a:ext cx="3533313" cy="528342"/>
          </a:xfrm>
          <a:prstGeom prst="roundRect">
            <a:avLst>
              <a:gd name="adj" fmla="val 38511"/>
            </a:avLst>
          </a:prstGeom>
          <a:solidFill>
            <a:schemeClr val="accent4">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How many days until Tuesday?</a:t>
            </a:r>
          </a:p>
        </p:txBody>
      </p:sp>
      <p:sp>
        <p:nvSpPr>
          <p:cNvPr id="18" name="Rectangle 17">
            <a:extLst>
              <a:ext uri="{FF2B5EF4-FFF2-40B4-BE49-F238E27FC236}">
                <a16:creationId xmlns:a16="http://schemas.microsoft.com/office/drawing/2014/main" id="{ABA7A75E-A23C-47A4-A5D6-271F3DE3D4F1}"/>
              </a:ext>
            </a:extLst>
          </p:cNvPr>
          <p:cNvSpPr/>
          <p:nvPr/>
        </p:nvSpPr>
        <p:spPr>
          <a:xfrm>
            <a:off x="279646" y="142864"/>
            <a:ext cx="6647896" cy="523220"/>
          </a:xfrm>
          <a:prstGeom prst="rect">
            <a:avLst/>
          </a:prstGeom>
        </p:spPr>
        <p:txBody>
          <a:bodyPr wrap="square">
            <a:spAutoFit/>
          </a:bodyPr>
          <a:lstStyle/>
          <a:p>
            <a:r>
              <a:rPr lang="en-GB" sz="2800" dirty="0">
                <a:latin typeface="Comic Sans MS" panose="030F0702030302020204" pitchFamily="66" charset="0"/>
              </a:rPr>
              <a:t>Ted’s Time Adventure: </a:t>
            </a:r>
            <a:r>
              <a:rPr lang="en-GB" sz="2800" b="1" u="sng" dirty="0">
                <a:latin typeface="Comic Sans MS" panose="030F0702030302020204" pitchFamily="66" charset="0"/>
              </a:rPr>
              <a:t>Friday</a:t>
            </a:r>
          </a:p>
        </p:txBody>
      </p:sp>
      <p:pic>
        <p:nvPicPr>
          <p:cNvPr id="2" name="Picture 1">
            <a:hlinkClick r:id="rId2"/>
          </p:cNvPr>
          <p:cNvPicPr>
            <a:picLocks noChangeAspect="1"/>
          </p:cNvPicPr>
          <p:nvPr/>
        </p:nvPicPr>
        <p:blipFill>
          <a:blip r:embed="rId3"/>
          <a:stretch>
            <a:fillRect/>
          </a:stretch>
        </p:blipFill>
        <p:spPr>
          <a:xfrm>
            <a:off x="2481943" y="3161211"/>
            <a:ext cx="3735977" cy="3361509"/>
          </a:xfrm>
          <a:prstGeom prst="rect">
            <a:avLst/>
          </a:prstGeom>
        </p:spPr>
      </p:pic>
    </p:spTree>
    <p:extLst>
      <p:ext uri="{BB962C8B-B14F-4D97-AF65-F5344CB8AC3E}">
        <p14:creationId xmlns:p14="http://schemas.microsoft.com/office/powerpoint/2010/main" val="3178362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496</Words>
  <Application>Microsoft Macintosh PowerPoint</Application>
  <PresentationFormat>A4 Paper (210x297 mm)</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Edmonds</dc:creator>
  <cp:lastModifiedBy>Microsoft Office User</cp:lastModifiedBy>
  <cp:revision>53</cp:revision>
  <dcterms:created xsi:type="dcterms:W3CDTF">2020-04-28T15:00:10Z</dcterms:created>
  <dcterms:modified xsi:type="dcterms:W3CDTF">2020-05-14T17:22:50Z</dcterms:modified>
</cp:coreProperties>
</file>