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1"/>
  </p:handoutMasterIdLst>
  <p:sldIdLst>
    <p:sldId id="294" r:id="rId2"/>
    <p:sldId id="311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279" r:id="rId15"/>
    <p:sldId id="325" r:id="rId16"/>
    <p:sldId id="326" r:id="rId17"/>
    <p:sldId id="327" r:id="rId18"/>
    <p:sldId id="328" r:id="rId19"/>
    <p:sldId id="329" r:id="rId20"/>
  </p:sldIdLst>
  <p:sldSz cx="9144000" cy="6858000" type="screen4x3"/>
  <p:notesSz cx="6858000" cy="9144000"/>
  <p:embeddedFontLst>
    <p:embeddedFont>
      <p:font typeface="BPreplay" panose="02000503000000020004" pitchFamily="50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ondrina Solid" panose="02000506000000020003" pitchFamily="50" charset="0"/>
      <p:regular r:id="rId30"/>
    </p:embeddedFont>
    <p:embeddedFont>
      <p:font typeface="Sassoon Infant Md" panose="02000603050000020003" pitchFamily="50" charset="0"/>
      <p:regular r:id="rId31"/>
    </p:embeddedFont>
    <p:embeddedFont>
      <p:font typeface="Sassoon Infant Rg" panose="02000503030000020003" pitchFamily="50" charset="0"/>
      <p:regular r:id="rId32"/>
      <p:bold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66"/>
    <a:srgbClr val="B8F47A"/>
    <a:srgbClr val="FFFC85"/>
    <a:srgbClr val="FD5554"/>
    <a:srgbClr val="B484D0"/>
    <a:srgbClr val="E3C4FF"/>
    <a:srgbClr val="E4781D"/>
    <a:srgbClr val="FEA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80" y="78"/>
      </p:cViewPr>
      <p:guideLst>
        <p:guide orient="horz" pos="2160"/>
        <p:guide pos="2880"/>
        <p:guide pos="317"/>
        <p:guide orient="horz" pos="3997"/>
        <p:guide pos="5420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5DCDF1-EEB0-46F0-BFD7-5670C23F42F1}" type="datetimeFigureOut">
              <a:rPr lang="en-GB"/>
              <a:pPr>
                <a:defRPr/>
              </a:pPr>
              <a:t>30/05/2020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24A129-8D02-484B-A251-22408BAE65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2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3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1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84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88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40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1" r:id="rId4"/>
    <p:sldLayoutId id="2147483842" r:id="rId5"/>
    <p:sldLayoutId id="214748384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5" name="Title 7"/>
          <p:cNvSpPr>
            <a:spLocks noGrp="1"/>
          </p:cNvSpPr>
          <p:nvPr>
            <p:ph type="title"/>
          </p:nvPr>
        </p:nvSpPr>
        <p:spPr>
          <a:xfrm>
            <a:off x="628650" y="582613"/>
            <a:ext cx="7886700" cy="1325562"/>
          </a:xfrm>
        </p:spPr>
        <p:txBody>
          <a:bodyPr lIns="0" tIns="0" rIns="0" bIns="0"/>
          <a:lstStyle/>
          <a:p>
            <a:pPr eaLnBrk="1" hangingPunct="1"/>
            <a:r>
              <a:rPr lang="en-GB" altLang="en-US" sz="5400" b="0" smtClean="0">
                <a:solidFill>
                  <a:schemeClr val="tx1"/>
                </a:solidFill>
                <a:latin typeface="Londrina Solid" pitchFamily="50" charset="0"/>
              </a:rPr>
              <a:t>Triangles</a:t>
            </a:r>
          </a:p>
        </p:txBody>
      </p:sp>
      <p:pic>
        <p:nvPicPr>
          <p:cNvPr id="8196" name="Twinkl Logo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/>
          <p:cNvSpPr/>
          <p:nvPr/>
        </p:nvSpPr>
        <p:spPr>
          <a:xfrm>
            <a:off x="2827338" y="2371725"/>
            <a:ext cx="3489325" cy="3008313"/>
          </a:xfrm>
          <a:prstGeom prst="triangle">
            <a:avLst/>
          </a:prstGeom>
          <a:solidFill>
            <a:srgbClr val="FFFA68"/>
          </a:solidFill>
          <a:ln w="38100">
            <a:solidFill>
              <a:srgbClr val="F3D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ight Triangle 2"/>
          <p:cNvSpPr/>
          <p:nvPr/>
        </p:nvSpPr>
        <p:spPr>
          <a:xfrm>
            <a:off x="1127125" y="2159000"/>
            <a:ext cx="2824163" cy="2825750"/>
          </a:xfrm>
          <a:prstGeom prst="rtTriangle">
            <a:avLst/>
          </a:prstGeom>
          <a:solidFill>
            <a:srgbClr val="B8F47A"/>
          </a:solidFill>
          <a:ln w="38100">
            <a:solidFill>
              <a:srgbClr val="A5D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6892415">
            <a:off x="4465638" y="3344863"/>
            <a:ext cx="3487737" cy="2370137"/>
          </a:xfrm>
          <a:prstGeom prst="triangle">
            <a:avLst>
              <a:gd name="adj" fmla="val 0"/>
            </a:avLst>
          </a:prstGeom>
          <a:solidFill>
            <a:srgbClr val="95E5FE"/>
          </a:solidFill>
          <a:ln w="38100">
            <a:solidFill>
              <a:srgbClr val="69A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3238" y="1503363"/>
            <a:ext cx="8101012" cy="711200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2</a:t>
            </a:r>
            <a:r>
              <a:rPr lang="en-GB" altLang="en-US" sz="3600" dirty="0" smtClean="0"/>
              <a:t>D Shape Quiz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 bwMode="auto">
          <a:xfrm>
            <a:off x="503238" y="1552575"/>
            <a:ext cx="8101012" cy="6540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/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800" b="0" dirty="0" smtClean="0">
                <a:latin typeface="+mn-lt"/>
              </a:rPr>
              <a:t>Name this 2D shape.</a:t>
            </a:r>
          </a:p>
        </p:txBody>
      </p:sp>
      <p:pic>
        <p:nvPicPr>
          <p:cNvPr id="174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SWER 1"/>
          <p:cNvSpPr/>
          <p:nvPr/>
        </p:nvSpPr>
        <p:spPr>
          <a:xfrm>
            <a:off x="1030288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decagon</a:t>
            </a:r>
          </a:p>
        </p:txBody>
      </p:sp>
      <p:sp>
        <p:nvSpPr>
          <p:cNvPr id="19" name="ANSWER 2"/>
          <p:cNvSpPr/>
          <p:nvPr/>
        </p:nvSpPr>
        <p:spPr>
          <a:xfrm>
            <a:off x="3552825" y="2335213"/>
            <a:ext cx="2001838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pentagon</a:t>
            </a:r>
          </a:p>
        </p:txBody>
      </p:sp>
      <p:sp>
        <p:nvSpPr>
          <p:cNvPr id="21" name="ANSWER 3"/>
          <p:cNvSpPr/>
          <p:nvPr/>
        </p:nvSpPr>
        <p:spPr>
          <a:xfrm>
            <a:off x="6075363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hexagon</a:t>
            </a:r>
          </a:p>
        </p:txBody>
      </p:sp>
      <p:sp>
        <p:nvSpPr>
          <p:cNvPr id="3" name="Regular Pentagon 2"/>
          <p:cNvSpPr/>
          <p:nvPr/>
        </p:nvSpPr>
        <p:spPr>
          <a:xfrm>
            <a:off x="3321050" y="3579813"/>
            <a:ext cx="2465388" cy="2346325"/>
          </a:xfrm>
          <a:prstGeom prst="pentagon">
            <a:avLst/>
          </a:prstGeom>
          <a:solidFill>
            <a:srgbClr val="FFFA68"/>
          </a:solidFill>
          <a:ln w="38100">
            <a:solidFill>
              <a:srgbClr val="EFC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3238" y="1503363"/>
            <a:ext cx="8101012" cy="711200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2</a:t>
            </a:r>
            <a:r>
              <a:rPr lang="en-GB" altLang="en-US" sz="3600" dirty="0" smtClean="0"/>
              <a:t>D Shape Quiz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 bwMode="auto">
          <a:xfrm>
            <a:off x="503238" y="1552575"/>
            <a:ext cx="8101012" cy="6540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/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800" b="0" dirty="0" smtClean="0">
                <a:latin typeface="+mn-lt"/>
              </a:rPr>
              <a:t>Name this 2D shape.</a:t>
            </a:r>
          </a:p>
        </p:txBody>
      </p:sp>
      <p:pic>
        <p:nvPicPr>
          <p:cNvPr id="1843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SWER 1"/>
          <p:cNvSpPr/>
          <p:nvPr/>
        </p:nvSpPr>
        <p:spPr>
          <a:xfrm>
            <a:off x="1030288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rectangle</a:t>
            </a:r>
          </a:p>
        </p:txBody>
      </p:sp>
      <p:sp>
        <p:nvSpPr>
          <p:cNvPr id="19" name="ANSWER 2"/>
          <p:cNvSpPr/>
          <p:nvPr/>
        </p:nvSpPr>
        <p:spPr>
          <a:xfrm>
            <a:off x="3552825" y="2335213"/>
            <a:ext cx="2001838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rhombus</a:t>
            </a:r>
          </a:p>
        </p:txBody>
      </p:sp>
      <p:sp>
        <p:nvSpPr>
          <p:cNvPr id="21" name="ANSWER 3"/>
          <p:cNvSpPr/>
          <p:nvPr/>
        </p:nvSpPr>
        <p:spPr>
          <a:xfrm>
            <a:off x="6075363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square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32125" y="3849688"/>
            <a:ext cx="3195638" cy="1836737"/>
          </a:xfrm>
          <a:prstGeom prst="rect">
            <a:avLst/>
          </a:prstGeom>
          <a:solidFill>
            <a:srgbClr val="FEAE4D"/>
          </a:solidFill>
          <a:ln w="38100">
            <a:solidFill>
              <a:srgbClr val="E4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3238" y="1503363"/>
            <a:ext cx="8101012" cy="711200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2</a:t>
            </a:r>
            <a:r>
              <a:rPr lang="en-GB" altLang="en-US" sz="3600" dirty="0" smtClean="0"/>
              <a:t>D Shape Quiz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 bwMode="auto">
          <a:xfrm>
            <a:off x="503238" y="1552575"/>
            <a:ext cx="8101012" cy="6540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/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800" b="0" dirty="0" smtClean="0">
                <a:latin typeface="+mn-lt"/>
              </a:rPr>
              <a:t>Name this 2D shape.</a:t>
            </a:r>
          </a:p>
        </p:txBody>
      </p:sp>
      <p:pic>
        <p:nvPicPr>
          <p:cNvPr id="1946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SWER 1"/>
          <p:cNvSpPr/>
          <p:nvPr/>
        </p:nvSpPr>
        <p:spPr>
          <a:xfrm>
            <a:off x="1030288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decagon</a:t>
            </a:r>
          </a:p>
        </p:txBody>
      </p:sp>
      <p:sp>
        <p:nvSpPr>
          <p:cNvPr id="19" name="ANSWER 2"/>
          <p:cNvSpPr/>
          <p:nvPr/>
        </p:nvSpPr>
        <p:spPr>
          <a:xfrm>
            <a:off x="3552825" y="2335213"/>
            <a:ext cx="2001838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rhombus</a:t>
            </a:r>
          </a:p>
        </p:txBody>
      </p:sp>
      <p:sp>
        <p:nvSpPr>
          <p:cNvPr id="21" name="ANSWER 3"/>
          <p:cNvSpPr/>
          <p:nvPr/>
        </p:nvSpPr>
        <p:spPr>
          <a:xfrm>
            <a:off x="6075363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hexagon</a:t>
            </a:r>
          </a:p>
        </p:txBody>
      </p:sp>
      <p:sp>
        <p:nvSpPr>
          <p:cNvPr id="7" name="Decagon 6"/>
          <p:cNvSpPr/>
          <p:nvPr/>
        </p:nvSpPr>
        <p:spPr>
          <a:xfrm>
            <a:off x="3382963" y="3570288"/>
            <a:ext cx="2378075" cy="2378075"/>
          </a:xfrm>
          <a:prstGeom prst="decagon">
            <a:avLst/>
          </a:prstGeom>
          <a:solidFill>
            <a:srgbClr val="B8F47A"/>
          </a:solidFill>
          <a:ln w="38100">
            <a:solidFill>
              <a:srgbClr val="94D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3238" y="1503363"/>
            <a:ext cx="8101012" cy="711200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2</a:t>
            </a:r>
            <a:r>
              <a:rPr lang="en-GB" altLang="en-US" sz="3600" dirty="0" smtClean="0"/>
              <a:t>D Shape Quiz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 bwMode="auto">
          <a:xfrm>
            <a:off x="503238" y="1552575"/>
            <a:ext cx="8101012" cy="6540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/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800" b="0" dirty="0" smtClean="0">
                <a:latin typeface="+mn-lt"/>
              </a:rPr>
              <a:t>Name this 2D shape.</a:t>
            </a:r>
          </a:p>
        </p:txBody>
      </p:sp>
      <p:pic>
        <p:nvPicPr>
          <p:cNvPr id="2048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SWER 1"/>
          <p:cNvSpPr/>
          <p:nvPr/>
        </p:nvSpPr>
        <p:spPr>
          <a:xfrm>
            <a:off x="1030288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decagon</a:t>
            </a:r>
          </a:p>
        </p:txBody>
      </p:sp>
      <p:sp>
        <p:nvSpPr>
          <p:cNvPr id="19" name="ANSWER 2"/>
          <p:cNvSpPr/>
          <p:nvPr/>
        </p:nvSpPr>
        <p:spPr>
          <a:xfrm>
            <a:off x="3552825" y="2335213"/>
            <a:ext cx="2001838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square</a:t>
            </a:r>
          </a:p>
        </p:txBody>
      </p:sp>
      <p:sp>
        <p:nvSpPr>
          <p:cNvPr id="21" name="ANSWER 3"/>
          <p:cNvSpPr/>
          <p:nvPr/>
        </p:nvSpPr>
        <p:spPr>
          <a:xfrm>
            <a:off x="6075363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trapezium</a:t>
            </a:r>
          </a:p>
        </p:txBody>
      </p:sp>
      <p:sp>
        <p:nvSpPr>
          <p:cNvPr id="3" name="Rectangle 2"/>
          <p:cNvSpPr/>
          <p:nvPr/>
        </p:nvSpPr>
        <p:spPr>
          <a:xfrm>
            <a:off x="3557588" y="3727450"/>
            <a:ext cx="2028825" cy="2028825"/>
          </a:xfrm>
          <a:prstGeom prst="rect">
            <a:avLst/>
          </a:prstGeom>
          <a:solidFill>
            <a:srgbClr val="FF6766"/>
          </a:solidFill>
          <a:ln w="38100">
            <a:solidFill>
              <a:srgbClr val="C92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Comparing Triangles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1441450"/>
            <a:ext cx="8101012" cy="3582988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5099050"/>
            <a:ext cx="8101013" cy="99377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09" name="Content Placeholder 15"/>
          <p:cNvSpPr>
            <a:spLocks/>
          </p:cNvSpPr>
          <p:nvPr/>
        </p:nvSpPr>
        <p:spPr bwMode="auto">
          <a:xfrm>
            <a:off x="636588" y="5054600"/>
            <a:ext cx="7886700" cy="59848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How are these triangles different?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How are they the same?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5661025" y="2671763"/>
            <a:ext cx="2520950" cy="2171700"/>
          </a:xfrm>
          <a:prstGeom prst="triangle">
            <a:avLst/>
          </a:prstGeom>
          <a:solidFill>
            <a:srgbClr val="FEAE4D"/>
          </a:solidFill>
          <a:ln w="38100">
            <a:solidFill>
              <a:srgbClr val="E4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ight Triangle 7"/>
          <p:cNvSpPr/>
          <p:nvPr/>
        </p:nvSpPr>
        <p:spPr>
          <a:xfrm>
            <a:off x="1058863" y="2060575"/>
            <a:ext cx="1970087" cy="1971675"/>
          </a:xfrm>
          <a:prstGeom prst="rtTriangle">
            <a:avLst/>
          </a:prstGeom>
          <a:solidFill>
            <a:srgbClr val="B8F47A"/>
          </a:solidFill>
          <a:ln w="38100">
            <a:solidFill>
              <a:srgbClr val="A5D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5020718">
            <a:off x="5448300" y="949326"/>
            <a:ext cx="1182687" cy="3179762"/>
          </a:xfrm>
          <a:prstGeom prst="triangle">
            <a:avLst>
              <a:gd name="adj" fmla="val 0"/>
            </a:avLst>
          </a:prstGeom>
          <a:solidFill>
            <a:srgbClr val="95E5FE"/>
          </a:solidFill>
          <a:ln w="38100">
            <a:solidFill>
              <a:srgbClr val="69A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>
            <a:off x="3101975" y="2613025"/>
            <a:ext cx="1412875" cy="2173288"/>
          </a:xfrm>
          <a:prstGeom prst="triangle">
            <a:avLst/>
          </a:prstGeom>
          <a:solidFill>
            <a:srgbClr val="E3C4FF"/>
          </a:solidFill>
          <a:ln w="38100">
            <a:solidFill>
              <a:srgbClr val="B48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1514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Tricky Triangles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238" y="1471613"/>
            <a:ext cx="8101012" cy="9874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2" name="Content Placeholder 15"/>
          <p:cNvSpPr>
            <a:spLocks noGrp="1"/>
          </p:cNvSpPr>
          <p:nvPr>
            <p:ph idx="1"/>
          </p:nvPr>
        </p:nvSpPr>
        <p:spPr>
          <a:xfrm>
            <a:off x="623888" y="1392238"/>
            <a:ext cx="7886700" cy="59848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mtClean="0"/>
              <a:t>This is an equilateral triangle.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mtClean="0"/>
              <a:t>It has 3 sides the same length and 3 equal angles.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40000"/>
            <a:ext cx="7632700" cy="35528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143000" y="3529013"/>
            <a:ext cx="5126038" cy="1328737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5" name="Content Placeholder 15"/>
          <p:cNvSpPr>
            <a:spLocks/>
          </p:cNvSpPr>
          <p:nvPr/>
        </p:nvSpPr>
        <p:spPr bwMode="auto">
          <a:xfrm>
            <a:off x="1235075" y="3673475"/>
            <a:ext cx="3232150" cy="10398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r>
              <a:rPr lang="en-GB" altLang="en-US"/>
              <a:t>3 equal sides</a:t>
            </a:r>
          </a:p>
          <a:p>
            <a:r>
              <a:rPr lang="en-GB" altLang="en-US"/>
              <a:t>3 equal angles (60°)</a:t>
            </a:r>
          </a:p>
        </p:txBody>
      </p:sp>
      <p:pic>
        <p:nvPicPr>
          <p:cNvPr id="2253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52725"/>
            <a:ext cx="3897312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Tricky Triangles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238" y="1471613"/>
            <a:ext cx="8101012" cy="9874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56" name="Content Placeholder 15"/>
          <p:cNvSpPr>
            <a:spLocks noGrp="1"/>
          </p:cNvSpPr>
          <p:nvPr>
            <p:ph idx="1"/>
          </p:nvPr>
        </p:nvSpPr>
        <p:spPr>
          <a:xfrm>
            <a:off x="623888" y="1392238"/>
            <a:ext cx="7886700" cy="59848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mtClean="0"/>
              <a:t>This is an isosceles triangle.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mtClean="0"/>
              <a:t>It has 2 sides the same length and 2 equal angles.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40000"/>
            <a:ext cx="7632700" cy="35528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54175" y="3586163"/>
            <a:ext cx="4152900" cy="1328737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59" name="Content Placeholder 15"/>
          <p:cNvSpPr>
            <a:spLocks/>
          </p:cNvSpPr>
          <p:nvPr/>
        </p:nvSpPr>
        <p:spPr bwMode="auto">
          <a:xfrm>
            <a:off x="1746250" y="3730625"/>
            <a:ext cx="3232150" cy="10398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r>
              <a:rPr lang="en-GB" altLang="en-US"/>
              <a:t>2 equal sides</a:t>
            </a:r>
          </a:p>
          <a:p>
            <a:r>
              <a:rPr lang="en-GB" altLang="en-US"/>
              <a:t>2 equal angles</a:t>
            </a:r>
          </a:p>
        </p:txBody>
      </p:sp>
      <p:pic>
        <p:nvPicPr>
          <p:cNvPr id="235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2644775"/>
            <a:ext cx="2709863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Tricky Triangles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238" y="1471613"/>
            <a:ext cx="8101012" cy="9874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580" name="Content Placeholder 15"/>
          <p:cNvSpPr>
            <a:spLocks noGrp="1"/>
          </p:cNvSpPr>
          <p:nvPr>
            <p:ph idx="1"/>
          </p:nvPr>
        </p:nvSpPr>
        <p:spPr>
          <a:xfrm>
            <a:off x="623888" y="1392238"/>
            <a:ext cx="7886700" cy="59848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mtClean="0"/>
              <a:t>This is a right-angled triangle.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mtClean="0"/>
              <a:t>One angle is always a right angle.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40000"/>
            <a:ext cx="7632700" cy="35528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906463" y="3686175"/>
            <a:ext cx="4900612" cy="155257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583" name="Content Placeholder 15"/>
          <p:cNvSpPr>
            <a:spLocks/>
          </p:cNvSpPr>
          <p:nvPr/>
        </p:nvSpPr>
        <p:spPr bwMode="auto">
          <a:xfrm>
            <a:off x="844550" y="3709988"/>
            <a:ext cx="5148263" cy="14303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r>
              <a:rPr lang="en-GB" altLang="en-US"/>
              <a:t>One angle is a right angle (90°)</a:t>
            </a:r>
          </a:p>
          <a:p>
            <a:r>
              <a:rPr lang="en-GB" altLang="en-US"/>
              <a:t>Two other angles add up to 90°</a:t>
            </a:r>
          </a:p>
          <a:p>
            <a:r>
              <a:rPr lang="en-GB" altLang="en-US"/>
              <a:t>The longest side is called the hypotenuse</a:t>
            </a:r>
          </a:p>
        </p:txBody>
      </p:sp>
      <p:pic>
        <p:nvPicPr>
          <p:cNvPr id="2458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2651125"/>
            <a:ext cx="300355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Tricky Triangles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238" y="1471613"/>
            <a:ext cx="8101012" cy="9874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04" name="Content Placeholder 15"/>
          <p:cNvSpPr>
            <a:spLocks noGrp="1"/>
          </p:cNvSpPr>
          <p:nvPr>
            <p:ph idx="1"/>
          </p:nvPr>
        </p:nvSpPr>
        <p:spPr>
          <a:xfrm>
            <a:off x="623888" y="1392238"/>
            <a:ext cx="7886700" cy="59848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mtClean="0"/>
              <a:t>This is a scalene triangle.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mtClean="0"/>
              <a:t>All 3 angles are different and all 3 sides are different lengths.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40000"/>
            <a:ext cx="7632700" cy="35528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143000" y="3529013"/>
            <a:ext cx="4318000" cy="1328737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07" name="Content Placeholder 15"/>
          <p:cNvSpPr>
            <a:spLocks/>
          </p:cNvSpPr>
          <p:nvPr/>
        </p:nvSpPr>
        <p:spPr bwMode="auto">
          <a:xfrm>
            <a:off x="1235075" y="3673475"/>
            <a:ext cx="3232150" cy="10398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r>
              <a:rPr lang="en-GB" altLang="en-US"/>
              <a:t>All sides are different</a:t>
            </a:r>
          </a:p>
          <a:p>
            <a:r>
              <a:rPr lang="en-GB" altLang="en-US"/>
              <a:t>All angles are different</a:t>
            </a:r>
          </a:p>
        </p:txBody>
      </p:sp>
      <p:pic>
        <p:nvPicPr>
          <p:cNvPr id="256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2900363"/>
            <a:ext cx="457041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Triangle Go Fish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3179763"/>
            <a:ext cx="7632700" cy="2913062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4" name="Content Placeholder 15"/>
          <p:cNvSpPr>
            <a:spLocks noGrp="1"/>
          </p:cNvSpPr>
          <p:nvPr>
            <p:ph idx="1"/>
          </p:nvPr>
        </p:nvSpPr>
        <p:spPr>
          <a:xfrm>
            <a:off x="719138" y="3105150"/>
            <a:ext cx="7669212" cy="27130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/>
              <a:t>Aim of the game: be the first player to get 5 matching pairs of triangles.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altLang="en-US" sz="1600" dirty="0" smtClean="0"/>
              <a:t>Deal 5 cards to each player. The remaining cards go in a pile in the centre.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altLang="en-US" sz="1600" dirty="0" smtClean="0"/>
              <a:t>When it is your turn, ask the person to your left for a card.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altLang="en-US" sz="1600" dirty="0" smtClean="0"/>
              <a:t>If they have it, they have to give it to you.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altLang="en-US" sz="1600" dirty="0" smtClean="0"/>
              <a:t>If they do not have it, they say “Go Fish”, and you can take a card from the pile.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altLang="en-US" sz="1600" dirty="0" smtClean="0"/>
              <a:t>When you have a pair, place them on the table, saying the name and properties of the triangle.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altLang="en-US" sz="1600" dirty="0" smtClean="0"/>
              <a:t>The first player to collect five pairs wins.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92238"/>
            <a:ext cx="7632700" cy="1712912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66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1" t="51880" r="22614" b="14989"/>
          <a:stretch>
            <a:fillRect/>
          </a:stretch>
        </p:blipFill>
        <p:spPr bwMode="auto">
          <a:xfrm>
            <a:off x="6773863" y="1392238"/>
            <a:ext cx="1239837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1" t="52007" r="22884" b="14606"/>
          <a:stretch>
            <a:fillRect/>
          </a:stretch>
        </p:blipFill>
        <p:spPr bwMode="auto">
          <a:xfrm>
            <a:off x="2971800" y="1395413"/>
            <a:ext cx="1220788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2" t="14670" r="41621" b="51942"/>
          <a:stretch>
            <a:fillRect/>
          </a:stretch>
        </p:blipFill>
        <p:spPr bwMode="auto">
          <a:xfrm>
            <a:off x="4892675" y="1409700"/>
            <a:ext cx="11811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2" t="15070" r="22972" b="52098"/>
          <a:stretch>
            <a:fillRect/>
          </a:stretch>
        </p:blipFill>
        <p:spPr bwMode="auto">
          <a:xfrm>
            <a:off x="1062038" y="1409700"/>
            <a:ext cx="120967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Group Work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 smtClean="0"/>
              <a:t>I can compare and classify different types of triangles.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know the name and properties of different types of triangle.</a:t>
            </a:r>
          </a:p>
          <a:p>
            <a:pPr eaLnBrk="1" hangingPunct="1"/>
            <a:r>
              <a:rPr lang="en-GB" altLang="en-US"/>
              <a:t>I can compare triangles based on their properties.</a:t>
            </a:r>
          </a:p>
          <a:p>
            <a:pPr eaLnBrk="1" hangingPunct="1"/>
            <a:r>
              <a:rPr lang="en-GB" altLang="en-US"/>
              <a:t>I can classify triangles based on their properties.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3238" y="1503363"/>
            <a:ext cx="8101012" cy="711200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2</a:t>
            </a:r>
            <a:r>
              <a:rPr lang="en-GB" altLang="en-US" sz="3600" dirty="0" smtClean="0"/>
              <a:t>D Shape Quiz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 bwMode="auto">
          <a:xfrm>
            <a:off x="503238" y="1552575"/>
            <a:ext cx="8101012" cy="6540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/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800" b="0" dirty="0" smtClean="0">
                <a:latin typeface="+mn-lt"/>
              </a:rPr>
              <a:t>Name this 2D shape.</a:t>
            </a:r>
          </a:p>
        </p:txBody>
      </p:sp>
      <p:pic>
        <p:nvPicPr>
          <p:cNvPr id="1024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SWER 1"/>
          <p:cNvSpPr/>
          <p:nvPr/>
        </p:nvSpPr>
        <p:spPr>
          <a:xfrm>
            <a:off x="1030288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equilateral triangle</a:t>
            </a:r>
          </a:p>
        </p:txBody>
      </p:sp>
      <p:sp>
        <p:nvSpPr>
          <p:cNvPr id="19" name="ANSWER 2"/>
          <p:cNvSpPr/>
          <p:nvPr/>
        </p:nvSpPr>
        <p:spPr>
          <a:xfrm>
            <a:off x="3552825" y="2335213"/>
            <a:ext cx="2001838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parallelogram</a:t>
            </a:r>
          </a:p>
        </p:txBody>
      </p:sp>
      <p:sp>
        <p:nvSpPr>
          <p:cNvPr id="21" name="ANSWER 3"/>
          <p:cNvSpPr/>
          <p:nvPr/>
        </p:nvSpPr>
        <p:spPr>
          <a:xfrm>
            <a:off x="6075363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scalene triangle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3157538" y="3527425"/>
            <a:ext cx="2828925" cy="2439988"/>
          </a:xfrm>
          <a:prstGeom prst="triangle">
            <a:avLst/>
          </a:prstGeom>
          <a:solidFill>
            <a:srgbClr val="FFFA68"/>
          </a:solidFill>
          <a:ln w="38100">
            <a:solidFill>
              <a:srgbClr val="EFC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3238" y="1503363"/>
            <a:ext cx="8101012" cy="711200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2</a:t>
            </a:r>
            <a:r>
              <a:rPr lang="en-GB" altLang="en-US" sz="3600" dirty="0" smtClean="0"/>
              <a:t>D Shape Quiz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 bwMode="auto">
          <a:xfrm>
            <a:off x="503238" y="1552575"/>
            <a:ext cx="8101012" cy="6540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/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800" b="0" dirty="0" smtClean="0">
                <a:latin typeface="+mn-lt"/>
              </a:rPr>
              <a:t>Name this 2D shape.</a:t>
            </a:r>
          </a:p>
        </p:txBody>
      </p:sp>
      <p:pic>
        <p:nvPicPr>
          <p:cNvPr id="1126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SWER 1"/>
          <p:cNvSpPr/>
          <p:nvPr/>
        </p:nvSpPr>
        <p:spPr>
          <a:xfrm>
            <a:off x="1030288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trapezium</a:t>
            </a:r>
          </a:p>
        </p:txBody>
      </p:sp>
      <p:sp>
        <p:nvSpPr>
          <p:cNvPr id="19" name="ANSWER 2"/>
          <p:cNvSpPr/>
          <p:nvPr/>
        </p:nvSpPr>
        <p:spPr>
          <a:xfrm>
            <a:off x="3552825" y="2335213"/>
            <a:ext cx="2001838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triangle</a:t>
            </a:r>
          </a:p>
        </p:txBody>
      </p:sp>
      <p:sp>
        <p:nvSpPr>
          <p:cNvPr id="21" name="ANSWER 3"/>
          <p:cNvSpPr/>
          <p:nvPr/>
        </p:nvSpPr>
        <p:spPr>
          <a:xfrm>
            <a:off x="6075363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heptagon</a:t>
            </a:r>
          </a:p>
        </p:txBody>
      </p:sp>
      <p:sp>
        <p:nvSpPr>
          <p:cNvPr id="3" name="Heptagon 2"/>
          <p:cNvSpPr/>
          <p:nvPr/>
        </p:nvSpPr>
        <p:spPr>
          <a:xfrm>
            <a:off x="3330575" y="3517900"/>
            <a:ext cx="2482850" cy="2482850"/>
          </a:xfrm>
          <a:prstGeom prst="heptagon">
            <a:avLst/>
          </a:prstGeom>
          <a:solidFill>
            <a:srgbClr val="FEAE4D"/>
          </a:solidFill>
          <a:ln w="38100">
            <a:solidFill>
              <a:srgbClr val="E07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3238" y="1503363"/>
            <a:ext cx="8101012" cy="711200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2</a:t>
            </a:r>
            <a:r>
              <a:rPr lang="en-GB" altLang="en-US" sz="3600" dirty="0" smtClean="0"/>
              <a:t>D Shape Quiz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 bwMode="auto">
          <a:xfrm>
            <a:off x="503238" y="1552575"/>
            <a:ext cx="8101012" cy="6540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/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800" b="0" dirty="0" smtClean="0">
                <a:latin typeface="+mn-lt"/>
              </a:rPr>
              <a:t>Name this 2D shape.</a:t>
            </a:r>
          </a:p>
        </p:txBody>
      </p:sp>
      <p:pic>
        <p:nvPicPr>
          <p:cNvPr id="1229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SWER 1"/>
          <p:cNvSpPr/>
          <p:nvPr/>
        </p:nvSpPr>
        <p:spPr>
          <a:xfrm>
            <a:off x="1030288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scalene triangle</a:t>
            </a:r>
          </a:p>
        </p:txBody>
      </p:sp>
      <p:sp>
        <p:nvSpPr>
          <p:cNvPr id="19" name="ANSWER 2"/>
          <p:cNvSpPr/>
          <p:nvPr/>
        </p:nvSpPr>
        <p:spPr>
          <a:xfrm>
            <a:off x="3552825" y="2335213"/>
            <a:ext cx="2001838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isosceles triangle</a:t>
            </a:r>
          </a:p>
        </p:txBody>
      </p:sp>
      <p:sp>
        <p:nvSpPr>
          <p:cNvPr id="21" name="ANSWER 3"/>
          <p:cNvSpPr/>
          <p:nvPr/>
        </p:nvSpPr>
        <p:spPr>
          <a:xfrm>
            <a:off x="6075363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equilateral triangle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3709988" y="3516313"/>
            <a:ext cx="1724025" cy="2466975"/>
          </a:xfrm>
          <a:prstGeom prst="triangle">
            <a:avLst/>
          </a:prstGeom>
          <a:solidFill>
            <a:srgbClr val="B8F47A"/>
          </a:solidFill>
          <a:ln w="38100">
            <a:solidFill>
              <a:srgbClr val="94D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3238" y="1503363"/>
            <a:ext cx="8101012" cy="711200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2</a:t>
            </a:r>
            <a:r>
              <a:rPr lang="en-GB" altLang="en-US" sz="3600" dirty="0" smtClean="0"/>
              <a:t>D Shape Quiz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 bwMode="auto">
          <a:xfrm>
            <a:off x="503238" y="1552575"/>
            <a:ext cx="8101012" cy="6540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/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800" b="0" dirty="0" smtClean="0">
                <a:latin typeface="+mn-lt"/>
              </a:rPr>
              <a:t>Name this 2D shape.</a:t>
            </a:r>
          </a:p>
        </p:txBody>
      </p:sp>
      <p:pic>
        <p:nvPicPr>
          <p:cNvPr id="1331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SWER 1"/>
          <p:cNvSpPr/>
          <p:nvPr/>
        </p:nvSpPr>
        <p:spPr>
          <a:xfrm>
            <a:off x="1030288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parallelogram</a:t>
            </a:r>
          </a:p>
        </p:txBody>
      </p:sp>
      <p:sp>
        <p:nvSpPr>
          <p:cNvPr id="19" name="ANSWER 2"/>
          <p:cNvSpPr/>
          <p:nvPr/>
        </p:nvSpPr>
        <p:spPr>
          <a:xfrm>
            <a:off x="3552825" y="2335213"/>
            <a:ext cx="2001838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rhombus</a:t>
            </a:r>
          </a:p>
        </p:txBody>
      </p:sp>
      <p:sp>
        <p:nvSpPr>
          <p:cNvPr id="21" name="ANSWER 3"/>
          <p:cNvSpPr/>
          <p:nvPr/>
        </p:nvSpPr>
        <p:spPr>
          <a:xfrm>
            <a:off x="6075363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rectangle</a:t>
            </a:r>
          </a:p>
        </p:txBody>
      </p:sp>
      <p:sp>
        <p:nvSpPr>
          <p:cNvPr id="3" name="Flowchart: Data 2"/>
          <p:cNvSpPr/>
          <p:nvPr/>
        </p:nvSpPr>
        <p:spPr>
          <a:xfrm>
            <a:off x="2508250" y="3679825"/>
            <a:ext cx="4127500" cy="2163763"/>
          </a:xfrm>
          <a:prstGeom prst="flowChartInputOutput">
            <a:avLst/>
          </a:prstGeom>
          <a:solidFill>
            <a:srgbClr val="FF6766"/>
          </a:solidFill>
          <a:ln w="38100">
            <a:solidFill>
              <a:srgbClr val="C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3238" y="1503363"/>
            <a:ext cx="8101012" cy="711200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2</a:t>
            </a:r>
            <a:r>
              <a:rPr lang="en-GB" altLang="en-US" sz="3600" dirty="0" smtClean="0"/>
              <a:t>D Shape Quiz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 bwMode="auto">
          <a:xfrm>
            <a:off x="503238" y="1552575"/>
            <a:ext cx="8101012" cy="6540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/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800" b="0" dirty="0" smtClean="0">
                <a:latin typeface="+mn-lt"/>
              </a:rPr>
              <a:t>Name this 2D shape.</a:t>
            </a:r>
          </a:p>
        </p:txBody>
      </p:sp>
      <p:pic>
        <p:nvPicPr>
          <p:cNvPr id="1434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SWER 1"/>
          <p:cNvSpPr/>
          <p:nvPr/>
        </p:nvSpPr>
        <p:spPr>
          <a:xfrm>
            <a:off x="1030288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rhombus</a:t>
            </a:r>
          </a:p>
        </p:txBody>
      </p:sp>
      <p:sp>
        <p:nvSpPr>
          <p:cNvPr id="19" name="ANSWER 2"/>
          <p:cNvSpPr/>
          <p:nvPr/>
        </p:nvSpPr>
        <p:spPr>
          <a:xfrm>
            <a:off x="3552825" y="2335213"/>
            <a:ext cx="2001838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trapezium</a:t>
            </a:r>
          </a:p>
        </p:txBody>
      </p:sp>
      <p:sp>
        <p:nvSpPr>
          <p:cNvPr id="21" name="ANSWER 3"/>
          <p:cNvSpPr/>
          <p:nvPr/>
        </p:nvSpPr>
        <p:spPr>
          <a:xfrm>
            <a:off x="6075363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decagon</a:t>
            </a:r>
          </a:p>
        </p:txBody>
      </p:sp>
      <p:sp>
        <p:nvSpPr>
          <p:cNvPr id="4" name="Diamond 3"/>
          <p:cNvSpPr/>
          <p:nvPr/>
        </p:nvSpPr>
        <p:spPr>
          <a:xfrm>
            <a:off x="2946400" y="3562350"/>
            <a:ext cx="3251200" cy="2376488"/>
          </a:xfrm>
          <a:prstGeom prst="diamond">
            <a:avLst/>
          </a:prstGeom>
          <a:solidFill>
            <a:srgbClr val="7B8CE6"/>
          </a:solidFill>
          <a:ln w="38100">
            <a:solidFill>
              <a:srgbClr val="47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3238" y="1503363"/>
            <a:ext cx="8101012" cy="711200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2</a:t>
            </a:r>
            <a:r>
              <a:rPr lang="en-GB" altLang="en-US" sz="3600" dirty="0" smtClean="0"/>
              <a:t>D Shape Quiz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 bwMode="auto">
          <a:xfrm>
            <a:off x="503238" y="1552575"/>
            <a:ext cx="8101012" cy="6540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/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800" b="0" dirty="0" smtClean="0">
                <a:latin typeface="+mn-lt"/>
              </a:rPr>
              <a:t>Name this 2D shape.</a:t>
            </a:r>
          </a:p>
        </p:txBody>
      </p:sp>
      <p:pic>
        <p:nvPicPr>
          <p:cNvPr id="1536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SWER 1"/>
          <p:cNvSpPr/>
          <p:nvPr/>
        </p:nvSpPr>
        <p:spPr>
          <a:xfrm>
            <a:off x="1030288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rhombus</a:t>
            </a:r>
          </a:p>
        </p:txBody>
      </p:sp>
      <p:sp>
        <p:nvSpPr>
          <p:cNvPr id="19" name="ANSWER 2"/>
          <p:cNvSpPr/>
          <p:nvPr/>
        </p:nvSpPr>
        <p:spPr>
          <a:xfrm>
            <a:off x="3552825" y="2335213"/>
            <a:ext cx="2001838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trapezium</a:t>
            </a:r>
          </a:p>
        </p:txBody>
      </p:sp>
      <p:sp>
        <p:nvSpPr>
          <p:cNvPr id="21" name="ANSWER 3"/>
          <p:cNvSpPr/>
          <p:nvPr/>
        </p:nvSpPr>
        <p:spPr>
          <a:xfrm>
            <a:off x="6075363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hexagon</a:t>
            </a:r>
          </a:p>
        </p:txBody>
      </p:sp>
      <p:sp>
        <p:nvSpPr>
          <p:cNvPr id="3" name="Trapezoid 2"/>
          <p:cNvSpPr/>
          <p:nvPr/>
        </p:nvSpPr>
        <p:spPr>
          <a:xfrm>
            <a:off x="3270250" y="3632200"/>
            <a:ext cx="2603500" cy="2254250"/>
          </a:xfrm>
          <a:prstGeom prst="trapezoid">
            <a:avLst/>
          </a:prstGeom>
          <a:solidFill>
            <a:srgbClr val="E3C4FF"/>
          </a:solidFill>
          <a:ln w="38100">
            <a:solidFill>
              <a:srgbClr val="B48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3238" y="1503363"/>
            <a:ext cx="8101012" cy="711200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2</a:t>
            </a:r>
            <a:r>
              <a:rPr lang="en-GB" altLang="en-US" sz="3600" dirty="0" smtClean="0"/>
              <a:t>D Shape Quiz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 bwMode="auto">
          <a:xfrm>
            <a:off x="503238" y="1552575"/>
            <a:ext cx="8101012" cy="6540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/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800" b="0" dirty="0" smtClean="0">
                <a:latin typeface="+mn-lt"/>
              </a:rPr>
              <a:t>Name this 2D shape.</a:t>
            </a:r>
          </a:p>
        </p:txBody>
      </p:sp>
      <p:pic>
        <p:nvPicPr>
          <p:cNvPr id="1638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SWER 1"/>
          <p:cNvSpPr/>
          <p:nvPr/>
        </p:nvSpPr>
        <p:spPr>
          <a:xfrm>
            <a:off x="1030288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rhombus</a:t>
            </a:r>
          </a:p>
        </p:txBody>
      </p:sp>
      <p:sp>
        <p:nvSpPr>
          <p:cNvPr id="19" name="ANSWER 2"/>
          <p:cNvSpPr/>
          <p:nvPr/>
        </p:nvSpPr>
        <p:spPr>
          <a:xfrm>
            <a:off x="3552825" y="2335213"/>
            <a:ext cx="2001838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trapezium</a:t>
            </a:r>
          </a:p>
        </p:txBody>
      </p:sp>
      <p:sp>
        <p:nvSpPr>
          <p:cNvPr id="21" name="ANSWER 3"/>
          <p:cNvSpPr/>
          <p:nvPr/>
        </p:nvSpPr>
        <p:spPr>
          <a:xfrm>
            <a:off x="6075363" y="2335213"/>
            <a:ext cx="2001837" cy="974725"/>
          </a:xfrm>
          <a:prstGeom prst="round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octagon</a:t>
            </a:r>
          </a:p>
        </p:txBody>
      </p:sp>
      <p:sp>
        <p:nvSpPr>
          <p:cNvPr id="4" name="Octagon 3"/>
          <p:cNvSpPr/>
          <p:nvPr/>
        </p:nvSpPr>
        <p:spPr>
          <a:xfrm>
            <a:off x="3427413" y="3587750"/>
            <a:ext cx="2289175" cy="2289175"/>
          </a:xfrm>
          <a:prstGeom prst="octagon">
            <a:avLst/>
          </a:prstGeom>
          <a:solidFill>
            <a:srgbClr val="95E5FE"/>
          </a:solidFill>
          <a:ln w="38100">
            <a:solidFill>
              <a:srgbClr val="69A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430</Words>
  <Application>Microsoft Office PowerPoint</Application>
  <PresentationFormat>On-screen Show (4:3)</PresentationFormat>
  <Paragraphs>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BPreplay</vt:lpstr>
      <vt:lpstr>Calibri</vt:lpstr>
      <vt:lpstr>Londrina Solid</vt:lpstr>
      <vt:lpstr>Sassoon Infant Md</vt:lpstr>
      <vt:lpstr>Sassoon Infant Rg</vt:lpstr>
      <vt:lpstr>Arial</vt:lpstr>
      <vt:lpstr>Office Theme</vt:lpstr>
      <vt:lpstr>Triangles</vt:lpstr>
      <vt:lpstr>PowerPoint Presentation</vt:lpstr>
      <vt:lpstr>2D Shape Quiz</vt:lpstr>
      <vt:lpstr>2D Shape Quiz</vt:lpstr>
      <vt:lpstr>2D Shape Quiz</vt:lpstr>
      <vt:lpstr>2D Shape Quiz</vt:lpstr>
      <vt:lpstr>2D Shape Quiz</vt:lpstr>
      <vt:lpstr>2D Shape Quiz</vt:lpstr>
      <vt:lpstr>2D Shape Quiz</vt:lpstr>
      <vt:lpstr>2D Shape Quiz</vt:lpstr>
      <vt:lpstr>2D Shape Quiz</vt:lpstr>
      <vt:lpstr>2D Shape Quiz</vt:lpstr>
      <vt:lpstr>2D Shape Quiz</vt:lpstr>
      <vt:lpstr>Comparing Triangles</vt:lpstr>
      <vt:lpstr>Tricky Triangles</vt:lpstr>
      <vt:lpstr>Tricky Triangles</vt:lpstr>
      <vt:lpstr>Tricky Triangles</vt:lpstr>
      <vt:lpstr>Tricky Triangles</vt:lpstr>
      <vt:lpstr>Triangle Go Fish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Staff</cp:lastModifiedBy>
  <cp:revision>158</cp:revision>
  <dcterms:created xsi:type="dcterms:W3CDTF">2014-10-01T16:09:27Z</dcterms:created>
  <dcterms:modified xsi:type="dcterms:W3CDTF">2020-05-30T09:18:33Z</dcterms:modified>
</cp:coreProperties>
</file>