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1" r:id="rId2"/>
    <p:sldId id="302" r:id="rId3"/>
    <p:sldId id="314" r:id="rId4"/>
    <p:sldId id="315" r:id="rId5"/>
    <p:sldId id="316" r:id="rId6"/>
    <p:sldId id="289" r:id="rId7"/>
    <p:sldId id="306" r:id="rId8"/>
    <p:sldId id="317" r:id="rId9"/>
    <p:sldId id="318" r:id="rId10"/>
    <p:sldId id="319" r:id="rId11"/>
    <p:sldId id="320" r:id="rId12"/>
    <p:sldId id="267" r:id="rId13"/>
  </p:sldIdLst>
  <p:sldSz cx="9144000" cy="6858000" type="screen4x3"/>
  <p:notesSz cx="6858000" cy="9144000"/>
  <p:embeddedFontLst>
    <p:embeddedFont>
      <p:font typeface="Twinkl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Rg" panose="02000503030000020003" pitchFamily="50" charset="0"/>
      <p:regular r:id="rId22"/>
      <p:bold r:id="rId23"/>
    </p:embeddedFont>
    <p:embeddedFont>
      <p:font typeface="Twinkl SemiBold" pitchFamily="2" charset="0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80">
          <p15:clr>
            <a:srgbClr val="A4A3A4"/>
          </p15:clr>
        </p15:guide>
        <p15:guide id="7" pos="340">
          <p15:clr>
            <a:srgbClr val="A4A3A4"/>
          </p15:clr>
        </p15:guide>
        <p15:guide id="8" pos="1179">
          <p15:clr>
            <a:srgbClr val="A4A3A4"/>
          </p15:clr>
        </p15:guide>
        <p15:guide id="9" pos="476">
          <p15:clr>
            <a:srgbClr val="A4A3A4"/>
          </p15:clr>
        </p15:guide>
        <p15:guide id="10" pos="5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009"/>
    <a:srgbClr val="000000"/>
    <a:srgbClr val="009F90"/>
    <a:srgbClr val="41BA97"/>
    <a:srgbClr val="DE1E5A"/>
    <a:srgbClr val="96DAC7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9" autoAdjust="0"/>
    <p:restoredTop sz="85802" autoAdjust="0"/>
  </p:normalViewPr>
  <p:slideViewPr>
    <p:cSldViewPr snapToGrid="0">
      <p:cViewPr varScale="1">
        <p:scale>
          <a:sx n="63" d="100"/>
          <a:sy n="63" d="100"/>
        </p:scale>
        <p:origin x="1494" y="6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1179"/>
        <p:guide pos="476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382921-E7F5-49EC-AEAA-B958395895E1}" type="datetimeFigureOut">
              <a:rPr lang="en-GB"/>
              <a:pPr>
                <a:defRPr/>
              </a:pPr>
              <a:t>30/05/2020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03443E-4C61-4BA0-9634-DD5C5DC5EF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7D91D5-F26E-42AC-8ABE-1B1FD698A06D}" type="datetimeFigureOut">
              <a:rPr lang="en-GB"/>
              <a:pPr>
                <a:defRPr/>
              </a:pPr>
              <a:t>30/05/2020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D5772E-7B62-4FF2-8704-4C1A9E91C0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B9738647-CC60-4D5F-ACE0-95BEC2BFA60D}" type="slidenum">
              <a:rPr lang="en-GB" altLang="en-US" smtClean="0">
                <a:latin typeface="Calibri" panose="020F0502020204030204" pitchFamily="34" charset="0"/>
              </a:rPr>
              <a:pPr/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0C78E223-E811-4C08-B92A-654CDA8F64FE}" type="slidenum">
              <a:rPr lang="en-GB" altLang="en-US" smtClean="0">
                <a:latin typeface="Calibri" panose="020F0502020204030204" pitchFamily="34" charset="0"/>
              </a:rPr>
              <a:pPr/>
              <a:t>11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2DFD0581-F98C-4F8F-BA51-84A309820801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B94C6A33-6F51-454F-9A03-C917E4C5F0A7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A88B4AAB-252B-4E5E-86D8-C8DC9CCF02A5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06E63DF1-E76B-4904-AE06-0A05705254DF}" type="slidenum">
              <a:rPr lang="en-GB" altLang="en-US" smtClean="0">
                <a:latin typeface="Calibri" panose="020F0502020204030204" pitchFamily="34" charset="0"/>
              </a:rPr>
              <a:pPr/>
              <a:t>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52DEE3D3-326D-4658-A902-B9BFF904CF4E}" type="slidenum">
              <a:rPr lang="en-GB" altLang="en-US" smtClean="0">
                <a:latin typeface="Calibri" panose="020F0502020204030204" pitchFamily="34" charset="0"/>
              </a:rPr>
              <a:pPr/>
              <a:t>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062C8C83-74BE-4EF0-9A7D-B78087E2BD0B}" type="slidenum">
              <a:rPr lang="en-GB" altLang="en-US" smtClean="0">
                <a:latin typeface="Calibri" panose="020F0502020204030204" pitchFamily="34" charset="0"/>
              </a:rPr>
              <a:pPr/>
              <a:t>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13096B68-FA4A-4858-9CCB-9A4394275DD4}" type="slidenum">
              <a:rPr lang="en-GB" altLang="en-US" smtClean="0">
                <a:latin typeface="Calibri" panose="020F0502020204030204" pitchFamily="34" charset="0"/>
              </a:rPr>
              <a:pPr/>
              <a:t>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BFF6006D-33D5-44A9-86A3-D019E0ABFE19}" type="slidenum">
              <a:rPr lang="en-GB" altLang="en-US" smtClean="0">
                <a:latin typeface="Calibri" panose="020F0502020204030204" pitchFamily="34" charset="0"/>
              </a:rPr>
              <a:pPr/>
              <a:t>10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539750" y="433388"/>
            <a:ext cx="8343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200" b="1" smtClean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Year 4 Grammar and Punctuation Test 4 </a:t>
            </a:r>
          </a:p>
          <a:p>
            <a:pPr eaLnBrk="1" hangingPunct="1">
              <a:defRPr/>
            </a:pPr>
            <a:r>
              <a:rPr lang="en-GB" altLang="en-US" sz="3200" b="1" smtClean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Guided PowerPoint</a:t>
            </a:r>
          </a:p>
        </p:txBody>
      </p:sp>
    </p:spTree>
    <p:extLst>
      <p:ext uri="{BB962C8B-B14F-4D97-AF65-F5344CB8AC3E}">
        <p14:creationId xmlns:p14="http://schemas.microsoft.com/office/powerpoint/2010/main" val="63060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06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81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60147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3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508000"/>
            <a:ext cx="7650163" cy="960438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9. </a:t>
            </a:r>
            <a:r>
              <a:rPr lang="en-GB" b="1" dirty="0">
                <a:solidFill>
                  <a:schemeClr val="tx1"/>
                </a:solidFill>
              </a:rPr>
              <a:t>Circle the determiners</a:t>
            </a:r>
            <a:r>
              <a:rPr lang="en-GB" dirty="0">
                <a:solidFill>
                  <a:schemeClr val="tx1"/>
                </a:solidFill>
              </a:rPr>
              <a:t> in the sentence below.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9538" y="1068388"/>
            <a:ext cx="3206750" cy="374650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correct words circled.</a:t>
            </a: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7755" r="46774" b="46875"/>
          <a:stretch>
            <a:fillRect/>
          </a:stretch>
        </p:blipFill>
        <p:spPr bwMode="auto">
          <a:xfrm>
            <a:off x="744538" y="1754188"/>
            <a:ext cx="7645400" cy="133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106863" y="2128838"/>
            <a:ext cx="344487" cy="509587"/>
          </a:xfrm>
          <a:prstGeom prst="ellipse">
            <a:avLst/>
          </a:prstGeom>
          <a:noFill/>
          <a:ln w="28575"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624513" y="2130425"/>
            <a:ext cx="446087" cy="509588"/>
          </a:xfrm>
          <a:prstGeom prst="ellipse">
            <a:avLst/>
          </a:prstGeom>
          <a:noFill/>
          <a:ln w="28575"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187450" y="2176463"/>
            <a:ext cx="506413" cy="509587"/>
          </a:xfrm>
          <a:prstGeom prst="ellipse">
            <a:avLst/>
          </a:prstGeom>
          <a:noFill/>
          <a:ln w="28575"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5650" y="3462338"/>
            <a:ext cx="7669213" cy="2054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Determiners </a:t>
            </a:r>
            <a:r>
              <a:rPr lang="en-GB" altLang="en-US" dirty="0" smtClean="0">
                <a:solidFill>
                  <a:schemeClr val="tx1"/>
                </a:solidFill>
              </a:rPr>
              <a:t>are words which specify which noun we mean or how many. The most common determiners are ‘a’, ‘an’ and ‘the’ – these are called articles.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9775" y="5764213"/>
            <a:ext cx="7650163" cy="54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G.1.8.</a:t>
            </a:r>
            <a:r>
              <a:rPr lang="en-GB" altLang="en-US" sz="1600" dirty="0" smtClean="0">
                <a:solidFill>
                  <a:schemeClr val="tx1"/>
                </a:solidFill>
              </a:rPr>
              <a:t> To recognise and accurately use determiners in sentences.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508000"/>
            <a:ext cx="7650163" cy="960438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10. </a:t>
            </a:r>
            <a:r>
              <a:rPr lang="en-GB" b="1" dirty="0">
                <a:solidFill>
                  <a:schemeClr val="tx1"/>
                </a:solidFill>
              </a:rPr>
              <a:t>Add a comma</a:t>
            </a:r>
            <a:r>
              <a:rPr lang="en-GB" dirty="0">
                <a:solidFill>
                  <a:schemeClr val="tx1"/>
                </a:solidFill>
              </a:rPr>
              <a:t> in the correct place in this sentence.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7950" y="1150938"/>
            <a:ext cx="3206750" cy="374650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comma correctly inserted.</a:t>
            </a:r>
          </a:p>
        </p:txBody>
      </p:sp>
      <p:sp>
        <p:nvSpPr>
          <p:cNvPr id="27652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4850" y="3724275"/>
            <a:ext cx="7700963" cy="627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Read the sentence carefully to understand the meaning.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92150" y="4408488"/>
            <a:ext cx="7702550" cy="1169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A </a:t>
            </a:r>
            <a:r>
              <a:rPr lang="en-GB" altLang="en-US" b="1" dirty="0" smtClean="0">
                <a:solidFill>
                  <a:schemeClr val="tx1"/>
                </a:solidFill>
              </a:rPr>
              <a:t>fronted adverbial </a:t>
            </a:r>
            <a:r>
              <a:rPr lang="en-GB" altLang="en-US" dirty="0" smtClean="0">
                <a:solidFill>
                  <a:schemeClr val="tx1"/>
                </a:solidFill>
              </a:rPr>
              <a:t>can describe the location, time or manner of the action in the sentence and always comes at the beginning of the sentence followed by a comma. Where does the adverbial phrase end?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2625" y="5707063"/>
            <a:ext cx="7650163" cy="54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G.5.6.b. </a:t>
            </a:r>
            <a:r>
              <a:rPr lang="en-GB" altLang="en-US" sz="1600" dirty="0" smtClean="0">
                <a:solidFill>
                  <a:schemeClr val="tx1"/>
                </a:solidFill>
              </a:rPr>
              <a:t>To accurately use commas after fronted adverbials in sentences.</a:t>
            </a:r>
            <a:endParaRPr lang="en-GB" sz="1600" dirty="0"/>
          </a:p>
        </p:txBody>
      </p:sp>
      <p:sp>
        <p:nvSpPr>
          <p:cNvPr id="17416" name="TextBox 2"/>
          <p:cNvSpPr txBox="1">
            <a:spLocks noChangeArrowheads="1"/>
          </p:cNvSpPr>
          <p:nvPr/>
        </p:nvSpPr>
        <p:spPr bwMode="auto">
          <a:xfrm>
            <a:off x="1198563" y="1663700"/>
            <a:ext cx="6732587" cy="1724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During the night the sirens kept waking me up.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55988" y="2201863"/>
            <a:ext cx="274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2400" b="1">
                <a:solidFill>
                  <a:srgbClr val="F78009"/>
                </a:solidFill>
              </a:rPr>
              <a:t>,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5" grpId="0" animBg="1"/>
      <p:bldP spid="23" grpId="0" animBg="1"/>
      <p:bldP spid="24" grpId="0" animBg="1"/>
      <p:bldP spid="17416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655638"/>
            <a:ext cx="7650163" cy="1069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1. Read the sentence below. What type of word is ‘strict’? </a:t>
            </a:r>
            <a:r>
              <a:rPr lang="en-GB" b="1" dirty="0">
                <a:solidFill>
                  <a:schemeClr val="tx1"/>
                </a:solidFill>
              </a:rPr>
              <a:t>Tick one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8113" y="1304925"/>
            <a:ext cx="3178175" cy="403225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tick correctly placed.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2938" y="5727700"/>
            <a:ext cx="78422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G.3.2. </a:t>
            </a:r>
            <a:r>
              <a:rPr lang="en-GB" altLang="en-US" sz="1600" dirty="0" smtClean="0">
                <a:solidFill>
                  <a:schemeClr val="tx1"/>
                </a:solidFill>
              </a:rPr>
              <a:t>To recognise and use </a:t>
            </a:r>
            <a:r>
              <a:rPr lang="en-GB" sz="1600" dirty="0"/>
              <a:t>noun </a:t>
            </a:r>
            <a:r>
              <a:rPr lang="en-GB" sz="1600" dirty="0" smtClean="0"/>
              <a:t>phrases </a:t>
            </a:r>
            <a:r>
              <a:rPr lang="en-GB" sz="1600" dirty="0"/>
              <a:t>expanded by the addition of modifying </a:t>
            </a:r>
            <a:r>
              <a:rPr lang="en-GB" sz="1600" dirty="0" smtClean="0"/>
              <a:t>adjectives.</a:t>
            </a:r>
            <a:endParaRPr lang="en-GB" sz="16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0250" y="4797425"/>
            <a:ext cx="7700963" cy="815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Adjectives </a:t>
            </a:r>
            <a:r>
              <a:rPr lang="en-GB" altLang="en-US" dirty="0" smtClean="0">
                <a:solidFill>
                  <a:schemeClr val="tx1"/>
                </a:solidFill>
              </a:rPr>
              <a:t>can be used as part of a noun phrase to provide extra information about the noun.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35297" r="32027" b="23103"/>
          <a:stretch>
            <a:fillRect/>
          </a:stretch>
        </p:blipFill>
        <p:spPr bwMode="auto">
          <a:xfrm>
            <a:off x="900113" y="1889125"/>
            <a:ext cx="7283450" cy="272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2259013" y="3200400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1" grpId="0" animBg="1"/>
      <p:bldP spid="13" grpId="0" animBg="1"/>
      <p:bldP spid="81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611188"/>
            <a:ext cx="7650163" cy="1069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2. Who does the pronoun ‘her’ refer to in the passage below? </a:t>
            </a:r>
            <a:r>
              <a:rPr lang="en-GB" b="1" dirty="0">
                <a:solidFill>
                  <a:schemeClr val="tx1"/>
                </a:solidFill>
              </a:rPr>
              <a:t>Circle one option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2088" y="1258888"/>
            <a:ext cx="3117850" cy="403225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correct word circled.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9775" y="5764213"/>
            <a:ext cx="7650163" cy="54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G.1.5. </a:t>
            </a:r>
            <a:r>
              <a:rPr lang="en-GB" altLang="en-US" sz="1600" dirty="0" smtClean="0">
                <a:solidFill>
                  <a:schemeClr val="tx1"/>
                </a:solidFill>
              </a:rPr>
              <a:t>To use appropriate pronouns within sentences to aid cohesion.</a:t>
            </a:r>
            <a:endParaRPr lang="en-GB" sz="16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1525" y="3883025"/>
            <a:ext cx="7697788" cy="1693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Pronouns </a:t>
            </a:r>
            <a:r>
              <a:rPr lang="en-GB" altLang="en-US" dirty="0" smtClean="0">
                <a:solidFill>
                  <a:schemeClr val="tx1"/>
                </a:solidFill>
              </a:rPr>
              <a:t>are used in place of a noun we already know. Which person has been taken back to college in the passage?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92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40421" r="31451" b="36014"/>
          <a:stretch>
            <a:fillRect/>
          </a:stretch>
        </p:blipFill>
        <p:spPr bwMode="auto">
          <a:xfrm>
            <a:off x="658813" y="1978025"/>
            <a:ext cx="7810500" cy="162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122738" y="2968625"/>
            <a:ext cx="1079500" cy="388938"/>
          </a:xfrm>
          <a:prstGeom prst="ellipse">
            <a:avLst/>
          </a:prstGeom>
          <a:noFill/>
          <a:ln w="28575"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611188"/>
            <a:ext cx="7650163" cy="1069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Tick</a:t>
            </a:r>
            <a:r>
              <a:rPr lang="en-GB" dirty="0">
                <a:solidFill>
                  <a:schemeClr val="tx1"/>
                </a:solidFill>
              </a:rPr>
              <a:t> the sentence which uses direct speech. </a:t>
            </a:r>
          </a:p>
          <a:p>
            <a:pPr>
              <a:defRPr/>
            </a:pP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8900" y="1257300"/>
            <a:ext cx="3208338" cy="403225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tick in correct box.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5650" y="3702050"/>
            <a:ext cx="7669213" cy="10048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Direct speech</a:t>
            </a:r>
            <a:r>
              <a:rPr lang="en-GB" altLang="en-US" dirty="0" smtClean="0">
                <a:solidFill>
                  <a:schemeClr val="tx1"/>
                </a:solidFill>
              </a:rPr>
              <a:t> is everything that is being said directly. It is punctuated with </a:t>
            </a:r>
            <a:r>
              <a:rPr lang="en-GB" altLang="en-US" b="1" dirty="0" smtClean="0">
                <a:solidFill>
                  <a:schemeClr val="tx1"/>
                </a:solidFill>
              </a:rPr>
              <a:t>inverted commas</a:t>
            </a:r>
            <a:r>
              <a:rPr lang="en-GB" altLang="en-US" dirty="0" smtClean="0">
                <a:solidFill>
                  <a:schemeClr val="tx1"/>
                </a:solidFill>
              </a:rPr>
              <a:t> </a:t>
            </a:r>
            <a:r>
              <a:rPr lang="en-GB" altLang="en-US" b="1" dirty="0" smtClean="0">
                <a:solidFill>
                  <a:schemeClr val="tx1"/>
                </a:solidFill>
              </a:rPr>
              <a:t>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3263" y="5697538"/>
            <a:ext cx="78422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Key Skill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: G.5.7. </a:t>
            </a:r>
            <a:r>
              <a:rPr lang="en-GB" altLang="en-US" sz="1600" dirty="0" smtClean="0">
                <a:solidFill>
                  <a:schemeClr val="tx1"/>
                </a:solidFill>
              </a:rPr>
              <a:t>To recognise and use inverted commas for direct speech.</a:t>
            </a:r>
            <a:endParaRPr lang="en-GB" sz="16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5650" y="4811713"/>
            <a:ext cx="7670800" cy="782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One of these sentences uses </a:t>
            </a:r>
            <a:r>
              <a:rPr lang="en-GB" altLang="en-US" b="1" dirty="0" smtClean="0">
                <a:solidFill>
                  <a:schemeClr val="tx1"/>
                </a:solidFill>
              </a:rPr>
              <a:t>direct speech</a:t>
            </a:r>
            <a:r>
              <a:rPr lang="en-GB" altLang="en-US" dirty="0" smtClean="0">
                <a:solidFill>
                  <a:schemeClr val="tx1"/>
                </a:solidFill>
              </a:rPr>
              <a:t> whereas the other is </a:t>
            </a:r>
            <a:r>
              <a:rPr lang="en-GB" altLang="en-US" b="1" dirty="0" smtClean="0">
                <a:solidFill>
                  <a:schemeClr val="tx1"/>
                </a:solidFill>
              </a:rPr>
              <a:t>reported speech</a:t>
            </a:r>
            <a:r>
              <a:rPr lang="en-GB" altLang="en-US" dirty="0" smtClean="0">
                <a:solidFill>
                  <a:schemeClr val="tx1"/>
                </a:solidFill>
              </a:rPr>
              <a:t>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02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37550" r="48962" b="38884"/>
          <a:stretch>
            <a:fillRect/>
          </a:stretch>
        </p:blipFill>
        <p:spPr bwMode="auto">
          <a:xfrm>
            <a:off x="1673225" y="1843088"/>
            <a:ext cx="5795963" cy="167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6719888" y="1965325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20" grpId="0" animBg="1"/>
      <p:bldP spid="22" grpId="0" animBg="1"/>
      <p:bldP spid="18" grpId="0" animBg="1"/>
      <p:bldP spid="102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611188"/>
            <a:ext cx="7650163" cy="1096962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Add the correct punctuation </a:t>
            </a:r>
            <a:r>
              <a:rPr lang="en-GB" dirty="0">
                <a:solidFill>
                  <a:schemeClr val="tx1"/>
                </a:solidFill>
              </a:rPr>
              <a:t>to the sentence below.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8900" y="1276350"/>
            <a:ext cx="3208338" cy="403225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correct punctuation inserted.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1050" y="3717925"/>
            <a:ext cx="7643813" cy="16779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Direct speech</a:t>
            </a:r>
            <a:r>
              <a:rPr lang="en-GB" altLang="en-US" dirty="0" smtClean="0">
                <a:solidFill>
                  <a:schemeClr val="tx1"/>
                </a:solidFill>
              </a:rPr>
              <a:t> is everything that is being said directly. It is punctuated with </a:t>
            </a:r>
            <a:r>
              <a:rPr lang="en-GB" altLang="en-US" b="1" dirty="0" smtClean="0">
                <a:solidFill>
                  <a:schemeClr val="tx1"/>
                </a:solidFill>
              </a:rPr>
              <a:t>inverted commas. </a:t>
            </a:r>
            <a:r>
              <a:rPr lang="en-GB" altLang="en-US" dirty="0" smtClean="0">
                <a:solidFill>
                  <a:schemeClr val="tx1"/>
                </a:solidFill>
              </a:rPr>
              <a:t>Don’t forget the other punctuation needed in the sentences.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3263" y="5697538"/>
            <a:ext cx="78422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Key Skill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: G.5.7. </a:t>
            </a:r>
            <a:r>
              <a:rPr lang="en-GB" altLang="en-US" sz="1600" dirty="0" smtClean="0">
                <a:solidFill>
                  <a:schemeClr val="tx1"/>
                </a:solidFill>
              </a:rPr>
              <a:t>To use correct punctuation for direct speech.</a:t>
            </a:r>
            <a:endParaRPr lang="en-GB" sz="1600" dirty="0"/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989013" y="1858963"/>
            <a:ext cx="7146925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>
              <a:solidFill>
                <a:srgbClr val="F7800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78009"/>
                </a:solidFill>
              </a:rPr>
              <a:t>“</a:t>
            </a:r>
            <a:r>
              <a:rPr lang="en-GB" altLang="en-US" sz="2000">
                <a:solidFill>
                  <a:schemeClr val="tx1"/>
                </a:solidFill>
              </a:rPr>
              <a:t>Come on everyone</a:t>
            </a:r>
            <a:r>
              <a:rPr lang="en-GB" altLang="en-US" sz="2800" b="1">
                <a:solidFill>
                  <a:srgbClr val="F78009"/>
                </a:solidFill>
              </a:rPr>
              <a:t>,”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000">
                <a:solidFill>
                  <a:schemeClr val="tx1"/>
                </a:solidFill>
              </a:rPr>
              <a:t>shouted Charlotte</a:t>
            </a:r>
            <a:r>
              <a:rPr lang="en-GB" altLang="en-US" sz="2800" b="1">
                <a:solidFill>
                  <a:srgbClr val="F78009"/>
                </a:solidFill>
              </a:rPr>
              <a:t>. “</a:t>
            </a:r>
            <a:r>
              <a:rPr lang="en-GB" altLang="en-US" sz="2000">
                <a:solidFill>
                  <a:schemeClr val="tx1"/>
                </a:solidFill>
              </a:rPr>
              <a:t>Dinner is ready</a:t>
            </a:r>
            <a:r>
              <a:rPr lang="en-GB" altLang="en-US" sz="2800" b="1">
                <a:solidFill>
                  <a:srgbClr val="F78009"/>
                </a:solidFill>
              </a:rPr>
              <a:t>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>
              <a:solidFill>
                <a:srgbClr val="F78009"/>
              </a:solidFill>
            </a:endParaRPr>
          </a:p>
        </p:txBody>
      </p:sp>
      <p:sp>
        <p:nvSpPr>
          <p:cNvPr id="11272" name="TextBox 5"/>
          <p:cNvSpPr txBox="1">
            <a:spLocks noChangeArrowheads="1"/>
          </p:cNvSpPr>
          <p:nvPr/>
        </p:nvSpPr>
        <p:spPr bwMode="auto">
          <a:xfrm>
            <a:off x="1019175" y="2833688"/>
            <a:ext cx="374332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Also accept ‘!’ following ‘everyone’.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1271" grpId="0" animBg="1"/>
      <p:bldP spid="112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533400"/>
            <a:ext cx="7650163" cy="1069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5. Do the noun phrases in the table indicate </a:t>
            </a:r>
            <a:r>
              <a:rPr lang="en-GB" b="1" dirty="0">
                <a:solidFill>
                  <a:schemeClr val="tx1"/>
                </a:solidFill>
              </a:rPr>
              <a:t>singular or plural possession</a:t>
            </a:r>
            <a:r>
              <a:rPr lang="en-GB" dirty="0">
                <a:solidFill>
                  <a:schemeClr val="tx1"/>
                </a:solidFill>
              </a:rPr>
              <a:t>? </a:t>
            </a:r>
            <a:r>
              <a:rPr lang="en-GB" b="1" dirty="0">
                <a:solidFill>
                  <a:schemeClr val="tx1"/>
                </a:solidFill>
              </a:rPr>
              <a:t>Tick one box</a:t>
            </a:r>
            <a:r>
              <a:rPr lang="en-GB" dirty="0">
                <a:solidFill>
                  <a:schemeClr val="tx1"/>
                </a:solidFill>
              </a:rPr>
              <a:t> for each example.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197475" y="1168400"/>
            <a:ext cx="3206750" cy="404813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all ticks correct.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1675" y="4646613"/>
            <a:ext cx="7702550" cy="9191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Think carefully about the placement of the </a:t>
            </a:r>
            <a:r>
              <a:rPr lang="en-GB" altLang="en-US" b="1" dirty="0" smtClean="0">
                <a:solidFill>
                  <a:schemeClr val="tx1"/>
                </a:solidFill>
              </a:rPr>
              <a:t>apostrophe</a:t>
            </a:r>
            <a:r>
              <a:rPr lang="en-GB" altLang="en-US" dirty="0" smtClean="0">
                <a:solidFill>
                  <a:schemeClr val="tx1"/>
                </a:solidFill>
              </a:rPr>
              <a:t> to decide whether these show singular or plural possession. Think carefully about the ‘children’s hats’.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4063" y="5741988"/>
            <a:ext cx="7650162" cy="568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G.5.8. </a:t>
            </a:r>
            <a:r>
              <a:rPr lang="en-GB" altLang="en-US" sz="1600" dirty="0" smtClean="0">
                <a:solidFill>
                  <a:schemeClr val="tx1"/>
                </a:solidFill>
              </a:rPr>
              <a:t>To recognise and use </a:t>
            </a:r>
            <a:r>
              <a:rPr lang="en-GB" sz="1600" dirty="0"/>
              <a:t>apostrophes to mark </a:t>
            </a:r>
            <a:r>
              <a:rPr lang="en-GB" sz="1600" dirty="0" smtClean="0"/>
              <a:t>singular or plural  </a:t>
            </a:r>
            <a:r>
              <a:rPr lang="en-GB" sz="1600" dirty="0"/>
              <a:t>possession in </a:t>
            </a:r>
            <a:r>
              <a:rPr lang="en-GB" sz="1600" dirty="0" smtClean="0"/>
              <a:t>nouns.</a:t>
            </a:r>
            <a:endParaRPr lang="en-GB" sz="1600" dirty="0"/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35912" r="29031" b="18391"/>
          <a:stretch>
            <a:fillRect/>
          </a:stretch>
        </p:blipFill>
        <p:spPr bwMode="auto">
          <a:xfrm>
            <a:off x="1079500" y="1768475"/>
            <a:ext cx="6940550" cy="276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5842000" y="3814763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  <p:sp>
        <p:nvSpPr>
          <p:cNvPr id="12296" name="TextBox 3"/>
          <p:cNvSpPr txBox="1">
            <a:spLocks noChangeArrowheads="1"/>
          </p:cNvSpPr>
          <p:nvPr/>
        </p:nvSpPr>
        <p:spPr bwMode="auto">
          <a:xfrm>
            <a:off x="3625850" y="3352800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5921375" y="2830513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  <p:sp>
        <p:nvSpPr>
          <p:cNvPr id="12298" name="TextBox 3"/>
          <p:cNvSpPr txBox="1">
            <a:spLocks noChangeArrowheads="1"/>
          </p:cNvSpPr>
          <p:nvPr/>
        </p:nvSpPr>
        <p:spPr bwMode="auto">
          <a:xfrm>
            <a:off x="3751263" y="2263775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5" grpId="0" animBg="1"/>
      <p:bldP spid="12295" grpId="0"/>
      <p:bldP spid="12296" grpId="0"/>
      <p:bldP spid="12297" grpId="0"/>
      <p:bldP spid="122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508000"/>
            <a:ext cx="7650163" cy="1141413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6. </a:t>
            </a:r>
            <a:r>
              <a:rPr lang="en-GB" b="1" dirty="0">
                <a:solidFill>
                  <a:schemeClr val="tx1"/>
                </a:solidFill>
              </a:rPr>
              <a:t>Underline </a:t>
            </a:r>
            <a:r>
              <a:rPr lang="en-GB" dirty="0">
                <a:solidFill>
                  <a:schemeClr val="tx1"/>
                </a:solidFill>
              </a:rPr>
              <a:t>the errors in the sentence below, then </a:t>
            </a:r>
            <a:r>
              <a:rPr lang="en-GB" b="1" dirty="0">
                <a:solidFill>
                  <a:schemeClr val="tx1"/>
                </a:solidFill>
              </a:rPr>
              <a:t>write the corrections</a:t>
            </a:r>
            <a:r>
              <a:rPr lang="en-GB" dirty="0">
                <a:solidFill>
                  <a:schemeClr val="tx1"/>
                </a:solidFill>
              </a:rPr>
              <a:t> in the boxes.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3188" y="1228725"/>
            <a:ext cx="3206750" cy="404813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correct errors circled and new words written correctly.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37550" r="36176" b="40112"/>
          <a:stretch>
            <a:fillRect/>
          </a:stretch>
        </p:blipFill>
        <p:spPr bwMode="auto">
          <a:xfrm>
            <a:off x="584200" y="1919288"/>
            <a:ext cx="7810500" cy="1633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379538" y="2084388"/>
            <a:ext cx="479425" cy="449262"/>
          </a:xfrm>
          <a:prstGeom prst="ellipse">
            <a:avLst/>
          </a:prstGeom>
          <a:noFill/>
          <a:ln w="28575"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908675" y="2085975"/>
            <a:ext cx="522288" cy="449263"/>
          </a:xfrm>
          <a:prstGeom prst="ellipse">
            <a:avLst/>
          </a:prstGeom>
          <a:noFill/>
          <a:ln w="28575"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1423988" y="2773363"/>
            <a:ext cx="4795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78009"/>
                </a:solidFill>
              </a:rPr>
              <a:t>were				       did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9775" y="5764213"/>
            <a:ext cx="7650163" cy="54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</a:t>
            </a:r>
            <a:r>
              <a:rPr lang="en-GB" altLang="en-US" sz="1600" b="1" dirty="0">
                <a:solidFill>
                  <a:schemeClr val="tx1"/>
                </a:solidFill>
              </a:rPr>
              <a:t>G.7.1. </a:t>
            </a:r>
            <a:r>
              <a:rPr lang="en-GB" altLang="en-US" sz="1600" dirty="0">
                <a:solidFill>
                  <a:schemeClr val="tx1"/>
                </a:solidFill>
              </a:rPr>
              <a:t>To use Standard English forms for verb inflections rather than local spoken </a:t>
            </a:r>
            <a:r>
              <a:rPr lang="en-GB" altLang="en-US" sz="1600" dirty="0" smtClean="0">
                <a:solidFill>
                  <a:schemeClr val="tx1"/>
                </a:solidFill>
              </a:rPr>
              <a:t>forms.</a:t>
            </a:r>
            <a:endParaRPr lang="en-GB" sz="16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5650" y="3748088"/>
            <a:ext cx="7669213" cy="1863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Some of the words are not written in </a:t>
            </a:r>
            <a:r>
              <a:rPr lang="en-GB" altLang="en-US" b="1" dirty="0" smtClean="0">
                <a:solidFill>
                  <a:schemeClr val="tx1"/>
                </a:solidFill>
              </a:rPr>
              <a:t>Standard English </a:t>
            </a:r>
            <a:r>
              <a:rPr lang="en-GB" altLang="en-US" dirty="0" smtClean="0">
                <a:solidFill>
                  <a:schemeClr val="tx1"/>
                </a:solidFill>
              </a:rPr>
              <a:t>form – can you find them? What should they be?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" grpId="0" animBg="1"/>
      <p:bldP spid="10" grpId="0" animBg="1"/>
      <p:bldP spid="1331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508000"/>
            <a:ext cx="7650163" cy="960438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7. </a:t>
            </a:r>
            <a:r>
              <a:rPr lang="en-GB" b="1" dirty="0">
                <a:solidFill>
                  <a:schemeClr val="tx1"/>
                </a:solidFill>
              </a:rPr>
              <a:t>Circle 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plural nouns</a:t>
            </a:r>
            <a:r>
              <a:rPr lang="en-GB" dirty="0">
                <a:solidFill>
                  <a:schemeClr val="tx1"/>
                </a:solidFill>
              </a:rPr>
              <a:t> in the sentence below.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7475" y="1074738"/>
            <a:ext cx="3206750" cy="374650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all correctly circled.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32430" r="28687" b="49950"/>
          <a:stretch>
            <a:fillRect/>
          </a:stretch>
        </p:blipFill>
        <p:spPr bwMode="auto">
          <a:xfrm>
            <a:off x="523875" y="1784350"/>
            <a:ext cx="7945438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368550" y="1963738"/>
            <a:ext cx="495300" cy="388937"/>
          </a:xfrm>
          <a:prstGeom prst="ellipse">
            <a:avLst/>
          </a:prstGeom>
          <a:noFill/>
          <a:ln w="28575"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94350" y="1920875"/>
            <a:ext cx="1001713" cy="390525"/>
          </a:xfrm>
          <a:prstGeom prst="ellipse">
            <a:avLst/>
          </a:prstGeom>
          <a:noFill/>
          <a:ln w="28575"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673850" y="1920875"/>
            <a:ext cx="520700" cy="390525"/>
          </a:xfrm>
          <a:prstGeom prst="ellipse">
            <a:avLst/>
          </a:prstGeom>
          <a:noFill/>
          <a:ln w="28575"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16100" y="2460625"/>
            <a:ext cx="566738" cy="390525"/>
          </a:xfrm>
          <a:prstGeom prst="ellipse">
            <a:avLst/>
          </a:prstGeom>
          <a:noFill/>
          <a:ln w="28575"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2475" y="4257675"/>
            <a:ext cx="7659688" cy="1368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Remember: we don’t use an apostrophe for </a:t>
            </a:r>
            <a:r>
              <a:rPr lang="en-GB" altLang="en-US" b="1" dirty="0" smtClean="0">
                <a:solidFill>
                  <a:schemeClr val="tx1"/>
                </a:solidFill>
              </a:rPr>
              <a:t>plural –s</a:t>
            </a:r>
            <a:r>
              <a:rPr lang="en-GB" altLang="en-US" dirty="0" smtClean="0">
                <a:solidFill>
                  <a:schemeClr val="tx1"/>
                </a:solidFill>
              </a:rPr>
              <a:t>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4063" y="5741988"/>
            <a:ext cx="7650162" cy="568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G.5.8. </a:t>
            </a:r>
            <a:r>
              <a:rPr lang="en-GB" altLang="en-US" sz="1600" dirty="0" smtClean="0">
                <a:solidFill>
                  <a:schemeClr val="tx1"/>
                </a:solidFill>
              </a:rPr>
              <a:t>To recognise </a:t>
            </a:r>
            <a:r>
              <a:rPr lang="en-GB" sz="1600" dirty="0"/>
              <a:t>the grammatical difference between plural and possessive –</a:t>
            </a:r>
            <a:r>
              <a:rPr lang="en-GB" sz="1600" i="1" dirty="0"/>
              <a:t>s </a:t>
            </a:r>
            <a:r>
              <a:rPr lang="en-GB" sz="1600" i="1" dirty="0" smtClean="0"/>
              <a:t>.</a:t>
            </a:r>
            <a:endParaRPr lang="en-GB" sz="160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5650" y="3090863"/>
            <a:ext cx="7659688" cy="1031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Plural nouns</a:t>
            </a:r>
            <a:r>
              <a:rPr lang="en-GB" altLang="en-US" dirty="0" smtClean="0">
                <a:solidFill>
                  <a:schemeClr val="tx1"/>
                </a:solidFill>
              </a:rPr>
              <a:t> means more than one of something.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508000"/>
            <a:ext cx="7650163" cy="960438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8. </a:t>
            </a:r>
            <a:r>
              <a:rPr lang="en-GB" b="1" dirty="0">
                <a:solidFill>
                  <a:schemeClr val="tx1"/>
                </a:solidFill>
              </a:rPr>
              <a:t>Tick the sentence </a:t>
            </a:r>
            <a:r>
              <a:rPr lang="en-GB" dirty="0">
                <a:solidFill>
                  <a:schemeClr val="tx1"/>
                </a:solidFill>
              </a:rPr>
              <a:t>which </a:t>
            </a:r>
            <a:r>
              <a:rPr lang="en-GB" b="1" dirty="0">
                <a:solidFill>
                  <a:schemeClr val="tx1"/>
                </a:solidFill>
              </a:rPr>
              <a:t>does not</a:t>
            </a:r>
            <a:r>
              <a:rPr lang="en-GB" dirty="0">
                <a:solidFill>
                  <a:schemeClr val="tx1"/>
                </a:solidFill>
              </a:rPr>
              <a:t> open with a </a:t>
            </a:r>
            <a:r>
              <a:rPr lang="en-GB" b="1" dirty="0">
                <a:solidFill>
                  <a:schemeClr val="tx1"/>
                </a:solidFill>
              </a:rPr>
              <a:t>fronted adverbial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70488" y="1073150"/>
            <a:ext cx="3206750" cy="374650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correct box ticked.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2788" y="4181475"/>
            <a:ext cx="7702550" cy="140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A </a:t>
            </a:r>
            <a:r>
              <a:rPr lang="en-GB" altLang="en-US" b="1" dirty="0" smtClean="0">
                <a:solidFill>
                  <a:schemeClr val="tx1"/>
                </a:solidFill>
              </a:rPr>
              <a:t>fronted adverbial </a:t>
            </a:r>
            <a:r>
              <a:rPr lang="en-GB" altLang="en-US" dirty="0" smtClean="0">
                <a:solidFill>
                  <a:schemeClr val="tx1"/>
                </a:solidFill>
              </a:rPr>
              <a:t>can describe the location, time or manner of the action in the sentence and always comes at the beginning of the sentence followed by a comma. Which sentence </a:t>
            </a:r>
            <a:r>
              <a:rPr lang="en-GB" altLang="en-US" b="1" dirty="0" smtClean="0">
                <a:solidFill>
                  <a:schemeClr val="tx1"/>
                </a:solidFill>
              </a:rPr>
              <a:t>does not </a:t>
            </a:r>
            <a:r>
              <a:rPr lang="en-GB" altLang="en-US" dirty="0" smtClean="0">
                <a:solidFill>
                  <a:schemeClr val="tx1"/>
                </a:solidFill>
              </a:rPr>
              <a:t>have one?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9775" y="5764213"/>
            <a:ext cx="7650163" cy="54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G.1.6.a. </a:t>
            </a:r>
            <a:r>
              <a:rPr lang="en-GB" altLang="en-US" sz="1600" dirty="0" smtClean="0">
                <a:solidFill>
                  <a:schemeClr val="tx1"/>
                </a:solidFill>
              </a:rPr>
              <a:t>To recognise and use fronted adverbials in sentences.</a:t>
            </a:r>
            <a:endParaRPr lang="en-GB" sz="1600" dirty="0"/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34888" r="36867" b="43596"/>
          <a:stretch>
            <a:fillRect/>
          </a:stretch>
        </p:blipFill>
        <p:spPr bwMode="auto">
          <a:xfrm>
            <a:off x="809625" y="1633538"/>
            <a:ext cx="7524750" cy="157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809625" y="3208338"/>
            <a:ext cx="7516813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 have lived in two cities in my lifetime: Liverpool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and Newcastle.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4913" y="3208338"/>
            <a:ext cx="554037" cy="5095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9" name="TextBox 3"/>
          <p:cNvSpPr txBox="1">
            <a:spLocks noChangeArrowheads="1"/>
          </p:cNvSpPr>
          <p:nvPr/>
        </p:nvSpPr>
        <p:spPr bwMode="auto">
          <a:xfrm>
            <a:off x="7554913" y="3159125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6" grpId="0" animBg="1"/>
      <p:bldP spid="15367" grpId="0" animBg="1"/>
      <p:bldP spid="5" grpId="0" animBg="1"/>
      <p:bldP spid="1536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3633</TotalTime>
  <Words>737</Words>
  <Application>Microsoft Office PowerPoint</Application>
  <PresentationFormat>On-screen Show (4:3)</PresentationFormat>
  <Paragraphs>85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Twinkl</vt:lpstr>
      <vt:lpstr>Calibri</vt:lpstr>
      <vt:lpstr>Sassoon Infant Rg</vt:lpstr>
      <vt:lpstr>Arial</vt:lpstr>
      <vt:lpstr>Wingdings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416</cp:revision>
  <dcterms:created xsi:type="dcterms:W3CDTF">2014-10-01T16:09:27Z</dcterms:created>
  <dcterms:modified xsi:type="dcterms:W3CDTF">2020-05-30T08:05:35Z</dcterms:modified>
</cp:coreProperties>
</file>