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64" r:id="rId3"/>
    <p:sldId id="274" r:id="rId4"/>
    <p:sldId id="273" r:id="rId5"/>
    <p:sldId id="275" r:id="rId6"/>
    <p:sldId id="276" r:id="rId7"/>
    <p:sldId id="277" r:id="rId8"/>
    <p:sldId id="278" r:id="rId9"/>
    <p:sldId id="279" r:id="rId10"/>
    <p:sldId id="280" r:id="rId11"/>
    <p:sldId id="281" r:id="rId12"/>
    <p:sldId id="282" r:id="rId13"/>
    <p:sldId id="283" r:id="rId14"/>
    <p:sldId id="284" r:id="rId15"/>
    <p:sldId id="267" r:id="rId16"/>
  </p:sldIdLst>
  <p:sldSz cx="9144000" cy="6858000" type="screen4x3"/>
  <p:notesSz cx="6858000" cy="9144000"/>
  <p:embeddedFontLst>
    <p:embeddedFont>
      <p:font typeface="Twinkl" panose="020B0604020202020204" charset="0"/>
      <p:regular r:id="rId19"/>
      <p:bold r:id="rId20"/>
    </p:embeddedFont>
    <p:embeddedFont>
      <p:font typeface="Calibri" panose="020F0502020204030204" pitchFamily="34" charset="0"/>
      <p:regular r:id="rId21"/>
      <p:bold r:id="rId22"/>
      <p:italic r:id="rId23"/>
      <p:boldItalic r:id="rId24"/>
    </p:embeddedFont>
    <p:embeddedFont>
      <p:font typeface="Twinkl SemiBold" charset="0"/>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6AF"/>
    <a:srgbClr val="0075B1"/>
    <a:srgbClr val="FAB001"/>
    <a:srgbClr val="FFFFFF"/>
    <a:srgbClr val="F3CA4C"/>
    <a:srgbClr val="18A0DB"/>
    <a:srgbClr val="DE1E5A"/>
    <a:srgbClr val="BC0105"/>
    <a:srgbClr val="4DB1E3"/>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3" autoAdjust="0"/>
    <p:restoredTop sz="94660"/>
  </p:normalViewPr>
  <p:slideViewPr>
    <p:cSldViewPr snapToGrid="0" showGuides="1">
      <p:cViewPr>
        <p:scale>
          <a:sx n="87" d="100"/>
          <a:sy n="87" d="100"/>
        </p:scale>
        <p:origin x="-732" y="-174"/>
      </p:cViewPr>
      <p:guideLst>
        <p:guide orient="horz" pos="2160"/>
        <p:guide orient="horz" pos="3974"/>
        <p:guide orient="horz" pos="346"/>
        <p:guide orient="horz" pos="482"/>
        <p:guide orient="horz" pos="3838"/>
        <p:guide pos="2880"/>
        <p:guide pos="340"/>
        <p:guide pos="5420"/>
        <p:guide pos="476"/>
        <p:guide pos="5284"/>
      </p:guideLst>
    </p:cSldViewPr>
  </p:slideViewPr>
  <p:notesTextViewPr>
    <p:cViewPr>
      <p:scale>
        <a:sx n="3" d="2"/>
        <a:sy n="3" d="2"/>
      </p:scale>
      <p:origin x="0" y="0"/>
    </p:cViewPr>
  </p:notesTextViewPr>
  <p:notesViewPr>
    <p:cSldViewPr snapToGrid="0" showGuides="1">
      <p:cViewPr varScale="1">
        <p:scale>
          <a:sx n="83" d="100"/>
          <a:sy n="83" d="100"/>
        </p:scale>
        <p:origin x="393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29/05/2020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29/05/2020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1.pn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jpeg"/><Relationship Id="rId7" Type="http://schemas.openxmlformats.org/officeDocument/2006/relationships/image" Target="../media/image34.pn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slide" Target="slide14.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5.jpeg"/><Relationship Id="rId7" Type="http://schemas.openxmlformats.org/officeDocument/2006/relationships/image" Target="../media/image38.pn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2.jpg"/><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9.xml"/><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slide" Target="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 Target="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04413E46-3319-4D4C-A99E-4A686DA44F00}"/>
              </a:ext>
            </a:extLst>
          </p:cNvPr>
          <p:cNvSpPr/>
          <p:nvPr/>
        </p:nvSpPr>
        <p:spPr>
          <a:xfrm>
            <a:off x="755650" y="2884237"/>
            <a:ext cx="3816350" cy="2957645"/>
          </a:xfrm>
          <a:prstGeom prst="rect">
            <a:avLst/>
          </a:prstGeom>
          <a:solidFill>
            <a:schemeClr val="bg1"/>
          </a:solid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Twinkl" pitchFamily="50" charset="0"/>
              </a:rPr>
              <a:t>There could sometimes be up to 300 crew members on a ship.</a:t>
            </a:r>
          </a:p>
          <a:p>
            <a:endParaRPr lang="en-GB" sz="1600" dirty="0">
              <a:solidFill>
                <a:schemeClr val="tx1"/>
              </a:solidFill>
              <a:latin typeface="Twinkl" pitchFamily="50" charset="0"/>
            </a:endParaRPr>
          </a:p>
          <a:p>
            <a:r>
              <a:rPr lang="en-GB" sz="1600" dirty="0">
                <a:solidFill>
                  <a:schemeClr val="tx1"/>
                </a:solidFill>
                <a:latin typeface="Twinkl" pitchFamily="50" charset="0"/>
              </a:rPr>
              <a:t>The captain is in charge of the ship but there are also other senior roles with official responsibilities as well as the sailing crew and powder monkeys.</a:t>
            </a:r>
          </a:p>
        </p:txBody>
      </p:sp>
      <p:pic>
        <p:nvPicPr>
          <p:cNvPr id="8" name="Picture 7">
            <a:extLst>
              <a:ext uri="{FF2B5EF4-FFF2-40B4-BE49-F238E27FC236}">
                <a16:creationId xmlns="" xmlns:a16="http://schemas.microsoft.com/office/drawing/2014/main" id="{3815CEBD-FB75-48CA-942F-1962D7BEF3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884238"/>
            <a:ext cx="4572001" cy="2540616"/>
          </a:xfrm>
          <a:prstGeom prst="rect">
            <a:avLst/>
          </a:prstGeom>
        </p:spPr>
      </p:pic>
      <p:sp>
        <p:nvSpPr>
          <p:cNvPr id="23" name="Rectangle 22">
            <a:extLst>
              <a:ext uri="{FF2B5EF4-FFF2-40B4-BE49-F238E27FC236}">
                <a16:creationId xmlns="" xmlns:a16="http://schemas.microsoft.com/office/drawing/2014/main" id="{67ECCEE9-E023-494F-802D-2FE3EA308E6B}"/>
              </a:ext>
            </a:extLst>
          </p:cNvPr>
          <p:cNvSpPr/>
          <p:nvPr/>
        </p:nvSpPr>
        <p:spPr>
          <a:xfrm>
            <a:off x="755650" y="1974766"/>
            <a:ext cx="7632699" cy="492443"/>
          </a:xfrm>
          <a:prstGeom prst="rect">
            <a:avLst/>
          </a:prstGeom>
        </p:spPr>
        <p:txBody>
          <a:bodyPr wrap="square" lIns="108000" tIns="0" rIns="0" bIns="0">
            <a:spAutoFit/>
          </a:bodyPr>
          <a:lstStyle/>
          <a:p>
            <a:r>
              <a:rPr lang="en-GB" sz="1600" dirty="0">
                <a:latin typeface="Twinkl" pitchFamily="50" charset="0"/>
              </a:rPr>
              <a:t>On board a pirate ship there are many jobs needed, not just to commit piracy but to actually keep the ship sailing and all the crew looked after.</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FAB001"/>
          </a:solidFill>
        </p:spPr>
        <p:txBody>
          <a:bodyPr/>
          <a:lstStyle/>
          <a:p>
            <a:r>
              <a:rPr lang="en-GB" sz="3600" dirty="0">
                <a:solidFill>
                  <a:schemeClr val="bg1"/>
                </a:solidFill>
                <a:latin typeface="Twinkl SemiBold" pitchFamily="2" charset="0"/>
              </a:rPr>
              <a:t>Pirate Crew</a:t>
            </a:r>
          </a:p>
        </p:txBody>
      </p:sp>
      <p:sp>
        <p:nvSpPr>
          <p:cNvPr id="9" name="Title 20">
            <a:extLst>
              <a:ext uri="{FF2B5EF4-FFF2-40B4-BE49-F238E27FC236}">
                <a16:creationId xmlns="" xmlns:a16="http://schemas.microsoft.com/office/drawing/2014/main" id="{3334794A-1CCA-4673-986C-5AF08CF62C43}"/>
              </a:ext>
            </a:extLst>
          </p:cNvPr>
          <p:cNvSpPr txBox="1">
            <a:spLocks/>
          </p:cNvSpPr>
          <p:nvPr/>
        </p:nvSpPr>
        <p:spPr>
          <a:xfrm>
            <a:off x="447504" y="5671038"/>
            <a:ext cx="8251213" cy="421787"/>
          </a:xfrm>
          <a:prstGeom prst="roundRect">
            <a:avLst>
              <a:gd name="adj" fmla="val 0"/>
            </a:avLst>
          </a:prstGeom>
          <a:solidFill>
            <a:srgbClr val="0176AF"/>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1600" b="0" dirty="0">
                <a:solidFill>
                  <a:schemeClr val="bg1"/>
                </a:solidFill>
                <a:latin typeface="Twinkl" pitchFamily="50" charset="0"/>
              </a:rPr>
              <a:t>Find out more about the roles on a ship…</a:t>
            </a:r>
          </a:p>
        </p:txBody>
      </p:sp>
    </p:spTree>
    <p:extLst>
      <p:ext uri="{BB962C8B-B14F-4D97-AF65-F5344CB8AC3E}">
        <p14:creationId xmlns:p14="http://schemas.microsoft.com/office/powerpoint/2010/main" val="1238599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irst Mate">
            <a:extLst>
              <a:ext uri="{FF2B5EF4-FFF2-40B4-BE49-F238E27FC236}">
                <a16:creationId xmlns="" xmlns:a16="http://schemas.microsoft.com/office/drawing/2014/main" id="{A8B72705-415E-4162-A871-3A5844CB8EC1}"/>
              </a:ext>
            </a:extLst>
          </p:cNvPr>
          <p:cNvSpPr/>
          <p:nvPr/>
        </p:nvSpPr>
        <p:spPr>
          <a:xfrm>
            <a:off x="6111174" y="2591511"/>
            <a:ext cx="1866192" cy="373681"/>
          </a:xfrm>
          <a:prstGeom prst="rect">
            <a:avLst/>
          </a:prstGeom>
          <a:solidFill>
            <a:schemeClr val="bg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GB" sz="1450" dirty="0">
                <a:solidFill>
                  <a:schemeClr val="tx1"/>
                </a:solidFill>
                <a:latin typeface="Twinkl" pitchFamily="50" charset="0"/>
              </a:rPr>
              <a:t>First Mate</a:t>
            </a:r>
            <a:endParaRPr lang="en-GB" sz="1400" dirty="0">
              <a:solidFill>
                <a:schemeClr val="tx1"/>
              </a:solidFill>
              <a:latin typeface="Twinkl" pitchFamily="50" charset="0"/>
            </a:endParaRPr>
          </a:p>
        </p:txBody>
      </p:sp>
      <p:pic>
        <p:nvPicPr>
          <p:cNvPr id="48" name="Picture 47">
            <a:extLst>
              <a:ext uri="{FF2B5EF4-FFF2-40B4-BE49-F238E27FC236}">
                <a16:creationId xmlns="" xmlns:a16="http://schemas.microsoft.com/office/drawing/2014/main" id="{3883449D-4B19-4E10-95B2-4939B38C2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7750" y="2321103"/>
            <a:ext cx="850999" cy="850999"/>
          </a:xfrm>
          <a:prstGeom prst="flowChartConnector">
            <a:avLst/>
          </a:prstGeom>
        </p:spPr>
      </p:pic>
      <p:sp>
        <p:nvSpPr>
          <p:cNvPr id="30" name="The Captain">
            <a:extLst>
              <a:ext uri="{FF2B5EF4-FFF2-40B4-BE49-F238E27FC236}">
                <a16:creationId xmlns="" xmlns:a16="http://schemas.microsoft.com/office/drawing/2014/main" id="{64F1B69F-3E98-4499-A65B-3D24044A3D83}"/>
              </a:ext>
            </a:extLst>
          </p:cNvPr>
          <p:cNvSpPr/>
          <p:nvPr/>
        </p:nvSpPr>
        <p:spPr>
          <a:xfrm>
            <a:off x="3427887" y="2591511"/>
            <a:ext cx="1866192" cy="373681"/>
          </a:xfrm>
          <a:prstGeom prst="rect">
            <a:avLst/>
          </a:prstGeom>
          <a:solidFill>
            <a:schemeClr val="bg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GB" sz="1450" dirty="0">
                <a:solidFill>
                  <a:schemeClr val="tx1"/>
                </a:solidFill>
                <a:latin typeface="Twinkl" pitchFamily="50" charset="0"/>
              </a:rPr>
              <a:t>The Captain</a:t>
            </a:r>
            <a:endParaRPr lang="en-GB" sz="1400" dirty="0">
              <a:solidFill>
                <a:schemeClr val="tx1"/>
              </a:solidFill>
              <a:latin typeface="Twinkl" pitchFamily="50" charset="0"/>
            </a:endParaRPr>
          </a:p>
        </p:txBody>
      </p:sp>
      <p:pic>
        <p:nvPicPr>
          <p:cNvPr id="47" name="Picture 46">
            <a:extLst>
              <a:ext uri="{FF2B5EF4-FFF2-40B4-BE49-F238E27FC236}">
                <a16:creationId xmlns="" xmlns:a16="http://schemas.microsoft.com/office/drawing/2014/main" id="{18D7FA9A-5004-4514-AED5-A45E3534B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6743" y="2315015"/>
            <a:ext cx="874672" cy="874672"/>
          </a:xfrm>
          <a:prstGeom prst="flowChartConnector">
            <a:avLst/>
          </a:prstGeom>
        </p:spPr>
      </p:pic>
      <p:sp>
        <p:nvSpPr>
          <p:cNvPr id="28" name="Quartermaster">
            <a:extLst>
              <a:ext uri="{FF2B5EF4-FFF2-40B4-BE49-F238E27FC236}">
                <a16:creationId xmlns="" xmlns:a16="http://schemas.microsoft.com/office/drawing/2014/main" id="{3E4B9563-EFFB-4793-8B80-3A3D34EA988F}"/>
              </a:ext>
            </a:extLst>
          </p:cNvPr>
          <p:cNvSpPr/>
          <p:nvPr/>
        </p:nvSpPr>
        <p:spPr>
          <a:xfrm>
            <a:off x="755650" y="2591511"/>
            <a:ext cx="1866192" cy="373681"/>
          </a:xfrm>
          <a:prstGeom prst="rect">
            <a:avLst/>
          </a:prstGeom>
          <a:solidFill>
            <a:schemeClr val="bg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50" dirty="0">
                <a:solidFill>
                  <a:schemeClr val="tx1"/>
                </a:solidFill>
                <a:latin typeface="Twinkl" pitchFamily="50" charset="0"/>
              </a:rPr>
              <a:t>Quartermaster</a:t>
            </a:r>
            <a:endParaRPr lang="en-GB" sz="1400" dirty="0">
              <a:solidFill>
                <a:schemeClr val="tx1"/>
              </a:solidFill>
              <a:latin typeface="Twinkl" pitchFamily="50" charset="0"/>
            </a:endParaRPr>
          </a:p>
        </p:txBody>
      </p:sp>
      <p:pic>
        <p:nvPicPr>
          <p:cNvPr id="27" name="Picture 26">
            <a:extLst>
              <a:ext uri="{FF2B5EF4-FFF2-40B4-BE49-F238E27FC236}">
                <a16:creationId xmlns="" xmlns:a16="http://schemas.microsoft.com/office/drawing/2014/main" id="{CD25CBF1-576B-47CD-BB8B-91BA097E54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2397" y="2329896"/>
            <a:ext cx="874672" cy="874672"/>
          </a:xfrm>
          <a:prstGeom prst="flowChartConnector">
            <a:avLst/>
          </a:prstGeom>
        </p:spPr>
      </p:pic>
      <p:sp>
        <p:nvSpPr>
          <p:cNvPr id="35" name="Title 20">
            <a:hlinkClick r:id="rId4" action="ppaction://hlinksldjump"/>
            <a:extLst>
              <a:ext uri="{FF2B5EF4-FFF2-40B4-BE49-F238E27FC236}">
                <a16:creationId xmlns="" xmlns:a16="http://schemas.microsoft.com/office/drawing/2014/main" id="{EDA7CDB6-BC4C-44A8-89C4-EF770D527096}"/>
              </a:ext>
            </a:extLst>
          </p:cNvPr>
          <p:cNvSpPr txBox="1">
            <a:spLocks/>
          </p:cNvSpPr>
          <p:nvPr/>
        </p:nvSpPr>
        <p:spPr>
          <a:xfrm>
            <a:off x="448408" y="5741377"/>
            <a:ext cx="8251213" cy="373681"/>
          </a:xfrm>
          <a:prstGeom prst="roundRect">
            <a:avLst>
              <a:gd name="adj" fmla="val 0"/>
            </a:avLst>
          </a:prstGeom>
          <a:solidFill>
            <a:srgbClr val="0075B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1600" b="0" dirty="0">
                <a:solidFill>
                  <a:schemeClr val="bg1"/>
                </a:solidFill>
                <a:latin typeface="Twinkl" pitchFamily="50" charset="0"/>
              </a:rPr>
              <a:t>Who is next?</a:t>
            </a:r>
          </a:p>
        </p:txBody>
      </p:sp>
      <p:sp>
        <p:nvSpPr>
          <p:cNvPr id="23" name="Rectangle 22">
            <a:extLst>
              <a:ext uri="{FF2B5EF4-FFF2-40B4-BE49-F238E27FC236}">
                <a16:creationId xmlns="" xmlns:a16="http://schemas.microsoft.com/office/drawing/2014/main" id="{67ECCEE9-E023-494F-802D-2FE3EA308E6B}"/>
              </a:ext>
            </a:extLst>
          </p:cNvPr>
          <p:cNvSpPr/>
          <p:nvPr/>
        </p:nvSpPr>
        <p:spPr>
          <a:xfrm>
            <a:off x="755651" y="1921790"/>
            <a:ext cx="7632699" cy="246221"/>
          </a:xfrm>
          <a:prstGeom prst="rect">
            <a:avLst/>
          </a:prstGeom>
        </p:spPr>
        <p:txBody>
          <a:bodyPr wrap="square" lIns="108000" tIns="0" rIns="0" bIns="0">
            <a:spAutoFit/>
          </a:bodyPr>
          <a:lstStyle/>
          <a:p>
            <a:pPr algn="ctr"/>
            <a:r>
              <a:rPr lang="en-GB" sz="1600" dirty="0">
                <a:latin typeface="Twinkl" pitchFamily="50" charset="0"/>
              </a:rPr>
              <a:t>Click on the name to find out more…</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FAB001"/>
          </a:solidFill>
        </p:spPr>
        <p:txBody>
          <a:bodyPr/>
          <a:lstStyle/>
          <a:p>
            <a:r>
              <a:rPr lang="en-GB" sz="3600" dirty="0">
                <a:solidFill>
                  <a:schemeClr val="bg1"/>
                </a:solidFill>
                <a:latin typeface="Twinkl SemiBold" pitchFamily="2" charset="0"/>
              </a:rPr>
              <a:t>Senior Pirates</a:t>
            </a:r>
          </a:p>
        </p:txBody>
      </p:sp>
      <p:sp>
        <p:nvSpPr>
          <p:cNvPr id="32" name="Rectangle 31">
            <a:extLst>
              <a:ext uri="{FF2B5EF4-FFF2-40B4-BE49-F238E27FC236}">
                <a16:creationId xmlns="" xmlns:a16="http://schemas.microsoft.com/office/drawing/2014/main" id="{054FE8CE-2120-4139-A0A9-DE523B17A6B0}"/>
              </a:ext>
            </a:extLst>
          </p:cNvPr>
          <p:cNvSpPr/>
          <p:nvPr/>
        </p:nvSpPr>
        <p:spPr>
          <a:xfrm>
            <a:off x="755648" y="3378617"/>
            <a:ext cx="2277176" cy="1723549"/>
          </a:xfrm>
          <a:prstGeom prst="rect">
            <a:avLst/>
          </a:prstGeom>
        </p:spPr>
        <p:txBody>
          <a:bodyPr wrap="square" lIns="72000" tIns="0" rIns="0" bIns="0">
            <a:spAutoFit/>
          </a:bodyPr>
          <a:lstStyle/>
          <a:p>
            <a:r>
              <a:rPr lang="en-GB" sz="1600" dirty="0">
                <a:latin typeface="Twinkl" pitchFamily="50" charset="0"/>
              </a:rPr>
              <a:t>The quartermaster is in charge of all the supplies and water on the ship and a close deputy for the captain. They have the authority to punish people.</a:t>
            </a:r>
          </a:p>
        </p:txBody>
      </p:sp>
      <p:sp>
        <p:nvSpPr>
          <p:cNvPr id="33" name="Rectangle 32">
            <a:extLst>
              <a:ext uri="{FF2B5EF4-FFF2-40B4-BE49-F238E27FC236}">
                <a16:creationId xmlns="" xmlns:a16="http://schemas.microsoft.com/office/drawing/2014/main" id="{C184B804-676E-4B43-974B-9EA0EC7E0402}"/>
              </a:ext>
            </a:extLst>
          </p:cNvPr>
          <p:cNvSpPr/>
          <p:nvPr/>
        </p:nvSpPr>
        <p:spPr>
          <a:xfrm>
            <a:off x="3427886" y="3378617"/>
            <a:ext cx="2288225" cy="1969770"/>
          </a:xfrm>
          <a:prstGeom prst="rect">
            <a:avLst/>
          </a:prstGeom>
        </p:spPr>
        <p:txBody>
          <a:bodyPr wrap="square" lIns="108000" tIns="0" rIns="0" bIns="0">
            <a:spAutoFit/>
          </a:bodyPr>
          <a:lstStyle/>
          <a:p>
            <a:r>
              <a:rPr lang="en-GB" sz="1600" dirty="0">
                <a:latin typeface="Twinkl" pitchFamily="50" charset="0"/>
              </a:rPr>
              <a:t>The captain is the main person in charge. They own the ship and have a crew below them. They lead their crew into battle and make strategic decisions. Voted for by the crew.</a:t>
            </a:r>
          </a:p>
        </p:txBody>
      </p:sp>
      <p:sp>
        <p:nvSpPr>
          <p:cNvPr id="34" name="Rectangle 33">
            <a:extLst>
              <a:ext uri="{FF2B5EF4-FFF2-40B4-BE49-F238E27FC236}">
                <a16:creationId xmlns="" xmlns:a16="http://schemas.microsoft.com/office/drawing/2014/main" id="{A125632A-1FA9-4514-8BBA-93AD1774BB0F}"/>
              </a:ext>
            </a:extLst>
          </p:cNvPr>
          <p:cNvSpPr/>
          <p:nvPr/>
        </p:nvSpPr>
        <p:spPr>
          <a:xfrm>
            <a:off x="6102021" y="3378617"/>
            <a:ext cx="2286328" cy="1969770"/>
          </a:xfrm>
          <a:prstGeom prst="rect">
            <a:avLst/>
          </a:prstGeom>
        </p:spPr>
        <p:txBody>
          <a:bodyPr wrap="square" lIns="108000" tIns="0" rIns="0" bIns="0">
            <a:spAutoFit/>
          </a:bodyPr>
          <a:lstStyle/>
          <a:p>
            <a:r>
              <a:rPr lang="en-GB" sz="1600" dirty="0">
                <a:latin typeface="Twinkl" pitchFamily="50" charset="0"/>
              </a:rPr>
              <a:t>The first mate takes over the ship if the captain can’t lead. They are not always found on pirate ships. If there was no first mate, then the quartermaster would take over.</a:t>
            </a:r>
          </a:p>
        </p:txBody>
      </p:sp>
      <p:sp>
        <p:nvSpPr>
          <p:cNvPr id="20" name="Oval 19">
            <a:extLst>
              <a:ext uri="{FF2B5EF4-FFF2-40B4-BE49-F238E27FC236}">
                <a16:creationId xmlns="" xmlns:a16="http://schemas.microsoft.com/office/drawing/2014/main" id="{CF9F9BBA-12B6-4A8F-AF37-4B46C00103D6}"/>
              </a:ext>
            </a:extLst>
          </p:cNvPr>
          <p:cNvSpPr/>
          <p:nvPr/>
        </p:nvSpPr>
        <p:spPr>
          <a:xfrm>
            <a:off x="2188762" y="2360505"/>
            <a:ext cx="844062" cy="844062"/>
          </a:xfrm>
          <a:prstGeom prst="ellipse">
            <a:avLst/>
          </a:prstGeom>
          <a:no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Picture 49">
            <a:extLst>
              <a:ext uri="{FF2B5EF4-FFF2-40B4-BE49-F238E27FC236}">
                <a16:creationId xmlns="" xmlns:a16="http://schemas.microsoft.com/office/drawing/2014/main" id="{AFA6E2FD-1B13-4925-9B5F-40A8ABAC75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04" t="-8216" r="-17070" b="38624"/>
          <a:stretch/>
        </p:blipFill>
        <p:spPr>
          <a:xfrm>
            <a:off x="7556888" y="2292296"/>
            <a:ext cx="874673" cy="874673"/>
          </a:xfrm>
          <a:prstGeom prst="flowChartConnector">
            <a:avLst/>
          </a:prstGeom>
        </p:spPr>
      </p:pic>
      <p:sp>
        <p:nvSpPr>
          <p:cNvPr id="44" name="Oval 43">
            <a:extLst>
              <a:ext uri="{FF2B5EF4-FFF2-40B4-BE49-F238E27FC236}">
                <a16:creationId xmlns="" xmlns:a16="http://schemas.microsoft.com/office/drawing/2014/main" id="{14D21F5C-058C-4087-A1D4-EF8B3F08A014}"/>
              </a:ext>
            </a:extLst>
          </p:cNvPr>
          <p:cNvSpPr/>
          <p:nvPr/>
        </p:nvSpPr>
        <p:spPr>
          <a:xfrm>
            <a:off x="7555334" y="2330320"/>
            <a:ext cx="844062" cy="844062"/>
          </a:xfrm>
          <a:prstGeom prst="ellipse">
            <a:avLst/>
          </a:prstGeom>
          <a:no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 xmlns:a16="http://schemas.microsoft.com/office/drawing/2014/main" id="{8C4AA474-19B2-4E8F-A0EB-B92AD86BD8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52" t="-4532" r="-5952" b="41479"/>
          <a:stretch/>
        </p:blipFill>
        <p:spPr>
          <a:xfrm>
            <a:off x="2213283" y="2387021"/>
            <a:ext cx="799593" cy="799593"/>
          </a:xfrm>
          <a:prstGeom prst="flowChartConnector">
            <a:avLst/>
          </a:prstGeom>
        </p:spPr>
      </p:pic>
      <p:pic>
        <p:nvPicPr>
          <p:cNvPr id="38" name="Picture 37">
            <a:extLst>
              <a:ext uri="{FF2B5EF4-FFF2-40B4-BE49-F238E27FC236}">
                <a16:creationId xmlns="" xmlns:a16="http://schemas.microsoft.com/office/drawing/2014/main" id="{0F39432B-0A13-4708-AD77-AD7F7F69C5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872" t="-2920" r="9872" b="58500"/>
          <a:stretch/>
        </p:blipFill>
        <p:spPr>
          <a:xfrm>
            <a:off x="4856743" y="2324570"/>
            <a:ext cx="844063" cy="844063"/>
          </a:xfrm>
          <a:prstGeom prst="flowChartConnector">
            <a:avLst/>
          </a:prstGeom>
        </p:spPr>
      </p:pic>
      <p:sp>
        <p:nvSpPr>
          <p:cNvPr id="46" name="Oval 45">
            <a:extLst>
              <a:ext uri="{FF2B5EF4-FFF2-40B4-BE49-F238E27FC236}">
                <a16:creationId xmlns="" xmlns:a16="http://schemas.microsoft.com/office/drawing/2014/main" id="{8C44E6A2-7598-4C89-B1EA-05549E0BDC17}"/>
              </a:ext>
            </a:extLst>
          </p:cNvPr>
          <p:cNvSpPr/>
          <p:nvPr/>
        </p:nvSpPr>
        <p:spPr>
          <a:xfrm>
            <a:off x="4872048" y="2330320"/>
            <a:ext cx="844062" cy="844062"/>
          </a:xfrm>
          <a:prstGeom prst="ellipse">
            <a:avLst/>
          </a:prstGeom>
          <a:no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8339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nextCondLst>
                <p:cond evt="onClick" delay="0">
                  <p:tgtEl>
                    <p:spTgt spid="31"/>
                  </p:tgtEl>
                </p:cond>
              </p:nextCondLst>
            </p:seq>
          </p:childTnLst>
        </p:cTn>
      </p:par>
    </p:tnLst>
    <p:bldLst>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irst Mate">
            <a:extLst>
              <a:ext uri="{FF2B5EF4-FFF2-40B4-BE49-F238E27FC236}">
                <a16:creationId xmlns="" xmlns:a16="http://schemas.microsoft.com/office/drawing/2014/main" id="{A8B72705-415E-4162-A871-3A5844CB8EC1}"/>
              </a:ext>
            </a:extLst>
          </p:cNvPr>
          <p:cNvSpPr/>
          <p:nvPr/>
        </p:nvSpPr>
        <p:spPr>
          <a:xfrm>
            <a:off x="6111174" y="2591511"/>
            <a:ext cx="1866192" cy="373681"/>
          </a:xfrm>
          <a:prstGeom prst="rect">
            <a:avLst/>
          </a:prstGeom>
          <a:solidFill>
            <a:schemeClr val="bg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sz="1450" dirty="0">
                <a:solidFill>
                  <a:schemeClr val="tx1"/>
                </a:solidFill>
                <a:latin typeface="Twinkl" pitchFamily="50" charset="0"/>
              </a:rPr>
              <a:t>First Mate</a:t>
            </a:r>
            <a:endParaRPr lang="en-GB" sz="1400" dirty="0">
              <a:solidFill>
                <a:schemeClr val="tx1"/>
              </a:solidFill>
              <a:latin typeface="Twinkl" pitchFamily="50" charset="0"/>
            </a:endParaRPr>
          </a:p>
        </p:txBody>
      </p:sp>
      <p:pic>
        <p:nvPicPr>
          <p:cNvPr id="48" name="Picture 47">
            <a:extLst>
              <a:ext uri="{FF2B5EF4-FFF2-40B4-BE49-F238E27FC236}">
                <a16:creationId xmlns="" xmlns:a16="http://schemas.microsoft.com/office/drawing/2014/main" id="{3883449D-4B19-4E10-95B2-4939B38C2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7750" y="2321103"/>
            <a:ext cx="850999" cy="850999"/>
          </a:xfrm>
          <a:prstGeom prst="flowChartConnector">
            <a:avLst/>
          </a:prstGeom>
        </p:spPr>
      </p:pic>
      <p:sp>
        <p:nvSpPr>
          <p:cNvPr id="30" name="The Captain">
            <a:extLst>
              <a:ext uri="{FF2B5EF4-FFF2-40B4-BE49-F238E27FC236}">
                <a16:creationId xmlns="" xmlns:a16="http://schemas.microsoft.com/office/drawing/2014/main" id="{64F1B69F-3E98-4499-A65B-3D24044A3D83}"/>
              </a:ext>
            </a:extLst>
          </p:cNvPr>
          <p:cNvSpPr/>
          <p:nvPr/>
        </p:nvSpPr>
        <p:spPr>
          <a:xfrm>
            <a:off x="3427887" y="2591511"/>
            <a:ext cx="1866192" cy="373681"/>
          </a:xfrm>
          <a:prstGeom prst="rect">
            <a:avLst/>
          </a:prstGeom>
          <a:solidFill>
            <a:schemeClr val="bg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lIns="108000" rIns="144000" rtlCol="0" anchor="ctr"/>
          <a:lstStyle/>
          <a:p>
            <a:r>
              <a:rPr lang="en-GB" sz="1450" dirty="0">
                <a:solidFill>
                  <a:schemeClr val="tx1"/>
                </a:solidFill>
                <a:latin typeface="Twinkl" pitchFamily="50" charset="0"/>
              </a:rPr>
              <a:t>Bosun</a:t>
            </a:r>
            <a:endParaRPr lang="en-GB" sz="1400" dirty="0">
              <a:solidFill>
                <a:schemeClr val="tx1"/>
              </a:solidFill>
              <a:latin typeface="Twinkl" pitchFamily="50" charset="0"/>
            </a:endParaRPr>
          </a:p>
        </p:txBody>
      </p:sp>
      <p:pic>
        <p:nvPicPr>
          <p:cNvPr id="47" name="Picture 46">
            <a:extLst>
              <a:ext uri="{FF2B5EF4-FFF2-40B4-BE49-F238E27FC236}">
                <a16:creationId xmlns="" xmlns:a16="http://schemas.microsoft.com/office/drawing/2014/main" id="{18D7FA9A-5004-4514-AED5-A45E3534B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6743" y="2315015"/>
            <a:ext cx="874672" cy="874672"/>
          </a:xfrm>
          <a:prstGeom prst="flowChartConnector">
            <a:avLst/>
          </a:prstGeom>
        </p:spPr>
      </p:pic>
      <p:sp>
        <p:nvSpPr>
          <p:cNvPr id="28" name="Quartermaster">
            <a:extLst>
              <a:ext uri="{FF2B5EF4-FFF2-40B4-BE49-F238E27FC236}">
                <a16:creationId xmlns="" xmlns:a16="http://schemas.microsoft.com/office/drawing/2014/main" id="{3E4B9563-EFFB-4793-8B80-3A3D34EA988F}"/>
              </a:ext>
            </a:extLst>
          </p:cNvPr>
          <p:cNvSpPr/>
          <p:nvPr/>
        </p:nvSpPr>
        <p:spPr>
          <a:xfrm>
            <a:off x="755650" y="2591511"/>
            <a:ext cx="1866192" cy="373681"/>
          </a:xfrm>
          <a:prstGeom prst="rect">
            <a:avLst/>
          </a:prstGeom>
          <a:solidFill>
            <a:schemeClr val="bg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50" dirty="0">
                <a:solidFill>
                  <a:schemeClr val="tx1"/>
                </a:solidFill>
                <a:latin typeface="Twinkl" pitchFamily="50" charset="0"/>
              </a:rPr>
              <a:t>Navigator</a:t>
            </a:r>
            <a:endParaRPr lang="en-GB" sz="1400" dirty="0">
              <a:solidFill>
                <a:schemeClr val="tx1"/>
              </a:solidFill>
              <a:latin typeface="Twinkl" pitchFamily="50" charset="0"/>
            </a:endParaRPr>
          </a:p>
        </p:txBody>
      </p:sp>
      <p:pic>
        <p:nvPicPr>
          <p:cNvPr id="27" name="Picture 26">
            <a:extLst>
              <a:ext uri="{FF2B5EF4-FFF2-40B4-BE49-F238E27FC236}">
                <a16:creationId xmlns="" xmlns:a16="http://schemas.microsoft.com/office/drawing/2014/main" id="{CD25CBF1-576B-47CD-BB8B-91BA097E54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2397" y="2329896"/>
            <a:ext cx="874672" cy="874672"/>
          </a:xfrm>
          <a:prstGeom prst="flowChartConnector">
            <a:avLst/>
          </a:prstGeom>
        </p:spPr>
      </p:pic>
      <p:sp>
        <p:nvSpPr>
          <p:cNvPr id="35" name="Title 20">
            <a:hlinkClick r:id="rId4" action="ppaction://hlinksldjump"/>
            <a:extLst>
              <a:ext uri="{FF2B5EF4-FFF2-40B4-BE49-F238E27FC236}">
                <a16:creationId xmlns="" xmlns:a16="http://schemas.microsoft.com/office/drawing/2014/main" id="{EDA7CDB6-BC4C-44A8-89C4-EF770D527096}"/>
              </a:ext>
            </a:extLst>
          </p:cNvPr>
          <p:cNvSpPr txBox="1">
            <a:spLocks/>
          </p:cNvSpPr>
          <p:nvPr/>
        </p:nvSpPr>
        <p:spPr>
          <a:xfrm>
            <a:off x="448408" y="5741377"/>
            <a:ext cx="8251213" cy="373681"/>
          </a:xfrm>
          <a:prstGeom prst="roundRect">
            <a:avLst>
              <a:gd name="adj" fmla="val 0"/>
            </a:avLst>
          </a:prstGeom>
          <a:solidFill>
            <a:srgbClr val="0075B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1600" b="0" dirty="0">
                <a:solidFill>
                  <a:schemeClr val="bg1"/>
                </a:solidFill>
                <a:latin typeface="Twinkl" pitchFamily="50" charset="0"/>
              </a:rPr>
              <a:t>Who is next?</a:t>
            </a:r>
          </a:p>
        </p:txBody>
      </p:sp>
      <p:sp>
        <p:nvSpPr>
          <p:cNvPr id="23" name="Rectangle 22">
            <a:extLst>
              <a:ext uri="{FF2B5EF4-FFF2-40B4-BE49-F238E27FC236}">
                <a16:creationId xmlns="" xmlns:a16="http://schemas.microsoft.com/office/drawing/2014/main" id="{67ECCEE9-E023-494F-802D-2FE3EA308E6B}"/>
              </a:ext>
            </a:extLst>
          </p:cNvPr>
          <p:cNvSpPr/>
          <p:nvPr/>
        </p:nvSpPr>
        <p:spPr>
          <a:xfrm>
            <a:off x="755651" y="1921790"/>
            <a:ext cx="7632699" cy="246221"/>
          </a:xfrm>
          <a:prstGeom prst="rect">
            <a:avLst/>
          </a:prstGeom>
        </p:spPr>
        <p:txBody>
          <a:bodyPr wrap="square" lIns="108000" tIns="0" rIns="0" bIns="0">
            <a:spAutoFit/>
          </a:bodyPr>
          <a:lstStyle/>
          <a:p>
            <a:pPr algn="ctr"/>
            <a:r>
              <a:rPr lang="en-GB" sz="1600" dirty="0">
                <a:latin typeface="Twinkl" pitchFamily="50" charset="0"/>
              </a:rPr>
              <a:t>Click on the name to find out more…</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FAB001"/>
          </a:solidFill>
        </p:spPr>
        <p:txBody>
          <a:bodyPr/>
          <a:lstStyle/>
          <a:p>
            <a:r>
              <a:rPr lang="en-GB" sz="3600" dirty="0">
                <a:solidFill>
                  <a:schemeClr val="bg1"/>
                </a:solidFill>
                <a:latin typeface="Twinkl SemiBold" pitchFamily="2" charset="0"/>
              </a:rPr>
              <a:t>Pirates in Charge</a:t>
            </a:r>
          </a:p>
        </p:txBody>
      </p:sp>
      <p:sp>
        <p:nvSpPr>
          <p:cNvPr id="32" name="Rectangle 31">
            <a:extLst>
              <a:ext uri="{FF2B5EF4-FFF2-40B4-BE49-F238E27FC236}">
                <a16:creationId xmlns="" xmlns:a16="http://schemas.microsoft.com/office/drawing/2014/main" id="{054FE8CE-2120-4139-A0A9-DE523B17A6B0}"/>
              </a:ext>
            </a:extLst>
          </p:cNvPr>
          <p:cNvSpPr/>
          <p:nvPr/>
        </p:nvSpPr>
        <p:spPr>
          <a:xfrm>
            <a:off x="755648" y="3378617"/>
            <a:ext cx="2515090" cy="2215991"/>
          </a:xfrm>
          <a:prstGeom prst="rect">
            <a:avLst/>
          </a:prstGeom>
        </p:spPr>
        <p:txBody>
          <a:bodyPr wrap="square" lIns="72000" tIns="0" rIns="0" bIns="0">
            <a:spAutoFit/>
          </a:bodyPr>
          <a:lstStyle/>
          <a:p>
            <a:r>
              <a:rPr lang="en-GB" sz="1600" dirty="0">
                <a:latin typeface="Twinkl" pitchFamily="50" charset="0"/>
              </a:rPr>
              <a:t>The navigator, also known as a sailing master, is a very knowledgeable sailor who is able to read maps directing and navigating the ship. A sailing master is well educated and often made to go on pirate ships but paid well.</a:t>
            </a:r>
          </a:p>
        </p:txBody>
      </p:sp>
      <p:sp>
        <p:nvSpPr>
          <p:cNvPr id="33" name="Rectangle 32">
            <a:extLst>
              <a:ext uri="{FF2B5EF4-FFF2-40B4-BE49-F238E27FC236}">
                <a16:creationId xmlns="" xmlns:a16="http://schemas.microsoft.com/office/drawing/2014/main" id="{C184B804-676E-4B43-974B-9EA0EC7E0402}"/>
              </a:ext>
            </a:extLst>
          </p:cNvPr>
          <p:cNvSpPr/>
          <p:nvPr/>
        </p:nvSpPr>
        <p:spPr>
          <a:xfrm>
            <a:off x="3427886" y="3378617"/>
            <a:ext cx="2288225" cy="1723549"/>
          </a:xfrm>
          <a:prstGeom prst="rect">
            <a:avLst/>
          </a:prstGeom>
        </p:spPr>
        <p:txBody>
          <a:bodyPr wrap="square" lIns="108000" tIns="0" rIns="0" bIns="0">
            <a:spAutoFit/>
          </a:bodyPr>
          <a:lstStyle/>
          <a:p>
            <a:r>
              <a:rPr lang="en-GB" sz="1600" dirty="0">
                <a:latin typeface="Twinkl" pitchFamily="50" charset="0"/>
              </a:rPr>
              <a:t>A bosun, also called the boatswain, is</a:t>
            </a:r>
          </a:p>
          <a:p>
            <a:r>
              <a:rPr lang="en-GB" sz="1600" dirty="0">
                <a:latin typeface="Twinkl" pitchFamily="50" charset="0"/>
              </a:rPr>
              <a:t>just below the quartermaster and captain and often in charge of anchoring and supplies.</a:t>
            </a:r>
          </a:p>
        </p:txBody>
      </p:sp>
      <p:sp>
        <p:nvSpPr>
          <p:cNvPr id="34" name="Rectangle 33">
            <a:extLst>
              <a:ext uri="{FF2B5EF4-FFF2-40B4-BE49-F238E27FC236}">
                <a16:creationId xmlns="" xmlns:a16="http://schemas.microsoft.com/office/drawing/2014/main" id="{A125632A-1FA9-4514-8BBA-93AD1774BB0F}"/>
              </a:ext>
            </a:extLst>
          </p:cNvPr>
          <p:cNvSpPr/>
          <p:nvPr/>
        </p:nvSpPr>
        <p:spPr>
          <a:xfrm>
            <a:off x="6102021" y="3378617"/>
            <a:ext cx="2391348" cy="2215991"/>
          </a:xfrm>
          <a:prstGeom prst="rect">
            <a:avLst/>
          </a:prstGeom>
        </p:spPr>
        <p:txBody>
          <a:bodyPr wrap="square" lIns="108000" tIns="0" rIns="0" bIns="0">
            <a:spAutoFit/>
          </a:bodyPr>
          <a:lstStyle/>
          <a:p>
            <a:r>
              <a:rPr lang="en-GB" sz="1600" dirty="0">
                <a:latin typeface="Twinkl" pitchFamily="50" charset="0"/>
              </a:rPr>
              <a:t>The master gunner is in charge of a team of gunners operating the cannons. It takes around five crew members to operate a cannon, including </a:t>
            </a:r>
          </a:p>
          <a:p>
            <a:r>
              <a:rPr lang="en-GB" sz="1600" dirty="0">
                <a:latin typeface="Twinkl" pitchFamily="50" charset="0"/>
              </a:rPr>
              <a:t>aiming, firing, resetting, swabbing and loading.</a:t>
            </a:r>
          </a:p>
        </p:txBody>
      </p:sp>
      <p:sp>
        <p:nvSpPr>
          <p:cNvPr id="20" name="Oval 19">
            <a:extLst>
              <a:ext uri="{FF2B5EF4-FFF2-40B4-BE49-F238E27FC236}">
                <a16:creationId xmlns="" xmlns:a16="http://schemas.microsoft.com/office/drawing/2014/main" id="{CF9F9BBA-12B6-4A8F-AF37-4B46C00103D6}"/>
              </a:ext>
            </a:extLst>
          </p:cNvPr>
          <p:cNvSpPr/>
          <p:nvPr/>
        </p:nvSpPr>
        <p:spPr>
          <a:xfrm>
            <a:off x="2188762" y="2360505"/>
            <a:ext cx="844062" cy="844062"/>
          </a:xfrm>
          <a:prstGeom prst="ellipse">
            <a:avLst/>
          </a:prstGeom>
          <a:no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 xmlns:a16="http://schemas.microsoft.com/office/drawing/2014/main" id="{E73010EC-B44E-4404-9520-95925BFE80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92" t="-2540" r="-17469" b="52482"/>
          <a:stretch/>
        </p:blipFill>
        <p:spPr>
          <a:xfrm>
            <a:off x="7576160" y="2384475"/>
            <a:ext cx="787430" cy="787430"/>
          </a:xfrm>
          <a:prstGeom prst="flowChartConnector">
            <a:avLst/>
          </a:prstGeom>
        </p:spPr>
      </p:pic>
      <p:sp>
        <p:nvSpPr>
          <p:cNvPr id="44" name="Oval 43">
            <a:extLst>
              <a:ext uri="{FF2B5EF4-FFF2-40B4-BE49-F238E27FC236}">
                <a16:creationId xmlns="" xmlns:a16="http://schemas.microsoft.com/office/drawing/2014/main" id="{14D21F5C-058C-4087-A1D4-EF8B3F08A014}"/>
              </a:ext>
            </a:extLst>
          </p:cNvPr>
          <p:cNvSpPr/>
          <p:nvPr/>
        </p:nvSpPr>
        <p:spPr>
          <a:xfrm>
            <a:off x="7555334" y="2330320"/>
            <a:ext cx="844062" cy="844062"/>
          </a:xfrm>
          <a:prstGeom prst="ellipse">
            <a:avLst/>
          </a:prstGeom>
          <a:no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 xmlns:a16="http://schemas.microsoft.com/office/drawing/2014/main" id="{C9CC539D-83B4-4E24-AE2B-66EA44A488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056" t="-2445" r="25780" b="47798"/>
          <a:stretch/>
        </p:blipFill>
        <p:spPr>
          <a:xfrm>
            <a:off x="2203268" y="2384475"/>
            <a:ext cx="808730" cy="808730"/>
          </a:xfrm>
          <a:prstGeom prst="flowChartConnector">
            <a:avLst/>
          </a:prstGeom>
        </p:spPr>
      </p:pic>
      <p:pic>
        <p:nvPicPr>
          <p:cNvPr id="5" name="Picture 4">
            <a:extLst>
              <a:ext uri="{FF2B5EF4-FFF2-40B4-BE49-F238E27FC236}">
                <a16:creationId xmlns="" xmlns:a16="http://schemas.microsoft.com/office/drawing/2014/main" id="{9FACA48D-6908-40AF-A69F-C817FD5F90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166" t="-4067" r="-20392" b="39902"/>
          <a:stretch/>
        </p:blipFill>
        <p:spPr>
          <a:xfrm>
            <a:off x="4856743" y="2305512"/>
            <a:ext cx="851000" cy="851000"/>
          </a:xfrm>
          <a:prstGeom prst="flowChartConnector">
            <a:avLst/>
          </a:prstGeom>
        </p:spPr>
      </p:pic>
      <p:sp>
        <p:nvSpPr>
          <p:cNvPr id="46" name="Oval 45">
            <a:extLst>
              <a:ext uri="{FF2B5EF4-FFF2-40B4-BE49-F238E27FC236}">
                <a16:creationId xmlns="" xmlns:a16="http://schemas.microsoft.com/office/drawing/2014/main" id="{8C44E6A2-7598-4C89-B1EA-05549E0BDC17}"/>
              </a:ext>
            </a:extLst>
          </p:cNvPr>
          <p:cNvSpPr/>
          <p:nvPr/>
        </p:nvSpPr>
        <p:spPr>
          <a:xfrm>
            <a:off x="4872048" y="2330320"/>
            <a:ext cx="844062" cy="844062"/>
          </a:xfrm>
          <a:prstGeom prst="ellipse">
            <a:avLst/>
          </a:prstGeom>
          <a:no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9753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nextCondLst>
                <p:cond evt="onClick" delay="0">
                  <p:tgtEl>
                    <p:spTgt spid="31"/>
                  </p:tgtEl>
                </p:cond>
              </p:nextCondLst>
            </p:seq>
          </p:childTnLst>
        </p:cTn>
      </p:par>
    </p:tnLst>
    <p:bldLst>
      <p:bldP spid="32"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irst Mate">
            <a:extLst>
              <a:ext uri="{FF2B5EF4-FFF2-40B4-BE49-F238E27FC236}">
                <a16:creationId xmlns="" xmlns:a16="http://schemas.microsoft.com/office/drawing/2014/main" id="{A8B72705-415E-4162-A871-3A5844CB8EC1}"/>
              </a:ext>
            </a:extLst>
          </p:cNvPr>
          <p:cNvSpPr/>
          <p:nvPr/>
        </p:nvSpPr>
        <p:spPr>
          <a:xfrm>
            <a:off x="6111174" y="2511627"/>
            <a:ext cx="1866192" cy="373681"/>
          </a:xfrm>
          <a:prstGeom prst="rect">
            <a:avLst/>
          </a:prstGeom>
          <a:solidFill>
            <a:schemeClr val="bg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sz="1450" dirty="0">
                <a:solidFill>
                  <a:schemeClr val="tx1"/>
                </a:solidFill>
                <a:latin typeface="Twinkl" pitchFamily="50" charset="0"/>
              </a:rPr>
              <a:t>Musician</a:t>
            </a:r>
            <a:endParaRPr lang="en-GB" sz="1400" dirty="0">
              <a:solidFill>
                <a:schemeClr val="tx1"/>
              </a:solidFill>
              <a:latin typeface="Twinkl" pitchFamily="50" charset="0"/>
            </a:endParaRPr>
          </a:p>
        </p:txBody>
      </p:sp>
      <p:pic>
        <p:nvPicPr>
          <p:cNvPr id="48" name="Picture 47">
            <a:extLst>
              <a:ext uri="{FF2B5EF4-FFF2-40B4-BE49-F238E27FC236}">
                <a16:creationId xmlns="" xmlns:a16="http://schemas.microsoft.com/office/drawing/2014/main" id="{3883449D-4B19-4E10-95B2-4939B38C2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7750" y="2241219"/>
            <a:ext cx="850999" cy="850999"/>
          </a:xfrm>
          <a:prstGeom prst="flowChartConnector">
            <a:avLst/>
          </a:prstGeom>
        </p:spPr>
      </p:pic>
      <p:sp>
        <p:nvSpPr>
          <p:cNvPr id="30" name="The Captain">
            <a:extLst>
              <a:ext uri="{FF2B5EF4-FFF2-40B4-BE49-F238E27FC236}">
                <a16:creationId xmlns="" xmlns:a16="http://schemas.microsoft.com/office/drawing/2014/main" id="{64F1B69F-3E98-4499-A65B-3D24044A3D83}"/>
              </a:ext>
            </a:extLst>
          </p:cNvPr>
          <p:cNvSpPr/>
          <p:nvPr/>
        </p:nvSpPr>
        <p:spPr>
          <a:xfrm>
            <a:off x="3427887" y="2511627"/>
            <a:ext cx="1866192" cy="373681"/>
          </a:xfrm>
          <a:prstGeom prst="rect">
            <a:avLst/>
          </a:prstGeom>
          <a:solidFill>
            <a:schemeClr val="bg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lIns="108000" rIns="144000" rtlCol="0" anchor="ctr"/>
          <a:lstStyle/>
          <a:p>
            <a:r>
              <a:rPr lang="en-GB" sz="1450" dirty="0">
                <a:solidFill>
                  <a:schemeClr val="tx1"/>
                </a:solidFill>
                <a:latin typeface="Twinkl" pitchFamily="50" charset="0"/>
              </a:rPr>
              <a:t>Cooper</a:t>
            </a:r>
            <a:endParaRPr lang="en-GB" sz="1400" dirty="0">
              <a:solidFill>
                <a:schemeClr val="tx1"/>
              </a:solidFill>
              <a:latin typeface="Twinkl" pitchFamily="50" charset="0"/>
            </a:endParaRPr>
          </a:p>
        </p:txBody>
      </p:sp>
      <p:pic>
        <p:nvPicPr>
          <p:cNvPr id="47" name="Picture 46">
            <a:extLst>
              <a:ext uri="{FF2B5EF4-FFF2-40B4-BE49-F238E27FC236}">
                <a16:creationId xmlns="" xmlns:a16="http://schemas.microsoft.com/office/drawing/2014/main" id="{18D7FA9A-5004-4514-AED5-A45E3534B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6743" y="2235131"/>
            <a:ext cx="874672" cy="874672"/>
          </a:xfrm>
          <a:prstGeom prst="flowChartConnector">
            <a:avLst/>
          </a:prstGeom>
        </p:spPr>
      </p:pic>
      <p:sp>
        <p:nvSpPr>
          <p:cNvPr id="28" name="Quartermaster">
            <a:extLst>
              <a:ext uri="{FF2B5EF4-FFF2-40B4-BE49-F238E27FC236}">
                <a16:creationId xmlns="" xmlns:a16="http://schemas.microsoft.com/office/drawing/2014/main" id="{3E4B9563-EFFB-4793-8B80-3A3D34EA988F}"/>
              </a:ext>
            </a:extLst>
          </p:cNvPr>
          <p:cNvSpPr/>
          <p:nvPr/>
        </p:nvSpPr>
        <p:spPr>
          <a:xfrm>
            <a:off x="755650" y="2511627"/>
            <a:ext cx="1866192" cy="373681"/>
          </a:xfrm>
          <a:prstGeom prst="rect">
            <a:avLst/>
          </a:prstGeom>
          <a:solidFill>
            <a:schemeClr val="bg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50" dirty="0">
                <a:solidFill>
                  <a:schemeClr val="tx1"/>
                </a:solidFill>
                <a:latin typeface="Twinkl" pitchFamily="50" charset="0"/>
              </a:rPr>
              <a:t>Surgeon/Doctor</a:t>
            </a:r>
            <a:endParaRPr lang="en-GB" sz="1400" dirty="0">
              <a:solidFill>
                <a:schemeClr val="tx1"/>
              </a:solidFill>
              <a:latin typeface="Twinkl" pitchFamily="50" charset="0"/>
            </a:endParaRPr>
          </a:p>
        </p:txBody>
      </p:sp>
      <p:pic>
        <p:nvPicPr>
          <p:cNvPr id="27" name="Picture 26">
            <a:extLst>
              <a:ext uri="{FF2B5EF4-FFF2-40B4-BE49-F238E27FC236}">
                <a16:creationId xmlns="" xmlns:a16="http://schemas.microsoft.com/office/drawing/2014/main" id="{CD25CBF1-576B-47CD-BB8B-91BA097E54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2397" y="2250012"/>
            <a:ext cx="834107" cy="874672"/>
          </a:xfrm>
          <a:prstGeom prst="flowChartConnector">
            <a:avLst/>
          </a:prstGeom>
        </p:spPr>
      </p:pic>
      <p:sp>
        <p:nvSpPr>
          <p:cNvPr id="35" name="Title 20">
            <a:hlinkClick r:id="rId5" action="ppaction://hlinksldjump"/>
            <a:extLst>
              <a:ext uri="{FF2B5EF4-FFF2-40B4-BE49-F238E27FC236}">
                <a16:creationId xmlns="" xmlns:a16="http://schemas.microsoft.com/office/drawing/2014/main" id="{EDA7CDB6-BC4C-44A8-89C4-EF770D527096}"/>
              </a:ext>
            </a:extLst>
          </p:cNvPr>
          <p:cNvSpPr txBox="1">
            <a:spLocks/>
          </p:cNvSpPr>
          <p:nvPr/>
        </p:nvSpPr>
        <p:spPr>
          <a:xfrm>
            <a:off x="448408" y="5741377"/>
            <a:ext cx="8251213" cy="373681"/>
          </a:xfrm>
          <a:prstGeom prst="roundRect">
            <a:avLst>
              <a:gd name="adj" fmla="val 0"/>
            </a:avLst>
          </a:prstGeom>
          <a:solidFill>
            <a:srgbClr val="0075B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1600" b="0" dirty="0">
                <a:solidFill>
                  <a:schemeClr val="bg1"/>
                </a:solidFill>
                <a:latin typeface="Twinkl" pitchFamily="50" charset="0"/>
              </a:rPr>
              <a:t>Who is next?</a:t>
            </a:r>
          </a:p>
        </p:txBody>
      </p:sp>
      <p:sp>
        <p:nvSpPr>
          <p:cNvPr id="23" name="Rectangle 22">
            <a:extLst>
              <a:ext uri="{FF2B5EF4-FFF2-40B4-BE49-F238E27FC236}">
                <a16:creationId xmlns="" xmlns:a16="http://schemas.microsoft.com/office/drawing/2014/main" id="{67ECCEE9-E023-494F-802D-2FE3EA308E6B}"/>
              </a:ext>
            </a:extLst>
          </p:cNvPr>
          <p:cNvSpPr/>
          <p:nvPr/>
        </p:nvSpPr>
        <p:spPr>
          <a:xfrm>
            <a:off x="755651" y="1868476"/>
            <a:ext cx="7632699" cy="246221"/>
          </a:xfrm>
          <a:prstGeom prst="rect">
            <a:avLst/>
          </a:prstGeom>
        </p:spPr>
        <p:txBody>
          <a:bodyPr wrap="square" lIns="108000" tIns="0" rIns="0" bIns="0">
            <a:spAutoFit/>
          </a:bodyPr>
          <a:lstStyle/>
          <a:p>
            <a:pPr algn="ctr"/>
            <a:r>
              <a:rPr lang="en-GB" sz="1600" dirty="0">
                <a:latin typeface="Twinkl" pitchFamily="50" charset="0"/>
              </a:rPr>
              <a:t>Click on the name to find out more…</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FAB001"/>
          </a:solidFill>
        </p:spPr>
        <p:txBody>
          <a:bodyPr/>
          <a:lstStyle/>
          <a:p>
            <a:r>
              <a:rPr lang="en-GB" sz="3600" dirty="0">
                <a:solidFill>
                  <a:schemeClr val="bg1"/>
                </a:solidFill>
                <a:latin typeface="Twinkl SemiBold" pitchFamily="2" charset="0"/>
              </a:rPr>
              <a:t>Pirates with Special Jobs</a:t>
            </a:r>
          </a:p>
        </p:txBody>
      </p:sp>
      <p:sp>
        <p:nvSpPr>
          <p:cNvPr id="32" name="Rectangle 31">
            <a:extLst>
              <a:ext uri="{FF2B5EF4-FFF2-40B4-BE49-F238E27FC236}">
                <a16:creationId xmlns="" xmlns:a16="http://schemas.microsoft.com/office/drawing/2014/main" id="{054FE8CE-2120-4139-A0A9-DE523B17A6B0}"/>
              </a:ext>
            </a:extLst>
          </p:cNvPr>
          <p:cNvSpPr/>
          <p:nvPr/>
        </p:nvSpPr>
        <p:spPr>
          <a:xfrm>
            <a:off x="755650" y="3166263"/>
            <a:ext cx="2301421" cy="1477328"/>
          </a:xfrm>
          <a:prstGeom prst="rect">
            <a:avLst/>
          </a:prstGeom>
        </p:spPr>
        <p:txBody>
          <a:bodyPr wrap="square" lIns="72000" tIns="0" rIns="0" bIns="0">
            <a:spAutoFit/>
          </a:bodyPr>
          <a:lstStyle/>
          <a:p>
            <a:r>
              <a:rPr lang="en-GB" sz="1600" dirty="0">
                <a:latin typeface="Twinkl" pitchFamily="50" charset="0"/>
              </a:rPr>
              <a:t>Not usually a real or even a trained surgeon, the ship’s medic is good with tools. If no surgeon is available, they often use the ship’s carpenter.</a:t>
            </a:r>
          </a:p>
        </p:txBody>
      </p:sp>
      <p:sp>
        <p:nvSpPr>
          <p:cNvPr id="33" name="Rectangle 32">
            <a:extLst>
              <a:ext uri="{FF2B5EF4-FFF2-40B4-BE49-F238E27FC236}">
                <a16:creationId xmlns="" xmlns:a16="http://schemas.microsoft.com/office/drawing/2014/main" id="{C184B804-676E-4B43-974B-9EA0EC7E0402}"/>
              </a:ext>
            </a:extLst>
          </p:cNvPr>
          <p:cNvSpPr/>
          <p:nvPr/>
        </p:nvSpPr>
        <p:spPr>
          <a:xfrm>
            <a:off x="3427888" y="3166263"/>
            <a:ext cx="2288225" cy="738664"/>
          </a:xfrm>
          <a:prstGeom prst="rect">
            <a:avLst/>
          </a:prstGeom>
        </p:spPr>
        <p:txBody>
          <a:bodyPr wrap="square" lIns="108000" tIns="0" rIns="0" bIns="0">
            <a:spAutoFit/>
          </a:bodyPr>
          <a:lstStyle/>
          <a:p>
            <a:r>
              <a:rPr lang="en-GB" sz="1600" dirty="0">
                <a:latin typeface="Twinkl" pitchFamily="50" charset="0"/>
              </a:rPr>
              <a:t>The cooper is skilled with tools and in </a:t>
            </a:r>
            <a:br>
              <a:rPr lang="en-GB" sz="1600" dirty="0">
                <a:latin typeface="Twinkl" pitchFamily="50" charset="0"/>
              </a:rPr>
            </a:br>
            <a:r>
              <a:rPr lang="en-GB" sz="1600" dirty="0">
                <a:latin typeface="Twinkl" pitchFamily="50" charset="0"/>
              </a:rPr>
              <a:t>barrel making.</a:t>
            </a:r>
          </a:p>
        </p:txBody>
      </p:sp>
      <p:sp>
        <p:nvSpPr>
          <p:cNvPr id="34" name="Rectangle 33">
            <a:extLst>
              <a:ext uri="{FF2B5EF4-FFF2-40B4-BE49-F238E27FC236}">
                <a16:creationId xmlns="" xmlns:a16="http://schemas.microsoft.com/office/drawing/2014/main" id="{A125632A-1FA9-4514-8BBA-93AD1774BB0F}"/>
              </a:ext>
            </a:extLst>
          </p:cNvPr>
          <p:cNvSpPr/>
          <p:nvPr/>
        </p:nvSpPr>
        <p:spPr>
          <a:xfrm>
            <a:off x="6102023" y="3166263"/>
            <a:ext cx="2391348" cy="1723549"/>
          </a:xfrm>
          <a:prstGeom prst="rect">
            <a:avLst/>
          </a:prstGeom>
        </p:spPr>
        <p:txBody>
          <a:bodyPr wrap="square" lIns="108000" tIns="0" rIns="0" bIns="0">
            <a:spAutoFit/>
          </a:bodyPr>
          <a:lstStyle/>
          <a:p>
            <a:r>
              <a:rPr lang="en-GB" sz="1600" dirty="0">
                <a:latin typeface="Twinkl" pitchFamily="50" charset="0"/>
              </a:rPr>
              <a:t>The musician keeps the crew entertained by singing and playing sea shanties and tunes for dancing. They are often stolen from a non-pirate ship.</a:t>
            </a:r>
          </a:p>
        </p:txBody>
      </p:sp>
      <p:sp>
        <p:nvSpPr>
          <p:cNvPr id="20" name="Oval 19">
            <a:extLst>
              <a:ext uri="{FF2B5EF4-FFF2-40B4-BE49-F238E27FC236}">
                <a16:creationId xmlns="" xmlns:a16="http://schemas.microsoft.com/office/drawing/2014/main" id="{CF9F9BBA-12B6-4A8F-AF37-4B46C00103D6}"/>
              </a:ext>
            </a:extLst>
          </p:cNvPr>
          <p:cNvSpPr/>
          <p:nvPr/>
        </p:nvSpPr>
        <p:spPr>
          <a:xfrm>
            <a:off x="2188762" y="2280621"/>
            <a:ext cx="844062" cy="844062"/>
          </a:xfrm>
          <a:prstGeom prst="ellipse">
            <a:avLst/>
          </a:prstGeom>
          <a:no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 xmlns:a16="http://schemas.microsoft.com/office/drawing/2014/main" id="{14D21F5C-058C-4087-A1D4-EF8B3F08A014}"/>
              </a:ext>
            </a:extLst>
          </p:cNvPr>
          <p:cNvSpPr/>
          <p:nvPr/>
        </p:nvSpPr>
        <p:spPr>
          <a:xfrm>
            <a:off x="7555334" y="2250436"/>
            <a:ext cx="844062" cy="844062"/>
          </a:xfrm>
          <a:prstGeom prst="ellipse">
            <a:avLst/>
          </a:prstGeom>
          <a:no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 xmlns:a16="http://schemas.microsoft.com/office/drawing/2014/main" id="{8C44E6A2-7598-4C89-B1EA-05549E0BDC17}"/>
              </a:ext>
            </a:extLst>
          </p:cNvPr>
          <p:cNvSpPr/>
          <p:nvPr/>
        </p:nvSpPr>
        <p:spPr>
          <a:xfrm>
            <a:off x="4872048" y="2250436"/>
            <a:ext cx="844062" cy="844062"/>
          </a:xfrm>
          <a:prstGeom prst="ellipse">
            <a:avLst/>
          </a:prstGeom>
          <a:no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ook">
            <a:extLst>
              <a:ext uri="{FF2B5EF4-FFF2-40B4-BE49-F238E27FC236}">
                <a16:creationId xmlns="" xmlns:a16="http://schemas.microsoft.com/office/drawing/2014/main" id="{74D8B812-FC7E-4B07-847C-AF82E6D29A9E}"/>
              </a:ext>
            </a:extLst>
          </p:cNvPr>
          <p:cNvSpPr/>
          <p:nvPr/>
        </p:nvSpPr>
        <p:spPr>
          <a:xfrm>
            <a:off x="3427887" y="4129225"/>
            <a:ext cx="1866192" cy="373681"/>
          </a:xfrm>
          <a:prstGeom prst="rect">
            <a:avLst/>
          </a:prstGeom>
          <a:solidFill>
            <a:schemeClr val="bg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50" dirty="0">
                <a:solidFill>
                  <a:schemeClr val="tx1"/>
                </a:solidFill>
                <a:latin typeface="Twinkl" pitchFamily="50" charset="0"/>
              </a:rPr>
              <a:t>Cook</a:t>
            </a:r>
            <a:endParaRPr lang="en-GB" sz="1400" dirty="0">
              <a:solidFill>
                <a:schemeClr val="tx1"/>
              </a:solidFill>
              <a:latin typeface="Twinkl" pitchFamily="50" charset="0"/>
            </a:endParaRPr>
          </a:p>
        </p:txBody>
      </p:sp>
      <p:pic>
        <p:nvPicPr>
          <p:cNvPr id="24" name="Picture 23">
            <a:extLst>
              <a:ext uri="{FF2B5EF4-FFF2-40B4-BE49-F238E27FC236}">
                <a16:creationId xmlns="" xmlns:a16="http://schemas.microsoft.com/office/drawing/2014/main" id="{0257F972-B883-41CC-902B-A511BF8DD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6514" y="3867610"/>
            <a:ext cx="874672" cy="874672"/>
          </a:xfrm>
          <a:prstGeom prst="flowChartConnector">
            <a:avLst/>
          </a:prstGeom>
        </p:spPr>
      </p:pic>
      <p:pic>
        <p:nvPicPr>
          <p:cNvPr id="4" name="Picture 3">
            <a:extLst>
              <a:ext uri="{FF2B5EF4-FFF2-40B4-BE49-F238E27FC236}">
                <a16:creationId xmlns="" xmlns:a16="http://schemas.microsoft.com/office/drawing/2014/main" id="{08F83F46-29EF-4592-B489-85C62952E0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546" t="-2704" r="-24290" b="55164"/>
          <a:stretch/>
        </p:blipFill>
        <p:spPr>
          <a:xfrm>
            <a:off x="4908109" y="3902103"/>
            <a:ext cx="819837" cy="819837"/>
          </a:xfrm>
          <a:prstGeom prst="flowChartConnector">
            <a:avLst/>
          </a:prstGeom>
        </p:spPr>
      </p:pic>
      <p:pic>
        <p:nvPicPr>
          <p:cNvPr id="10" name="Picture 9">
            <a:extLst>
              <a:ext uri="{FF2B5EF4-FFF2-40B4-BE49-F238E27FC236}">
                <a16:creationId xmlns="" xmlns:a16="http://schemas.microsoft.com/office/drawing/2014/main" id="{E5A5F678-3DA3-4436-A1F9-CE64B21E4A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2719" r="-3445" b="53587"/>
          <a:stretch/>
        </p:blipFill>
        <p:spPr>
          <a:xfrm>
            <a:off x="4865684" y="2249656"/>
            <a:ext cx="834107" cy="834107"/>
          </a:xfrm>
          <a:prstGeom prst="flowChartConnector">
            <a:avLst/>
          </a:prstGeom>
        </p:spPr>
      </p:pic>
      <p:sp>
        <p:nvSpPr>
          <p:cNvPr id="25" name="Oval 24">
            <a:extLst>
              <a:ext uri="{FF2B5EF4-FFF2-40B4-BE49-F238E27FC236}">
                <a16:creationId xmlns="" xmlns:a16="http://schemas.microsoft.com/office/drawing/2014/main" id="{8E3DD8D1-F80B-4E45-AF95-EDD229734C4D}"/>
              </a:ext>
            </a:extLst>
          </p:cNvPr>
          <p:cNvSpPr/>
          <p:nvPr/>
        </p:nvSpPr>
        <p:spPr>
          <a:xfrm>
            <a:off x="4892879" y="3898219"/>
            <a:ext cx="844062" cy="844062"/>
          </a:xfrm>
          <a:prstGeom prst="ellipse">
            <a:avLst/>
          </a:prstGeom>
          <a:no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 xmlns:a16="http://schemas.microsoft.com/office/drawing/2014/main" id="{BEBC2B23-2A74-4FEB-B510-DBCF42A2FF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209" t="-8445" r="-9209" b="26919"/>
          <a:stretch/>
        </p:blipFill>
        <p:spPr>
          <a:xfrm>
            <a:off x="7579107" y="2271761"/>
            <a:ext cx="814966" cy="814966"/>
          </a:xfrm>
          <a:prstGeom prst="flowChartConnector">
            <a:avLst/>
          </a:prstGeom>
        </p:spPr>
      </p:pic>
      <p:sp>
        <p:nvSpPr>
          <p:cNvPr id="29" name="Rectangle 28">
            <a:extLst>
              <a:ext uri="{FF2B5EF4-FFF2-40B4-BE49-F238E27FC236}">
                <a16:creationId xmlns="" xmlns:a16="http://schemas.microsoft.com/office/drawing/2014/main" id="{846A1811-0C25-4D11-9915-0BDB8DEC39FE}"/>
              </a:ext>
            </a:extLst>
          </p:cNvPr>
          <p:cNvSpPr/>
          <p:nvPr/>
        </p:nvSpPr>
        <p:spPr>
          <a:xfrm>
            <a:off x="3422154" y="4614752"/>
            <a:ext cx="2664778" cy="984885"/>
          </a:xfrm>
          <a:prstGeom prst="rect">
            <a:avLst/>
          </a:prstGeom>
        </p:spPr>
        <p:txBody>
          <a:bodyPr wrap="square" lIns="72000" tIns="0" rIns="0" bIns="0">
            <a:spAutoFit/>
          </a:bodyPr>
          <a:lstStyle/>
          <a:p>
            <a:r>
              <a:rPr lang="en-GB" sz="1600" dirty="0">
                <a:latin typeface="Twinkl" pitchFamily="50" charset="0"/>
              </a:rPr>
              <a:t>The cook is not </a:t>
            </a:r>
            <a:br>
              <a:rPr lang="en-GB" sz="1600" dirty="0">
                <a:latin typeface="Twinkl" pitchFamily="50" charset="0"/>
              </a:rPr>
            </a:br>
            <a:r>
              <a:rPr lang="en-GB" sz="1600" dirty="0">
                <a:latin typeface="Twinkl" pitchFamily="50" charset="0"/>
              </a:rPr>
              <a:t>usually properly trained, just a normal pirate who prepares and cooks the food.</a:t>
            </a:r>
          </a:p>
        </p:txBody>
      </p:sp>
    </p:spTree>
    <p:extLst>
      <p:ext uri="{BB962C8B-B14F-4D97-AF65-F5344CB8AC3E}">
        <p14:creationId xmlns:p14="http://schemas.microsoft.com/office/powerpoint/2010/main" val="2360087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childTnLst>
              </p:cTn>
              <p:nextCondLst>
                <p:cond evt="onClick" delay="0">
                  <p:tgtEl>
                    <p:spTgt spid="22"/>
                  </p:tgtEl>
                </p:cond>
              </p:nextCondLst>
            </p:seq>
          </p:childTnLst>
        </p:cTn>
      </p:par>
    </p:tnLst>
    <p:bldLst>
      <p:bldP spid="32" grpId="0"/>
      <p:bldP spid="33" grpId="0"/>
      <p:bldP spid="34"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irst Mate">
            <a:extLst>
              <a:ext uri="{FF2B5EF4-FFF2-40B4-BE49-F238E27FC236}">
                <a16:creationId xmlns="" xmlns:a16="http://schemas.microsoft.com/office/drawing/2014/main" id="{A8B72705-415E-4162-A871-3A5844CB8EC1}"/>
              </a:ext>
            </a:extLst>
          </p:cNvPr>
          <p:cNvSpPr/>
          <p:nvPr/>
        </p:nvSpPr>
        <p:spPr>
          <a:xfrm>
            <a:off x="6111174" y="2511627"/>
            <a:ext cx="1866192" cy="373681"/>
          </a:xfrm>
          <a:prstGeom prst="rect">
            <a:avLst/>
          </a:prstGeom>
          <a:solidFill>
            <a:schemeClr val="bg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sz="1450" dirty="0">
                <a:solidFill>
                  <a:schemeClr val="tx1"/>
                </a:solidFill>
                <a:latin typeface="Twinkl" pitchFamily="50" charset="0"/>
              </a:rPr>
              <a:t>Gunner</a:t>
            </a:r>
            <a:endParaRPr lang="en-GB" sz="1400" dirty="0">
              <a:solidFill>
                <a:schemeClr val="tx1"/>
              </a:solidFill>
              <a:latin typeface="Twinkl" pitchFamily="50" charset="0"/>
            </a:endParaRPr>
          </a:p>
        </p:txBody>
      </p:sp>
      <p:pic>
        <p:nvPicPr>
          <p:cNvPr id="48" name="Picture 47">
            <a:extLst>
              <a:ext uri="{FF2B5EF4-FFF2-40B4-BE49-F238E27FC236}">
                <a16:creationId xmlns="" xmlns:a16="http://schemas.microsoft.com/office/drawing/2014/main" id="{3883449D-4B19-4E10-95B2-4939B38C2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7750" y="2241219"/>
            <a:ext cx="850999" cy="850999"/>
          </a:xfrm>
          <a:prstGeom prst="flowChartConnector">
            <a:avLst/>
          </a:prstGeom>
        </p:spPr>
      </p:pic>
      <p:sp>
        <p:nvSpPr>
          <p:cNvPr id="30" name="The Captain">
            <a:extLst>
              <a:ext uri="{FF2B5EF4-FFF2-40B4-BE49-F238E27FC236}">
                <a16:creationId xmlns="" xmlns:a16="http://schemas.microsoft.com/office/drawing/2014/main" id="{64F1B69F-3E98-4499-A65B-3D24044A3D83}"/>
              </a:ext>
            </a:extLst>
          </p:cNvPr>
          <p:cNvSpPr/>
          <p:nvPr/>
        </p:nvSpPr>
        <p:spPr>
          <a:xfrm>
            <a:off x="3427887" y="2511627"/>
            <a:ext cx="1866192" cy="373681"/>
          </a:xfrm>
          <a:prstGeom prst="rect">
            <a:avLst/>
          </a:prstGeom>
          <a:solidFill>
            <a:schemeClr val="bg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lIns="108000" rIns="144000" rtlCol="0" anchor="ctr"/>
          <a:lstStyle/>
          <a:p>
            <a:r>
              <a:rPr lang="en-GB" sz="1450" dirty="0" err="1">
                <a:solidFill>
                  <a:schemeClr val="tx1"/>
                </a:solidFill>
                <a:latin typeface="Twinkl" pitchFamily="50" charset="0"/>
              </a:rPr>
              <a:t>Swabbie</a:t>
            </a:r>
            <a:endParaRPr lang="en-GB" sz="1400" dirty="0">
              <a:solidFill>
                <a:schemeClr val="tx1"/>
              </a:solidFill>
              <a:latin typeface="Twinkl" pitchFamily="50" charset="0"/>
            </a:endParaRPr>
          </a:p>
        </p:txBody>
      </p:sp>
      <p:pic>
        <p:nvPicPr>
          <p:cNvPr id="47" name="Picture 46">
            <a:extLst>
              <a:ext uri="{FF2B5EF4-FFF2-40B4-BE49-F238E27FC236}">
                <a16:creationId xmlns="" xmlns:a16="http://schemas.microsoft.com/office/drawing/2014/main" id="{18D7FA9A-5004-4514-AED5-A45E3534B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6743" y="2235131"/>
            <a:ext cx="874672" cy="874672"/>
          </a:xfrm>
          <a:prstGeom prst="flowChartConnector">
            <a:avLst/>
          </a:prstGeom>
        </p:spPr>
      </p:pic>
      <p:sp>
        <p:nvSpPr>
          <p:cNvPr id="28" name="Quartermaster">
            <a:extLst>
              <a:ext uri="{FF2B5EF4-FFF2-40B4-BE49-F238E27FC236}">
                <a16:creationId xmlns="" xmlns:a16="http://schemas.microsoft.com/office/drawing/2014/main" id="{3E4B9563-EFFB-4793-8B80-3A3D34EA988F}"/>
              </a:ext>
            </a:extLst>
          </p:cNvPr>
          <p:cNvSpPr/>
          <p:nvPr/>
        </p:nvSpPr>
        <p:spPr>
          <a:xfrm>
            <a:off x="755650" y="2511627"/>
            <a:ext cx="1866192" cy="373681"/>
          </a:xfrm>
          <a:prstGeom prst="rect">
            <a:avLst/>
          </a:prstGeom>
          <a:solidFill>
            <a:schemeClr val="bg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50" dirty="0">
                <a:solidFill>
                  <a:schemeClr val="tx1"/>
                </a:solidFill>
                <a:latin typeface="Twinkl" pitchFamily="50" charset="0"/>
              </a:rPr>
              <a:t>Powder Monkey</a:t>
            </a:r>
            <a:endParaRPr lang="en-GB" sz="1400" dirty="0">
              <a:solidFill>
                <a:schemeClr val="tx1"/>
              </a:solidFill>
              <a:latin typeface="Twinkl" pitchFamily="50" charset="0"/>
            </a:endParaRPr>
          </a:p>
        </p:txBody>
      </p:sp>
      <p:pic>
        <p:nvPicPr>
          <p:cNvPr id="27" name="Picture 26">
            <a:extLst>
              <a:ext uri="{FF2B5EF4-FFF2-40B4-BE49-F238E27FC236}">
                <a16:creationId xmlns="" xmlns:a16="http://schemas.microsoft.com/office/drawing/2014/main" id="{CD25CBF1-576B-47CD-BB8B-91BA097E54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2397" y="2250012"/>
            <a:ext cx="834107" cy="874672"/>
          </a:xfrm>
          <a:prstGeom prst="flowChartConnector">
            <a:avLst/>
          </a:prstGeom>
        </p:spPr>
      </p:pic>
      <p:sp>
        <p:nvSpPr>
          <p:cNvPr id="23" name="Rectangle 22">
            <a:extLst>
              <a:ext uri="{FF2B5EF4-FFF2-40B4-BE49-F238E27FC236}">
                <a16:creationId xmlns="" xmlns:a16="http://schemas.microsoft.com/office/drawing/2014/main" id="{67ECCEE9-E023-494F-802D-2FE3EA308E6B}"/>
              </a:ext>
            </a:extLst>
          </p:cNvPr>
          <p:cNvSpPr/>
          <p:nvPr/>
        </p:nvSpPr>
        <p:spPr>
          <a:xfrm>
            <a:off x="734642" y="1868476"/>
            <a:ext cx="7632699" cy="246221"/>
          </a:xfrm>
          <a:prstGeom prst="rect">
            <a:avLst/>
          </a:prstGeom>
        </p:spPr>
        <p:txBody>
          <a:bodyPr wrap="square" lIns="108000" tIns="0" rIns="0" bIns="0">
            <a:spAutoFit/>
          </a:bodyPr>
          <a:lstStyle/>
          <a:p>
            <a:pPr algn="ctr"/>
            <a:r>
              <a:rPr lang="en-GB" sz="1600" dirty="0">
                <a:latin typeface="Twinkl" pitchFamily="50" charset="0"/>
              </a:rPr>
              <a:t>Click on the name to find out more…</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FAB001"/>
          </a:solidFill>
        </p:spPr>
        <p:txBody>
          <a:bodyPr/>
          <a:lstStyle/>
          <a:p>
            <a:r>
              <a:rPr lang="en-GB" sz="3600" dirty="0">
                <a:solidFill>
                  <a:schemeClr val="bg1"/>
                </a:solidFill>
                <a:latin typeface="Twinkl SemiBold" pitchFamily="2" charset="0"/>
              </a:rPr>
              <a:t>Junior and Lower Rank Pirates</a:t>
            </a:r>
          </a:p>
        </p:txBody>
      </p:sp>
      <p:sp>
        <p:nvSpPr>
          <p:cNvPr id="32" name="Rectangle 31">
            <a:extLst>
              <a:ext uri="{FF2B5EF4-FFF2-40B4-BE49-F238E27FC236}">
                <a16:creationId xmlns="" xmlns:a16="http://schemas.microsoft.com/office/drawing/2014/main" id="{054FE8CE-2120-4139-A0A9-DE523B17A6B0}"/>
              </a:ext>
            </a:extLst>
          </p:cNvPr>
          <p:cNvSpPr/>
          <p:nvPr/>
        </p:nvSpPr>
        <p:spPr>
          <a:xfrm>
            <a:off x="755651" y="3166263"/>
            <a:ext cx="2145812" cy="1723549"/>
          </a:xfrm>
          <a:prstGeom prst="rect">
            <a:avLst/>
          </a:prstGeom>
        </p:spPr>
        <p:txBody>
          <a:bodyPr wrap="square" lIns="72000" tIns="0" rIns="0" bIns="0">
            <a:spAutoFit/>
          </a:bodyPr>
          <a:lstStyle/>
          <a:p>
            <a:r>
              <a:rPr lang="en-GB" sz="1600" dirty="0">
                <a:latin typeface="Twinkl" pitchFamily="50" charset="0"/>
              </a:rPr>
              <a:t>The powder monkey assists the gunners. </a:t>
            </a:r>
          </a:p>
          <a:p>
            <a:r>
              <a:rPr lang="en-GB" sz="1600" dirty="0">
                <a:latin typeface="Twinkl" pitchFamily="50" charset="0"/>
              </a:rPr>
              <a:t>It is a very dangerous job, often done by teenage boys who could then work up to being a gunner.</a:t>
            </a:r>
          </a:p>
        </p:txBody>
      </p:sp>
      <p:sp>
        <p:nvSpPr>
          <p:cNvPr id="33" name="Rectangle 32">
            <a:extLst>
              <a:ext uri="{FF2B5EF4-FFF2-40B4-BE49-F238E27FC236}">
                <a16:creationId xmlns="" xmlns:a16="http://schemas.microsoft.com/office/drawing/2014/main" id="{C184B804-676E-4B43-974B-9EA0EC7E0402}"/>
              </a:ext>
            </a:extLst>
          </p:cNvPr>
          <p:cNvSpPr/>
          <p:nvPr/>
        </p:nvSpPr>
        <p:spPr>
          <a:xfrm>
            <a:off x="3427888" y="3166263"/>
            <a:ext cx="2288225" cy="738664"/>
          </a:xfrm>
          <a:prstGeom prst="rect">
            <a:avLst/>
          </a:prstGeom>
        </p:spPr>
        <p:txBody>
          <a:bodyPr wrap="square" lIns="108000" tIns="0" rIns="0" bIns="0">
            <a:spAutoFit/>
          </a:bodyPr>
          <a:lstStyle/>
          <a:p>
            <a:r>
              <a:rPr lang="en-GB" sz="1600" dirty="0">
                <a:latin typeface="Twinkl" pitchFamily="50" charset="0"/>
              </a:rPr>
              <a:t>The </a:t>
            </a:r>
            <a:r>
              <a:rPr lang="en-GB" sz="1600" dirty="0" err="1">
                <a:latin typeface="Twinkl" pitchFamily="50" charset="0"/>
              </a:rPr>
              <a:t>swabbie</a:t>
            </a:r>
            <a:r>
              <a:rPr lang="en-GB" sz="1600" dirty="0">
                <a:latin typeface="Twinkl" pitchFamily="50" charset="0"/>
              </a:rPr>
              <a:t> is a crew member who swabs (mops) the decks.</a:t>
            </a:r>
          </a:p>
        </p:txBody>
      </p:sp>
      <p:sp>
        <p:nvSpPr>
          <p:cNvPr id="34" name="Rectangle 33">
            <a:extLst>
              <a:ext uri="{FF2B5EF4-FFF2-40B4-BE49-F238E27FC236}">
                <a16:creationId xmlns="" xmlns:a16="http://schemas.microsoft.com/office/drawing/2014/main" id="{A125632A-1FA9-4514-8BBA-93AD1774BB0F}"/>
              </a:ext>
            </a:extLst>
          </p:cNvPr>
          <p:cNvSpPr/>
          <p:nvPr/>
        </p:nvSpPr>
        <p:spPr>
          <a:xfrm>
            <a:off x="6102023" y="3166263"/>
            <a:ext cx="2391348" cy="1231106"/>
          </a:xfrm>
          <a:prstGeom prst="rect">
            <a:avLst/>
          </a:prstGeom>
        </p:spPr>
        <p:txBody>
          <a:bodyPr wrap="square" lIns="108000" tIns="0" rIns="0" bIns="0">
            <a:spAutoFit/>
          </a:bodyPr>
          <a:lstStyle/>
          <a:p>
            <a:r>
              <a:rPr lang="en-GB" sz="1600" dirty="0">
                <a:latin typeface="Twinkl" pitchFamily="50" charset="0"/>
              </a:rPr>
              <a:t>The gunner is one of </a:t>
            </a:r>
          </a:p>
          <a:p>
            <a:r>
              <a:rPr lang="en-GB" sz="1600" dirty="0">
                <a:latin typeface="Twinkl" pitchFamily="50" charset="0"/>
              </a:rPr>
              <a:t>the crew members, in a group of around five people, who fire the cannons.</a:t>
            </a:r>
          </a:p>
        </p:txBody>
      </p:sp>
      <p:sp>
        <p:nvSpPr>
          <p:cNvPr id="20" name="Oval 19">
            <a:extLst>
              <a:ext uri="{FF2B5EF4-FFF2-40B4-BE49-F238E27FC236}">
                <a16:creationId xmlns="" xmlns:a16="http://schemas.microsoft.com/office/drawing/2014/main" id="{CF9F9BBA-12B6-4A8F-AF37-4B46C00103D6}"/>
              </a:ext>
            </a:extLst>
          </p:cNvPr>
          <p:cNvSpPr/>
          <p:nvPr/>
        </p:nvSpPr>
        <p:spPr>
          <a:xfrm>
            <a:off x="2188762" y="2280621"/>
            <a:ext cx="844062" cy="844062"/>
          </a:xfrm>
          <a:prstGeom prst="ellipse">
            <a:avLst/>
          </a:prstGeom>
          <a:no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 xmlns:a16="http://schemas.microsoft.com/office/drawing/2014/main" id="{3109B7AA-B595-4835-9FA1-B767669B0D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94" t="-2995" r="-7265" b="57206"/>
          <a:stretch/>
        </p:blipFill>
        <p:spPr>
          <a:xfrm>
            <a:off x="7544288" y="2254553"/>
            <a:ext cx="844062" cy="844062"/>
          </a:xfrm>
          <a:prstGeom prst="flowChartConnector">
            <a:avLst/>
          </a:prstGeom>
        </p:spPr>
      </p:pic>
      <p:sp>
        <p:nvSpPr>
          <p:cNvPr id="44" name="Oval 43">
            <a:extLst>
              <a:ext uri="{FF2B5EF4-FFF2-40B4-BE49-F238E27FC236}">
                <a16:creationId xmlns="" xmlns:a16="http://schemas.microsoft.com/office/drawing/2014/main" id="{14D21F5C-058C-4087-A1D4-EF8B3F08A014}"/>
              </a:ext>
            </a:extLst>
          </p:cNvPr>
          <p:cNvSpPr/>
          <p:nvPr/>
        </p:nvSpPr>
        <p:spPr>
          <a:xfrm>
            <a:off x="7555334" y="2250436"/>
            <a:ext cx="844062" cy="844062"/>
          </a:xfrm>
          <a:prstGeom prst="ellipse">
            <a:avLst/>
          </a:prstGeom>
          <a:no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 xmlns:a16="http://schemas.microsoft.com/office/drawing/2014/main" id="{8C44E6A2-7598-4C89-B1EA-05549E0BDC17}"/>
              </a:ext>
            </a:extLst>
          </p:cNvPr>
          <p:cNvSpPr/>
          <p:nvPr/>
        </p:nvSpPr>
        <p:spPr>
          <a:xfrm>
            <a:off x="4872048" y="2250436"/>
            <a:ext cx="844062" cy="844062"/>
          </a:xfrm>
          <a:prstGeom prst="ellipse">
            <a:avLst/>
          </a:prstGeom>
          <a:no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ger">
            <a:extLst>
              <a:ext uri="{FF2B5EF4-FFF2-40B4-BE49-F238E27FC236}">
                <a16:creationId xmlns="" xmlns:a16="http://schemas.microsoft.com/office/drawing/2014/main" id="{74D8B812-FC7E-4B07-847C-AF82E6D29A9E}"/>
              </a:ext>
            </a:extLst>
          </p:cNvPr>
          <p:cNvSpPr/>
          <p:nvPr/>
        </p:nvSpPr>
        <p:spPr>
          <a:xfrm>
            <a:off x="3427887" y="4322658"/>
            <a:ext cx="1866192" cy="373681"/>
          </a:xfrm>
          <a:prstGeom prst="rect">
            <a:avLst/>
          </a:prstGeom>
          <a:solidFill>
            <a:schemeClr val="bg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50" dirty="0">
                <a:solidFill>
                  <a:schemeClr val="tx1"/>
                </a:solidFill>
                <a:latin typeface="Twinkl" pitchFamily="50" charset="0"/>
              </a:rPr>
              <a:t>Rigger</a:t>
            </a:r>
            <a:endParaRPr lang="en-GB" sz="1400" dirty="0">
              <a:solidFill>
                <a:schemeClr val="tx1"/>
              </a:solidFill>
              <a:latin typeface="Twinkl" pitchFamily="50" charset="0"/>
            </a:endParaRPr>
          </a:p>
        </p:txBody>
      </p:sp>
      <p:pic>
        <p:nvPicPr>
          <p:cNvPr id="6" name="Picture 5">
            <a:extLst>
              <a:ext uri="{FF2B5EF4-FFF2-40B4-BE49-F238E27FC236}">
                <a16:creationId xmlns="" xmlns:a16="http://schemas.microsoft.com/office/drawing/2014/main" id="{4F238474-B2DA-4BA6-88C5-6881ADA163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247" t="-1929" r="-15755" b="55633"/>
          <a:stretch/>
        </p:blipFill>
        <p:spPr>
          <a:xfrm>
            <a:off x="4886514" y="2282993"/>
            <a:ext cx="801237" cy="801237"/>
          </a:xfrm>
          <a:prstGeom prst="flowChartConnector">
            <a:avLst/>
          </a:prstGeom>
        </p:spPr>
      </p:pic>
      <p:pic>
        <p:nvPicPr>
          <p:cNvPr id="24" name="Picture 23">
            <a:extLst>
              <a:ext uri="{FF2B5EF4-FFF2-40B4-BE49-F238E27FC236}">
                <a16:creationId xmlns="" xmlns:a16="http://schemas.microsoft.com/office/drawing/2014/main" id="{0257F972-B883-41CC-902B-A511BF8DD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6514" y="4061043"/>
            <a:ext cx="874672" cy="874672"/>
          </a:xfrm>
          <a:prstGeom prst="flowChartConnector">
            <a:avLst/>
          </a:prstGeom>
        </p:spPr>
      </p:pic>
      <p:pic>
        <p:nvPicPr>
          <p:cNvPr id="3" name="Picture 2">
            <a:extLst>
              <a:ext uri="{FF2B5EF4-FFF2-40B4-BE49-F238E27FC236}">
                <a16:creationId xmlns="" xmlns:a16="http://schemas.microsoft.com/office/drawing/2014/main" id="{F9DEE4CA-7DFB-4D9E-BB14-8E29D76208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547" t="-6508" r="-38812" b="55842"/>
          <a:stretch/>
        </p:blipFill>
        <p:spPr>
          <a:xfrm>
            <a:off x="2160830" y="2226677"/>
            <a:ext cx="883785" cy="883785"/>
          </a:xfrm>
          <a:prstGeom prst="flowChartConnector">
            <a:avLst/>
          </a:prstGeom>
        </p:spPr>
      </p:pic>
      <p:pic>
        <p:nvPicPr>
          <p:cNvPr id="9" name="Picture 8">
            <a:extLst>
              <a:ext uri="{FF2B5EF4-FFF2-40B4-BE49-F238E27FC236}">
                <a16:creationId xmlns="" xmlns:a16="http://schemas.microsoft.com/office/drawing/2014/main" id="{2987CCFE-295F-4D0B-9017-5BAA4662F88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334" t="1424" r="-23334" b="44026"/>
          <a:stretch/>
        </p:blipFill>
        <p:spPr>
          <a:xfrm>
            <a:off x="4877032" y="4055193"/>
            <a:ext cx="875755" cy="875755"/>
          </a:xfrm>
          <a:prstGeom prst="flowChartConnector">
            <a:avLst/>
          </a:prstGeom>
        </p:spPr>
      </p:pic>
      <p:sp>
        <p:nvSpPr>
          <p:cNvPr id="25" name="Oval 24">
            <a:extLst>
              <a:ext uri="{FF2B5EF4-FFF2-40B4-BE49-F238E27FC236}">
                <a16:creationId xmlns="" xmlns:a16="http://schemas.microsoft.com/office/drawing/2014/main" id="{8E3DD8D1-F80B-4E45-AF95-EDD229734C4D}"/>
              </a:ext>
            </a:extLst>
          </p:cNvPr>
          <p:cNvSpPr/>
          <p:nvPr/>
        </p:nvSpPr>
        <p:spPr>
          <a:xfrm>
            <a:off x="4892879" y="4091652"/>
            <a:ext cx="844062" cy="844062"/>
          </a:xfrm>
          <a:prstGeom prst="ellipse">
            <a:avLst/>
          </a:prstGeom>
          <a:no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 xmlns:a16="http://schemas.microsoft.com/office/drawing/2014/main" id="{846A1811-0C25-4D11-9915-0BDB8DEC39FE}"/>
              </a:ext>
            </a:extLst>
          </p:cNvPr>
          <p:cNvSpPr/>
          <p:nvPr/>
        </p:nvSpPr>
        <p:spPr>
          <a:xfrm>
            <a:off x="3422154" y="4808185"/>
            <a:ext cx="2664778" cy="738664"/>
          </a:xfrm>
          <a:prstGeom prst="rect">
            <a:avLst/>
          </a:prstGeom>
        </p:spPr>
        <p:txBody>
          <a:bodyPr wrap="square" lIns="72000" tIns="0" rIns="0" bIns="0">
            <a:spAutoFit/>
          </a:bodyPr>
          <a:lstStyle/>
          <a:p>
            <a:r>
              <a:rPr lang="en-GB" sz="1600" dirty="0">
                <a:latin typeface="Twinkl" pitchFamily="50" charset="0"/>
              </a:rPr>
              <a:t>A rigger is a </a:t>
            </a:r>
          </a:p>
          <a:p>
            <a:r>
              <a:rPr lang="en-GB" sz="1600" dirty="0">
                <a:latin typeface="Twinkl" pitchFamily="50" charset="0"/>
              </a:rPr>
              <a:t>crew member </a:t>
            </a:r>
          </a:p>
          <a:p>
            <a:r>
              <a:rPr lang="en-GB" sz="1600" dirty="0">
                <a:latin typeface="Twinkl" pitchFamily="50" charset="0"/>
              </a:rPr>
              <a:t>who climbs the rigging.</a:t>
            </a:r>
          </a:p>
        </p:txBody>
      </p:sp>
    </p:spTree>
    <p:extLst>
      <p:ext uri="{BB962C8B-B14F-4D97-AF65-F5344CB8AC3E}">
        <p14:creationId xmlns:p14="http://schemas.microsoft.com/office/powerpoint/2010/main" val="1912005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childTnLst>
              </p:cTn>
              <p:nextCondLst>
                <p:cond evt="onClick" delay="0">
                  <p:tgtEl>
                    <p:spTgt spid="22"/>
                  </p:tgtEl>
                </p:cond>
              </p:nextCondLst>
            </p:seq>
          </p:childTnLst>
        </p:cTn>
      </p:par>
    </p:tnLst>
    <p:bldLst>
      <p:bldP spid="32" grpId="0"/>
      <p:bldP spid="33" grpId="0"/>
      <p:bldP spid="34"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D893C0C4-7891-4212-8859-9BFC1EA444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644" b="14644"/>
          <a:stretch/>
        </p:blipFill>
        <p:spPr>
          <a:xfrm>
            <a:off x="4578778" y="2276475"/>
            <a:ext cx="3816350" cy="3816350"/>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FAB001"/>
          </a:solidFill>
        </p:spPr>
        <p:txBody>
          <a:bodyPr/>
          <a:lstStyle/>
          <a:p>
            <a:r>
              <a:rPr lang="en-GB" sz="3600" b="0" dirty="0">
                <a:solidFill>
                  <a:schemeClr val="bg1"/>
                </a:solidFill>
                <a:latin typeface="Twinkl SemiBold" pitchFamily="2" charset="0"/>
              </a:rPr>
              <a:t>Who Are Pirates?</a:t>
            </a:r>
          </a:p>
        </p:txBody>
      </p:sp>
      <p:sp>
        <p:nvSpPr>
          <p:cNvPr id="5" name="Rectangle 4"/>
          <p:cNvSpPr/>
          <p:nvPr/>
        </p:nvSpPr>
        <p:spPr>
          <a:xfrm>
            <a:off x="748872" y="1909599"/>
            <a:ext cx="7639478" cy="492443"/>
          </a:xfrm>
          <a:prstGeom prst="rect">
            <a:avLst/>
          </a:prstGeom>
        </p:spPr>
        <p:txBody>
          <a:bodyPr wrap="square" lIns="108000" tIns="0" rIns="0" bIns="0">
            <a:spAutoFit/>
          </a:bodyPr>
          <a:lstStyle/>
          <a:p>
            <a:r>
              <a:rPr lang="en-GB" sz="1600" dirty="0">
                <a:latin typeface="Twinkl" pitchFamily="50" charset="0"/>
              </a:rPr>
              <a:t>Pirates are people who steal things from ships while at sea.</a:t>
            </a:r>
          </a:p>
          <a:p>
            <a:r>
              <a:rPr lang="en-GB" sz="1600" dirty="0">
                <a:latin typeface="Twinkl" pitchFamily="50" charset="0"/>
              </a:rPr>
              <a:t>This still happens but much less than it used to!</a:t>
            </a:r>
          </a:p>
        </p:txBody>
      </p:sp>
      <p:sp>
        <p:nvSpPr>
          <p:cNvPr id="7" name="Rectangle 6">
            <a:extLst>
              <a:ext uri="{FF2B5EF4-FFF2-40B4-BE49-F238E27FC236}">
                <a16:creationId xmlns="" xmlns:a16="http://schemas.microsoft.com/office/drawing/2014/main" id="{4C460548-7EB3-4F4E-82FD-97BE3F3E62EB}"/>
              </a:ext>
            </a:extLst>
          </p:cNvPr>
          <p:cNvSpPr/>
          <p:nvPr/>
        </p:nvSpPr>
        <p:spPr>
          <a:xfrm>
            <a:off x="755650" y="2630273"/>
            <a:ext cx="2884365" cy="2215991"/>
          </a:xfrm>
          <a:prstGeom prst="rect">
            <a:avLst/>
          </a:prstGeom>
        </p:spPr>
        <p:txBody>
          <a:bodyPr wrap="square" lIns="108000" tIns="0" rIns="0" bIns="0">
            <a:spAutoFit/>
          </a:bodyPr>
          <a:lstStyle/>
          <a:p>
            <a:r>
              <a:rPr lang="en-GB" sz="1600" dirty="0">
                <a:latin typeface="Twinkl" pitchFamily="50" charset="0"/>
              </a:rPr>
              <a:t>The period of time between 1650 and 1730 is commonly known as the Golden Age of Piracy as this was a time when piracy was common. During this time, there were many ships carrying valuable cargo around the Caribbean and Indian Ocean and everyone wanted a piece of it!</a:t>
            </a:r>
          </a:p>
        </p:txBody>
      </p:sp>
      <p:sp>
        <p:nvSpPr>
          <p:cNvPr id="13" name="Oval 12">
            <a:extLst>
              <a:ext uri="{FF2B5EF4-FFF2-40B4-BE49-F238E27FC236}">
                <a16:creationId xmlns="" xmlns:a16="http://schemas.microsoft.com/office/drawing/2014/main" id="{0A6FA986-CB5C-489A-AE6F-7947BF495EB7}"/>
              </a:ext>
            </a:extLst>
          </p:cNvPr>
          <p:cNvSpPr/>
          <p:nvPr/>
        </p:nvSpPr>
        <p:spPr>
          <a:xfrm>
            <a:off x="4582165" y="2279862"/>
            <a:ext cx="3812963" cy="3812963"/>
          </a:xfrm>
          <a:prstGeom prst="ellipse">
            <a:avLst/>
          </a:prstGeom>
          <a:no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 xmlns:a16="http://schemas.microsoft.com/office/drawing/2014/main" id="{B53C6B70-2ACC-4F75-80E9-297E874CC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560887" y="2571481"/>
            <a:ext cx="2780384" cy="3075049"/>
          </a:xfrm>
          <a:prstGeom prst="rect">
            <a:avLst/>
          </a:prstGeom>
        </p:spPr>
      </p:pic>
      <p:pic>
        <p:nvPicPr>
          <p:cNvPr id="4" name="Picture 3">
            <a:extLst>
              <a:ext uri="{FF2B5EF4-FFF2-40B4-BE49-F238E27FC236}">
                <a16:creationId xmlns="" xmlns:a16="http://schemas.microsoft.com/office/drawing/2014/main" id="{4F08DD83-1FC2-45D1-93B5-D26CD2AA1B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1230" y="2367670"/>
            <a:ext cx="2961481" cy="3284553"/>
          </a:xfrm>
          <a:prstGeom prst="rect">
            <a:avLst/>
          </a:prstGeom>
        </p:spPr>
      </p:pic>
      <p:sp>
        <p:nvSpPr>
          <p:cNvPr id="3" name="Rectangle 2"/>
          <p:cNvSpPr/>
          <p:nvPr/>
        </p:nvSpPr>
        <p:spPr>
          <a:xfrm>
            <a:off x="445019" y="5638026"/>
            <a:ext cx="8247184" cy="464331"/>
          </a:xfrm>
          <a:prstGeom prst="rect">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spAutoFit/>
          </a:bodyPr>
          <a:lstStyle/>
          <a:p>
            <a:r>
              <a:rPr lang="en-GB" sz="1600" dirty="0">
                <a:latin typeface="Twinkl" pitchFamily="50" charset="0"/>
              </a:rPr>
              <a:t>During the Golden Age of Piracy, there were also some specific types of pirate:</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 xmlns:a16="http://schemas.microsoft.com/office/drawing/2014/main" id="{0467BBDA-EADB-4DAC-A972-5CE60F582E53}"/>
              </a:ext>
            </a:extLst>
          </p:cNvPr>
          <p:cNvSpPr/>
          <p:nvPr/>
        </p:nvSpPr>
        <p:spPr>
          <a:xfrm>
            <a:off x="6526823" y="2837892"/>
            <a:ext cx="1854748" cy="2591474"/>
          </a:xfrm>
          <a:prstGeom prst="rect">
            <a:avLst/>
          </a:prstGeom>
          <a:solidFill>
            <a:schemeClr val="bg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450" dirty="0">
                <a:solidFill>
                  <a:schemeClr val="tx1"/>
                </a:solidFill>
                <a:latin typeface="Twinkl" pitchFamily="50" charset="0"/>
              </a:rPr>
              <a:t>Corsairs were pirates based around the Barbary Coast in North West Africa working in the Mediterranean.</a:t>
            </a:r>
            <a:r>
              <a:rPr lang="en-GB" sz="1450" b="1" dirty="0">
                <a:latin typeface="Twinkl" pitchFamily="50" charset="0"/>
              </a:rPr>
              <a:t>.</a:t>
            </a:r>
            <a:r>
              <a:rPr lang="en-GB" sz="1600" b="1" dirty="0">
                <a:latin typeface="Twinkl" pitchFamily="50" charset="0"/>
              </a:rPr>
              <a:t/>
            </a:r>
            <a:br>
              <a:rPr lang="en-GB" sz="1600" b="1" dirty="0">
                <a:latin typeface="Twinkl" pitchFamily="50" charset="0"/>
              </a:rPr>
            </a:br>
            <a:endParaRPr lang="en-GB" sz="1600" b="1" dirty="0">
              <a:latin typeface="Twinkl" pitchFamily="50" charset="0"/>
            </a:endParaRPr>
          </a:p>
        </p:txBody>
      </p:sp>
      <p:sp>
        <p:nvSpPr>
          <p:cNvPr id="25" name="Rectangle 24">
            <a:extLst>
              <a:ext uri="{FF2B5EF4-FFF2-40B4-BE49-F238E27FC236}">
                <a16:creationId xmlns="" xmlns:a16="http://schemas.microsoft.com/office/drawing/2014/main" id="{D12F1FC4-2E67-4BA0-BBD2-5301DDB5DA78}"/>
              </a:ext>
            </a:extLst>
          </p:cNvPr>
          <p:cNvSpPr/>
          <p:nvPr/>
        </p:nvSpPr>
        <p:spPr>
          <a:xfrm>
            <a:off x="3632124" y="2948906"/>
            <a:ext cx="1866192" cy="2475948"/>
          </a:xfrm>
          <a:prstGeom prst="rect">
            <a:avLst/>
          </a:prstGeom>
          <a:solidFill>
            <a:schemeClr val="bg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450" dirty="0">
                <a:solidFill>
                  <a:schemeClr val="tx1"/>
                </a:solidFill>
                <a:latin typeface="Twinkl" pitchFamily="50" charset="0"/>
              </a:rPr>
              <a:t>A privateer was someone paid by the Government to commit piracy. Francis Drake was one of these.</a:t>
            </a:r>
            <a:r>
              <a:rPr lang="en-GB" sz="1400" dirty="0">
                <a:solidFill>
                  <a:schemeClr val="tx1"/>
                </a:solidFill>
                <a:latin typeface="Twinkl" pitchFamily="50" charset="0"/>
              </a:rPr>
              <a:t/>
            </a:r>
            <a:br>
              <a:rPr lang="en-GB" sz="1400" dirty="0">
                <a:solidFill>
                  <a:schemeClr val="tx1"/>
                </a:solidFill>
                <a:latin typeface="Twinkl" pitchFamily="50" charset="0"/>
              </a:rPr>
            </a:br>
            <a:endParaRPr lang="en-GB" sz="1400" dirty="0">
              <a:solidFill>
                <a:schemeClr val="tx1"/>
              </a:solidFill>
              <a:latin typeface="Twinkl" pitchFamily="50" charset="0"/>
            </a:endParaRPr>
          </a:p>
        </p:txBody>
      </p:sp>
      <p:sp>
        <p:nvSpPr>
          <p:cNvPr id="3" name="Rectangle 2">
            <a:extLst>
              <a:ext uri="{FF2B5EF4-FFF2-40B4-BE49-F238E27FC236}">
                <a16:creationId xmlns="" xmlns:a16="http://schemas.microsoft.com/office/drawing/2014/main" id="{E9D1766D-384A-4BB3-853F-2E14EE3A8EE2}"/>
              </a:ext>
            </a:extLst>
          </p:cNvPr>
          <p:cNvSpPr/>
          <p:nvPr/>
        </p:nvSpPr>
        <p:spPr>
          <a:xfrm>
            <a:off x="755651" y="2837892"/>
            <a:ext cx="1866192" cy="2591474"/>
          </a:xfrm>
          <a:prstGeom prst="rect">
            <a:avLst/>
          </a:prstGeom>
          <a:solidFill>
            <a:schemeClr val="bg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450" dirty="0">
                <a:solidFill>
                  <a:schemeClr val="tx1"/>
                </a:solidFill>
                <a:latin typeface="Twinkl" pitchFamily="50" charset="0"/>
              </a:rPr>
              <a:t>These were pirates specifically based around the Caribbean, mainly between 1650 and 1680.</a:t>
            </a:r>
            <a:r>
              <a:rPr lang="en-GB" sz="1400" dirty="0">
                <a:solidFill>
                  <a:schemeClr val="tx1"/>
                </a:solidFill>
                <a:latin typeface="Twinkl" pitchFamily="50" charset="0"/>
              </a:rPr>
              <a:t/>
            </a:r>
            <a:br>
              <a:rPr lang="en-GB" sz="1400" dirty="0">
                <a:solidFill>
                  <a:schemeClr val="tx1"/>
                </a:solidFill>
                <a:latin typeface="Twinkl" pitchFamily="50" charset="0"/>
              </a:rPr>
            </a:br>
            <a:endParaRPr lang="en-GB" sz="1400" dirty="0">
              <a:solidFill>
                <a:schemeClr val="tx1"/>
              </a:solidFill>
              <a:latin typeface="Twinkl" pitchFamily="50" charset="0"/>
            </a:endParaRPr>
          </a:p>
        </p:txBody>
      </p:sp>
      <p:sp>
        <p:nvSpPr>
          <p:cNvPr id="21" name="Title 20"/>
          <p:cNvSpPr>
            <a:spLocks noGrp="1"/>
          </p:cNvSpPr>
          <p:nvPr>
            <p:ph type="title"/>
          </p:nvPr>
        </p:nvSpPr>
        <p:spPr>
          <a:xfrm>
            <a:off x="447504" y="765175"/>
            <a:ext cx="8251213" cy="994306"/>
          </a:xfrm>
          <a:prstGeom prst="roundRect">
            <a:avLst>
              <a:gd name="adj" fmla="val 0"/>
            </a:avLst>
          </a:prstGeom>
          <a:solidFill>
            <a:srgbClr val="FAB001"/>
          </a:solidFill>
        </p:spPr>
        <p:txBody>
          <a:bodyPr/>
          <a:lstStyle/>
          <a:p>
            <a:r>
              <a:rPr lang="en-GB" sz="3600" dirty="0">
                <a:solidFill>
                  <a:schemeClr val="bg1"/>
                </a:solidFill>
                <a:latin typeface="Twinkl SemiBold" pitchFamily="2" charset="0"/>
              </a:rPr>
              <a:t>Who Are Pirates?</a:t>
            </a:r>
          </a:p>
        </p:txBody>
      </p:sp>
      <p:sp>
        <p:nvSpPr>
          <p:cNvPr id="2" name="Buccaneers">
            <a:extLst>
              <a:ext uri="{FF2B5EF4-FFF2-40B4-BE49-F238E27FC236}">
                <a16:creationId xmlns="" xmlns:a16="http://schemas.microsoft.com/office/drawing/2014/main" id="{3D21450C-F245-4F80-8324-A26D4B08F209}"/>
              </a:ext>
            </a:extLst>
          </p:cNvPr>
          <p:cNvSpPr/>
          <p:nvPr/>
        </p:nvSpPr>
        <p:spPr>
          <a:xfrm>
            <a:off x="755650" y="1896004"/>
            <a:ext cx="1866193" cy="1866193"/>
          </a:xfrm>
          <a:prstGeom prst="ellipse">
            <a:avLst/>
          </a:prstGeom>
          <a:solidFill>
            <a:srgbClr val="0075B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a:solidFill>
                  <a:schemeClr val="bg1"/>
                </a:solidFill>
              </a:rPr>
              <a:t>Buccaneers</a:t>
            </a:r>
          </a:p>
        </p:txBody>
      </p:sp>
      <p:sp>
        <p:nvSpPr>
          <p:cNvPr id="22" name="Privateers">
            <a:extLst>
              <a:ext uri="{FF2B5EF4-FFF2-40B4-BE49-F238E27FC236}">
                <a16:creationId xmlns="" xmlns:a16="http://schemas.microsoft.com/office/drawing/2014/main" id="{2A5FD055-C3E5-4308-A481-0F479C02C739}"/>
              </a:ext>
            </a:extLst>
          </p:cNvPr>
          <p:cNvSpPr/>
          <p:nvPr/>
        </p:nvSpPr>
        <p:spPr>
          <a:xfrm>
            <a:off x="3632125" y="1896004"/>
            <a:ext cx="1872971" cy="1866193"/>
          </a:xfrm>
          <a:prstGeom prst="ellipse">
            <a:avLst/>
          </a:prstGeom>
          <a:solidFill>
            <a:srgbClr val="0075B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a:solidFill>
                  <a:schemeClr val="bg1"/>
                </a:solidFill>
              </a:rPr>
              <a:t>Privateers</a:t>
            </a:r>
          </a:p>
        </p:txBody>
      </p:sp>
      <p:sp>
        <p:nvSpPr>
          <p:cNvPr id="24" name="Title 20">
            <a:extLst>
              <a:ext uri="{FF2B5EF4-FFF2-40B4-BE49-F238E27FC236}">
                <a16:creationId xmlns="" xmlns:a16="http://schemas.microsoft.com/office/drawing/2014/main" id="{F8716884-5EA1-47BD-9D29-3D3FDCB39C6F}"/>
              </a:ext>
            </a:extLst>
          </p:cNvPr>
          <p:cNvSpPr txBox="1">
            <a:spLocks/>
          </p:cNvSpPr>
          <p:nvPr/>
        </p:nvSpPr>
        <p:spPr>
          <a:xfrm>
            <a:off x="447504" y="5671038"/>
            <a:ext cx="8251213" cy="421787"/>
          </a:xfrm>
          <a:prstGeom prst="roundRect">
            <a:avLst>
              <a:gd name="adj" fmla="val 0"/>
            </a:avLst>
          </a:prstGeom>
          <a:solidFill>
            <a:srgbClr val="FAB00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1600" b="0" dirty="0">
                <a:solidFill>
                  <a:schemeClr val="bg1"/>
                </a:solidFill>
                <a:latin typeface="+mn-lt"/>
              </a:rPr>
              <a:t>Click to find out more about being a pirate…</a:t>
            </a:r>
          </a:p>
        </p:txBody>
      </p:sp>
      <p:sp>
        <p:nvSpPr>
          <p:cNvPr id="23" name="Corsairs">
            <a:extLst>
              <a:ext uri="{FF2B5EF4-FFF2-40B4-BE49-F238E27FC236}">
                <a16:creationId xmlns="" xmlns:a16="http://schemas.microsoft.com/office/drawing/2014/main" id="{6BDA9A06-6D3A-4A6F-9667-46DB14723527}"/>
              </a:ext>
            </a:extLst>
          </p:cNvPr>
          <p:cNvSpPr/>
          <p:nvPr/>
        </p:nvSpPr>
        <p:spPr>
          <a:xfrm>
            <a:off x="6515378" y="1896003"/>
            <a:ext cx="1866193" cy="1866193"/>
          </a:xfrm>
          <a:prstGeom prst="ellipse">
            <a:avLst/>
          </a:prstGeom>
          <a:solidFill>
            <a:srgbClr val="0075B1"/>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a:solidFill>
                  <a:schemeClr val="bg1"/>
                </a:solidFill>
              </a:rPr>
              <a:t>Corsairs</a:t>
            </a:r>
          </a:p>
        </p:txBody>
      </p:sp>
    </p:spTree>
    <p:extLst>
      <p:ext uri="{BB962C8B-B14F-4D97-AF65-F5344CB8AC3E}">
        <p14:creationId xmlns:p14="http://schemas.microsoft.com/office/powerpoint/2010/main" val="3653124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nextCondLst>
                <p:cond evt="onClick" delay="0">
                  <p:tgtEl>
                    <p:spTgt spid="23"/>
                  </p:tgtEl>
                </p:cond>
              </p:nextCondLst>
            </p:seq>
          </p:childTnLst>
        </p:cTn>
      </p:par>
    </p:tnLst>
    <p:bldLst>
      <p:bldP spid="26" grpId="0" animBg="1"/>
      <p:bldP spid="25"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FAB001"/>
          </a:solidFill>
        </p:spPr>
        <p:txBody>
          <a:bodyPr/>
          <a:lstStyle/>
          <a:p>
            <a:r>
              <a:rPr lang="en-GB" sz="3600" b="0" dirty="0">
                <a:solidFill>
                  <a:schemeClr val="bg1"/>
                </a:solidFill>
                <a:latin typeface="Twinkl SemiBold" pitchFamily="2" charset="0"/>
              </a:rPr>
              <a:t>Who Are Pirates?</a:t>
            </a:r>
          </a:p>
        </p:txBody>
      </p:sp>
      <p:sp>
        <p:nvSpPr>
          <p:cNvPr id="9" name="Rectangle 8">
            <a:extLst>
              <a:ext uri="{FF2B5EF4-FFF2-40B4-BE49-F238E27FC236}">
                <a16:creationId xmlns="" xmlns:a16="http://schemas.microsoft.com/office/drawing/2014/main" id="{BE3AEEC1-AD12-424B-9A0B-A831E49C3DCA}"/>
              </a:ext>
            </a:extLst>
          </p:cNvPr>
          <p:cNvSpPr>
            <a:spLocks noChangeArrowheads="1"/>
          </p:cNvSpPr>
          <p:nvPr/>
        </p:nvSpPr>
        <p:spPr bwMode="auto">
          <a:xfrm>
            <a:off x="755650" y="1903413"/>
            <a:ext cx="76327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eaLnBrk="1" hangingPunct="1">
              <a:lnSpc>
                <a:spcPct val="100000"/>
              </a:lnSpc>
              <a:spcBef>
                <a:spcPct val="0"/>
              </a:spcBef>
              <a:buFontTx/>
              <a:buNone/>
            </a:pPr>
            <a:r>
              <a:rPr lang="en-GB" altLang="en-US" sz="1600" dirty="0">
                <a:solidFill>
                  <a:schemeClr val="tx1"/>
                </a:solidFill>
              </a:rPr>
              <a:t>The map shows some of the key areas of piracy. They are all in places where valuable goods are on shipping routes. Click on the hotspot to find out more.</a:t>
            </a:r>
          </a:p>
        </p:txBody>
      </p:sp>
      <p:pic>
        <p:nvPicPr>
          <p:cNvPr id="10" name="Picture 9">
            <a:extLst>
              <a:ext uri="{FF2B5EF4-FFF2-40B4-BE49-F238E27FC236}">
                <a16:creationId xmlns="" xmlns:a16="http://schemas.microsoft.com/office/drawing/2014/main" id="{A436DAA2-AE41-4EDF-A234-C9DAA0687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925" y="2603500"/>
            <a:ext cx="526415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5">
            <a:extLst>
              <a:ext uri="{FF2B5EF4-FFF2-40B4-BE49-F238E27FC236}">
                <a16:creationId xmlns="" xmlns:a16="http://schemas.microsoft.com/office/drawing/2014/main" id="{EAB1A7F9-375A-4C43-A76E-1991307381BB}"/>
              </a:ext>
            </a:extLst>
          </p:cNvPr>
          <p:cNvSpPr/>
          <p:nvPr/>
        </p:nvSpPr>
        <p:spPr>
          <a:xfrm>
            <a:off x="5480844" y="4637087"/>
            <a:ext cx="234950" cy="23495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GB"/>
          </a:p>
        </p:txBody>
      </p:sp>
      <p:sp>
        <p:nvSpPr>
          <p:cNvPr id="13" name="3">
            <a:extLst>
              <a:ext uri="{FF2B5EF4-FFF2-40B4-BE49-F238E27FC236}">
                <a16:creationId xmlns="" xmlns:a16="http://schemas.microsoft.com/office/drawing/2014/main" id="{4A1C3178-3BE9-4017-BF4C-CD2E399A666E}"/>
              </a:ext>
            </a:extLst>
          </p:cNvPr>
          <p:cNvSpPr/>
          <p:nvPr/>
        </p:nvSpPr>
        <p:spPr>
          <a:xfrm>
            <a:off x="4643438" y="3846513"/>
            <a:ext cx="234950" cy="23495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GB"/>
          </a:p>
        </p:txBody>
      </p:sp>
      <p:sp>
        <p:nvSpPr>
          <p:cNvPr id="14" name="2">
            <a:extLst>
              <a:ext uri="{FF2B5EF4-FFF2-40B4-BE49-F238E27FC236}">
                <a16:creationId xmlns="" xmlns:a16="http://schemas.microsoft.com/office/drawing/2014/main" id="{0706036D-C43E-4399-9C1C-C8E67E9FD051}"/>
              </a:ext>
            </a:extLst>
          </p:cNvPr>
          <p:cNvSpPr/>
          <p:nvPr/>
        </p:nvSpPr>
        <p:spPr>
          <a:xfrm>
            <a:off x="3873500" y="3963988"/>
            <a:ext cx="234950" cy="23495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GB"/>
          </a:p>
        </p:txBody>
      </p:sp>
      <p:sp>
        <p:nvSpPr>
          <p:cNvPr id="15" name="1">
            <a:extLst>
              <a:ext uri="{FF2B5EF4-FFF2-40B4-BE49-F238E27FC236}">
                <a16:creationId xmlns="" xmlns:a16="http://schemas.microsoft.com/office/drawing/2014/main" id="{F9AEABE6-B334-4A54-8142-69FCA566A846}"/>
              </a:ext>
            </a:extLst>
          </p:cNvPr>
          <p:cNvSpPr/>
          <p:nvPr/>
        </p:nvSpPr>
        <p:spPr>
          <a:xfrm>
            <a:off x="2979738" y="4243388"/>
            <a:ext cx="234950" cy="23495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GB"/>
          </a:p>
        </p:txBody>
      </p:sp>
      <p:sp>
        <p:nvSpPr>
          <p:cNvPr id="16" name="22">
            <a:extLst>
              <a:ext uri="{FF2B5EF4-FFF2-40B4-BE49-F238E27FC236}">
                <a16:creationId xmlns="" xmlns:a16="http://schemas.microsoft.com/office/drawing/2014/main" id="{ACE586AE-2AD2-4622-B1E2-5D66B78EF214}"/>
              </a:ext>
            </a:extLst>
          </p:cNvPr>
          <p:cNvSpPr/>
          <p:nvPr/>
        </p:nvSpPr>
        <p:spPr>
          <a:xfrm>
            <a:off x="755650" y="2595563"/>
            <a:ext cx="3352800" cy="1150937"/>
          </a:xfrm>
          <a:prstGeom prst="rect">
            <a:avLst/>
          </a:prstGeom>
          <a:solidFill>
            <a:schemeClr val="bg1"/>
          </a:solidFill>
          <a:ln w="28575">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GB" sz="1600" dirty="0">
                <a:solidFill>
                  <a:schemeClr val="tx1"/>
                </a:solidFill>
              </a:rPr>
              <a:t>In the 1500s and 1600s, the Barbary Coast was popular with pirates and is even sung about in the song ‘High </a:t>
            </a:r>
            <a:r>
              <a:rPr lang="en-GB" sz="1600" dirty="0" err="1">
                <a:solidFill>
                  <a:schemeClr val="tx1"/>
                </a:solidFill>
              </a:rPr>
              <a:t>Barbaree</a:t>
            </a:r>
            <a:r>
              <a:rPr lang="en-GB" sz="1600" dirty="0">
                <a:solidFill>
                  <a:schemeClr val="tx1"/>
                </a:solidFill>
              </a:rPr>
              <a:t>’.</a:t>
            </a:r>
            <a:endParaRPr lang="en-GB" sz="1600" b="1" dirty="0">
              <a:solidFill>
                <a:schemeClr val="tx1"/>
              </a:solidFill>
            </a:endParaRPr>
          </a:p>
        </p:txBody>
      </p:sp>
      <p:sp>
        <p:nvSpPr>
          <p:cNvPr id="17" name="33">
            <a:extLst>
              <a:ext uri="{FF2B5EF4-FFF2-40B4-BE49-F238E27FC236}">
                <a16:creationId xmlns="" xmlns:a16="http://schemas.microsoft.com/office/drawing/2014/main" id="{2F440C74-12B2-4308-9443-7C55BD4984A8}"/>
              </a:ext>
            </a:extLst>
          </p:cNvPr>
          <p:cNvSpPr/>
          <p:nvPr/>
        </p:nvSpPr>
        <p:spPr>
          <a:xfrm>
            <a:off x="5035550" y="2603500"/>
            <a:ext cx="3352800" cy="1150938"/>
          </a:xfrm>
          <a:prstGeom prst="rect">
            <a:avLst/>
          </a:prstGeom>
          <a:solidFill>
            <a:schemeClr val="bg1"/>
          </a:solidFill>
          <a:ln w="28575">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GB" sz="1600" dirty="0">
                <a:solidFill>
                  <a:schemeClr val="tx1"/>
                </a:solidFill>
              </a:rPr>
              <a:t>European pirates in Roman times even capture Julius Caesar. More piracy in the 1200s and 1300s. </a:t>
            </a:r>
            <a:endParaRPr lang="en-GB" sz="1600" b="1" dirty="0">
              <a:solidFill>
                <a:schemeClr val="tx1"/>
              </a:solidFill>
            </a:endParaRPr>
          </a:p>
        </p:txBody>
      </p:sp>
      <p:sp>
        <p:nvSpPr>
          <p:cNvPr id="18" name="11">
            <a:extLst>
              <a:ext uri="{FF2B5EF4-FFF2-40B4-BE49-F238E27FC236}">
                <a16:creationId xmlns="" xmlns:a16="http://schemas.microsoft.com/office/drawing/2014/main" id="{39C32528-5CE1-4C7C-9AC5-AE9019B76A30}"/>
              </a:ext>
            </a:extLst>
          </p:cNvPr>
          <p:cNvSpPr/>
          <p:nvPr/>
        </p:nvSpPr>
        <p:spPr>
          <a:xfrm>
            <a:off x="755650" y="4941888"/>
            <a:ext cx="3352800" cy="1150937"/>
          </a:xfrm>
          <a:prstGeom prst="rect">
            <a:avLst/>
          </a:prstGeom>
          <a:solidFill>
            <a:schemeClr val="bg1"/>
          </a:solidFill>
          <a:ln w="28575">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GB" sz="1600" dirty="0">
                <a:solidFill>
                  <a:schemeClr val="tx1"/>
                </a:solidFill>
              </a:rPr>
              <a:t>The Caribbean, where buccaneers stole from Spanish ships, taking riches from South America back to Spain in the late 1600s.</a:t>
            </a:r>
            <a:r>
              <a:rPr lang="en-GB" sz="1600" b="1" dirty="0">
                <a:solidFill>
                  <a:schemeClr val="tx1"/>
                </a:solidFill>
              </a:rPr>
              <a:t> </a:t>
            </a:r>
          </a:p>
        </p:txBody>
      </p:sp>
      <p:sp>
        <p:nvSpPr>
          <p:cNvPr id="19" name="55">
            <a:extLst>
              <a:ext uri="{FF2B5EF4-FFF2-40B4-BE49-F238E27FC236}">
                <a16:creationId xmlns="" xmlns:a16="http://schemas.microsoft.com/office/drawing/2014/main" id="{0B913B3D-5EBE-4401-891E-1ECE38B42199}"/>
              </a:ext>
            </a:extLst>
          </p:cNvPr>
          <p:cNvSpPr/>
          <p:nvPr/>
        </p:nvSpPr>
        <p:spPr>
          <a:xfrm>
            <a:off x="5035550" y="4929188"/>
            <a:ext cx="3352800" cy="1150937"/>
          </a:xfrm>
          <a:prstGeom prst="rect">
            <a:avLst/>
          </a:prstGeom>
          <a:solidFill>
            <a:schemeClr val="bg1"/>
          </a:solidFill>
          <a:ln w="28575">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GB" sz="1600" dirty="0">
                <a:solidFill>
                  <a:schemeClr val="tx1"/>
                </a:solidFill>
              </a:rPr>
              <a:t>The Indian Ocean and Red Sea had rich trade routes that attracted pirates around 1690. It is also a hotspot for modern day piracy.</a:t>
            </a:r>
            <a:endParaRPr lang="en-GB" sz="1600" b="1" dirty="0">
              <a:solidFill>
                <a:schemeClr val="tx1"/>
              </a:solidFill>
            </a:endParaRPr>
          </a:p>
        </p:txBody>
      </p:sp>
      <p:sp>
        <p:nvSpPr>
          <p:cNvPr id="22" name="Title 20">
            <a:extLst>
              <a:ext uri="{FF2B5EF4-FFF2-40B4-BE49-F238E27FC236}">
                <a16:creationId xmlns="" xmlns:a16="http://schemas.microsoft.com/office/drawing/2014/main" id="{CF40B0C8-6199-4EC5-AC77-97E1DACB9D7B}"/>
              </a:ext>
            </a:extLst>
          </p:cNvPr>
          <p:cNvSpPr txBox="1">
            <a:spLocks/>
          </p:cNvSpPr>
          <p:nvPr/>
        </p:nvSpPr>
        <p:spPr>
          <a:xfrm>
            <a:off x="0" y="6226663"/>
            <a:ext cx="9144000" cy="421787"/>
          </a:xfrm>
          <a:prstGeom prst="roundRect">
            <a:avLst>
              <a:gd name="adj" fmla="val 0"/>
            </a:avLst>
          </a:prstGeom>
          <a:solidFill>
            <a:srgbClr val="FAB00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1600" b="0" dirty="0">
                <a:solidFill>
                  <a:schemeClr val="bg1"/>
                </a:solidFill>
                <a:latin typeface="+mn-lt"/>
              </a:rPr>
              <a:t>Click to find out more about being a pirate…</a:t>
            </a:r>
          </a:p>
        </p:txBody>
      </p:sp>
    </p:spTree>
    <p:extLst>
      <p:ext uri="{BB962C8B-B14F-4D97-AF65-F5344CB8AC3E}">
        <p14:creationId xmlns:p14="http://schemas.microsoft.com/office/powerpoint/2010/main" val="3726741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nextCondLst>
                <p:cond evt="onClick" delay="0">
                  <p:tgtEl>
                    <p:spTgt spid="11"/>
                  </p:tgtEl>
                </p:cond>
              </p:nextCondLst>
            </p:seq>
          </p:childTnLst>
        </p:cTn>
      </p:par>
    </p:tnLst>
    <p:bldLst>
      <p:bldP spid="16"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CE7B2462-0F49-4F57-9920-CB84DFC640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326572" y="575819"/>
            <a:ext cx="4685374" cy="7122855"/>
          </a:xfrm>
          <a:prstGeom prst="rect">
            <a:avLst/>
          </a:prstGeom>
        </p:spPr>
      </p:pic>
      <p:pic>
        <p:nvPicPr>
          <p:cNvPr id="18" name="Picture 17">
            <a:extLst>
              <a:ext uri="{FF2B5EF4-FFF2-40B4-BE49-F238E27FC236}">
                <a16:creationId xmlns="" xmlns:a16="http://schemas.microsoft.com/office/drawing/2014/main" id="{7C336FD2-F1C4-4481-A95B-4F16514BBC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r="14644"/>
          <a:stretch/>
        </p:blipFill>
        <p:spPr>
          <a:xfrm>
            <a:off x="6592272" y="1905483"/>
            <a:ext cx="1796078" cy="1796078"/>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FAB001"/>
          </a:solidFill>
        </p:spPr>
        <p:txBody>
          <a:bodyPr/>
          <a:lstStyle/>
          <a:p>
            <a:r>
              <a:rPr lang="en-GB" sz="3600" dirty="0">
                <a:solidFill>
                  <a:schemeClr val="bg1"/>
                </a:solidFill>
                <a:latin typeface="Twinkl SemiBold" pitchFamily="2" charset="0"/>
              </a:rPr>
              <a:t>Pirate Job Advertisement</a:t>
            </a:r>
          </a:p>
        </p:txBody>
      </p:sp>
      <p:sp>
        <p:nvSpPr>
          <p:cNvPr id="14" name="Rectangle 13">
            <a:extLst>
              <a:ext uri="{FF2B5EF4-FFF2-40B4-BE49-F238E27FC236}">
                <a16:creationId xmlns="" xmlns:a16="http://schemas.microsoft.com/office/drawing/2014/main" id="{2FF07FD1-AD32-4DAB-B268-DE1AFF6F877E}"/>
              </a:ext>
            </a:extLst>
          </p:cNvPr>
          <p:cNvSpPr/>
          <p:nvPr/>
        </p:nvSpPr>
        <p:spPr>
          <a:xfrm>
            <a:off x="2138917" y="2121331"/>
            <a:ext cx="4866165" cy="3286392"/>
          </a:xfrm>
          <a:prstGeom prst="rect">
            <a:avLst/>
          </a:prstGeom>
        </p:spPr>
        <p:txBody>
          <a:bodyPr wrap="square" lIns="108000" tIns="0" rIns="0" bIns="0">
            <a:spAutoFit/>
          </a:bodyPr>
          <a:lstStyle/>
          <a:p>
            <a:r>
              <a:rPr lang="en-GB" sz="1600" b="1" dirty="0">
                <a:latin typeface="Twinkl" pitchFamily="50" charset="0"/>
              </a:rPr>
              <a:t>Job title: </a:t>
            </a:r>
            <a:r>
              <a:rPr lang="en-GB" sz="1600" dirty="0">
                <a:latin typeface="Twinkl" pitchFamily="50" charset="0"/>
              </a:rPr>
              <a:t>	Pirate</a:t>
            </a:r>
          </a:p>
          <a:p>
            <a:r>
              <a:rPr lang="en-GB" sz="1600" b="1" dirty="0">
                <a:latin typeface="Twinkl" pitchFamily="50" charset="0"/>
              </a:rPr>
              <a:t>Salary: </a:t>
            </a:r>
            <a:r>
              <a:rPr lang="en-GB" sz="1600" dirty="0">
                <a:latin typeface="Twinkl" pitchFamily="50" charset="0"/>
              </a:rPr>
              <a:t>Whatever you can plunder</a:t>
            </a:r>
          </a:p>
          <a:p>
            <a:r>
              <a:rPr lang="en-GB" sz="1600" b="1" dirty="0">
                <a:latin typeface="Twinkl" pitchFamily="50" charset="0"/>
              </a:rPr>
              <a:t>Location:</a:t>
            </a:r>
            <a:r>
              <a:rPr lang="en-GB" sz="1600" dirty="0">
                <a:latin typeface="Twinkl" pitchFamily="50" charset="0"/>
              </a:rPr>
              <a:t>	The high seas</a:t>
            </a:r>
          </a:p>
          <a:p>
            <a:r>
              <a:rPr lang="en-GB" sz="1600" b="1" dirty="0">
                <a:latin typeface="Twinkl" pitchFamily="50" charset="0"/>
              </a:rPr>
              <a:t>Hours: </a:t>
            </a:r>
            <a:r>
              <a:rPr lang="en-GB" sz="1600" dirty="0">
                <a:latin typeface="Twinkl" pitchFamily="50" charset="0"/>
              </a:rPr>
              <a:t>Any time of day or night (eyepatch recommended for night-vision training)</a:t>
            </a:r>
          </a:p>
          <a:p>
            <a:r>
              <a:rPr lang="en-GB" sz="1600" b="1" dirty="0">
                <a:latin typeface="Twinkl" pitchFamily="50" charset="0"/>
              </a:rPr>
              <a:t>Job description: </a:t>
            </a:r>
            <a:r>
              <a:rPr lang="en-GB" sz="1600" dirty="0">
                <a:latin typeface="Twinkl" pitchFamily="50" charset="0"/>
              </a:rPr>
              <a:t>Steal loot, gold or treasures (anything that is worth any money) from other ships on the high seas.</a:t>
            </a:r>
          </a:p>
          <a:p>
            <a:r>
              <a:rPr lang="en-GB" sz="1600" b="1" dirty="0">
                <a:latin typeface="Twinkl" pitchFamily="50" charset="0"/>
              </a:rPr>
              <a:t>Key skills: </a:t>
            </a:r>
            <a:r>
              <a:rPr lang="en-GB" sz="1600" dirty="0">
                <a:latin typeface="Twinkl" pitchFamily="50" charset="0"/>
              </a:rPr>
              <a:t>Sailing and fighting</a:t>
            </a:r>
          </a:p>
          <a:p>
            <a:r>
              <a:rPr lang="en-GB" sz="1600" b="1" dirty="0">
                <a:latin typeface="Twinkl" pitchFamily="50" charset="0"/>
              </a:rPr>
              <a:t>Desirable skills: </a:t>
            </a:r>
            <a:r>
              <a:rPr lang="en-GB" sz="1600" dirty="0">
                <a:latin typeface="Twinkl" pitchFamily="50" charset="0"/>
              </a:rPr>
              <a:t>Sing sea shanties, Cook, Perform surgery, Talk like a pirate.</a:t>
            </a:r>
          </a:p>
          <a:p>
            <a:r>
              <a:rPr lang="en-GB" sz="1600" b="1" dirty="0">
                <a:latin typeface="Twinkl" pitchFamily="50" charset="0"/>
              </a:rPr>
              <a:t>Working with: </a:t>
            </a:r>
            <a:r>
              <a:rPr lang="en-GB" sz="1600" dirty="0">
                <a:latin typeface="Twinkl" pitchFamily="50" charset="0"/>
              </a:rPr>
              <a:t>A crew of other pirates under a male or female captain</a:t>
            </a:r>
          </a:p>
        </p:txBody>
      </p:sp>
      <p:pic>
        <p:nvPicPr>
          <p:cNvPr id="20" name="Picture 19">
            <a:extLst>
              <a:ext uri="{FF2B5EF4-FFF2-40B4-BE49-F238E27FC236}">
                <a16:creationId xmlns="" xmlns:a16="http://schemas.microsoft.com/office/drawing/2014/main" id="{477ED92B-55EE-498F-9A56-3AB1AA9919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91" b="12927"/>
          <a:stretch/>
        </p:blipFill>
        <p:spPr>
          <a:xfrm>
            <a:off x="6592272" y="1958726"/>
            <a:ext cx="1796077" cy="1725251"/>
          </a:xfrm>
          <a:prstGeom prst="flowChartConnector">
            <a:avLst/>
          </a:prstGeom>
        </p:spPr>
      </p:pic>
      <p:sp>
        <p:nvSpPr>
          <p:cNvPr id="16" name="Oval 15">
            <a:extLst>
              <a:ext uri="{FF2B5EF4-FFF2-40B4-BE49-F238E27FC236}">
                <a16:creationId xmlns="" xmlns:a16="http://schemas.microsoft.com/office/drawing/2014/main" id="{8C1BEE52-8EDC-403C-B04F-6F0D5FC78B09}"/>
              </a:ext>
            </a:extLst>
          </p:cNvPr>
          <p:cNvSpPr/>
          <p:nvPr/>
        </p:nvSpPr>
        <p:spPr>
          <a:xfrm>
            <a:off x="6592272" y="1905483"/>
            <a:ext cx="1796078" cy="1796078"/>
          </a:xfrm>
          <a:prstGeom prst="ellipse">
            <a:avLst/>
          </a:prstGeom>
          <a:noFill/>
          <a:ln w="38100">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 xmlns:a16="http://schemas.microsoft.com/office/drawing/2014/main" id="{67ECCEE9-E023-494F-802D-2FE3EA308E6B}"/>
              </a:ext>
            </a:extLst>
          </p:cNvPr>
          <p:cNvSpPr/>
          <p:nvPr/>
        </p:nvSpPr>
        <p:spPr>
          <a:xfrm>
            <a:off x="1528774" y="5407723"/>
            <a:ext cx="6507395" cy="738664"/>
          </a:xfrm>
          <a:prstGeom prst="rect">
            <a:avLst/>
          </a:prstGeom>
        </p:spPr>
        <p:txBody>
          <a:bodyPr wrap="square" lIns="108000" tIns="0" rIns="0" bIns="0">
            <a:spAutoFit/>
          </a:bodyPr>
          <a:lstStyle/>
          <a:p>
            <a:r>
              <a:rPr lang="en-GB" sz="1600" dirty="0">
                <a:latin typeface="Twinkl" pitchFamily="50" charset="0"/>
              </a:rPr>
              <a:t>We are also on the look out for </a:t>
            </a:r>
            <a:r>
              <a:rPr lang="en-GB" sz="1600" b="1" dirty="0">
                <a:latin typeface="Twinkl" pitchFamily="50" charset="0"/>
              </a:rPr>
              <a:t>Buccaneers</a:t>
            </a:r>
            <a:r>
              <a:rPr lang="en-GB" sz="1600" dirty="0">
                <a:latin typeface="Twinkl" pitchFamily="50" charset="0"/>
              </a:rPr>
              <a:t> to work specifically in </a:t>
            </a:r>
          </a:p>
          <a:p>
            <a:r>
              <a:rPr lang="en-GB" sz="1600" dirty="0">
                <a:latin typeface="Twinkl" pitchFamily="50" charset="0"/>
              </a:rPr>
              <a:t>the Caribbean and also </a:t>
            </a:r>
            <a:r>
              <a:rPr lang="en-GB" sz="1600" b="1" dirty="0">
                <a:latin typeface="Twinkl" pitchFamily="50" charset="0"/>
              </a:rPr>
              <a:t>Privateers</a:t>
            </a:r>
            <a:r>
              <a:rPr lang="en-GB" sz="1600" dirty="0">
                <a:latin typeface="Twinkl" pitchFamily="50" charset="0"/>
              </a:rPr>
              <a:t> to be paid by the government. </a:t>
            </a:r>
          </a:p>
          <a:p>
            <a:r>
              <a:rPr lang="en-GB" sz="1600" dirty="0">
                <a:latin typeface="Twinkl" pitchFamily="50" charset="0"/>
              </a:rPr>
              <a:t>Could you have been a pirate?</a:t>
            </a:r>
          </a:p>
        </p:txBody>
      </p:sp>
    </p:spTree>
    <p:extLst>
      <p:ext uri="{BB962C8B-B14F-4D97-AF65-F5344CB8AC3E}">
        <p14:creationId xmlns:p14="http://schemas.microsoft.com/office/powerpoint/2010/main" val="2415549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67ECCEE9-E023-494F-802D-2FE3EA308E6B}"/>
              </a:ext>
            </a:extLst>
          </p:cNvPr>
          <p:cNvSpPr/>
          <p:nvPr/>
        </p:nvSpPr>
        <p:spPr>
          <a:xfrm>
            <a:off x="755651" y="1974766"/>
            <a:ext cx="3816350" cy="246221"/>
          </a:xfrm>
          <a:prstGeom prst="rect">
            <a:avLst/>
          </a:prstGeom>
        </p:spPr>
        <p:txBody>
          <a:bodyPr wrap="square" lIns="108000" tIns="0" rIns="0" bIns="0">
            <a:spAutoFit/>
          </a:bodyPr>
          <a:lstStyle/>
          <a:p>
            <a:pPr algn="ctr"/>
            <a:r>
              <a:rPr lang="en-GB" sz="1600" dirty="0">
                <a:latin typeface="Twinkl" pitchFamily="50" charset="0"/>
              </a:rPr>
              <a:t>Click on each to find out more…</a:t>
            </a:r>
          </a:p>
        </p:txBody>
      </p:sp>
      <p:pic>
        <p:nvPicPr>
          <p:cNvPr id="3" name="Picture 2">
            <a:extLst>
              <a:ext uri="{FF2B5EF4-FFF2-40B4-BE49-F238E27FC236}">
                <a16:creationId xmlns="" xmlns:a16="http://schemas.microsoft.com/office/drawing/2014/main" id="{ECDCC634-C740-4B08-BB7D-3A594C52C993}"/>
              </a:ext>
            </a:extLst>
          </p:cNvPr>
          <p:cNvPicPr>
            <a:picLocks noChangeAspect="1"/>
          </p:cNvPicPr>
          <p:nvPr/>
        </p:nvPicPr>
        <p:blipFill rotWithShape="1">
          <a:blip r:embed="rId2">
            <a:extLst>
              <a:ext uri="{28A0092B-C50C-407E-A947-70E740481C1C}">
                <a14:useLocalDpi xmlns:a14="http://schemas.microsoft.com/office/drawing/2010/main" val="0"/>
              </a:ext>
            </a:extLst>
          </a:blip>
          <a:srcRect l="35821" t="1731" r="11474" b="2236"/>
          <a:stretch/>
        </p:blipFill>
        <p:spPr>
          <a:xfrm>
            <a:off x="4572000" y="1759481"/>
            <a:ext cx="3816350" cy="3911557"/>
          </a:xfrm>
          <a:prstGeom prst="rect">
            <a:avLst/>
          </a:prstGeom>
        </p:spPr>
      </p:pic>
      <p:sp>
        <p:nvSpPr>
          <p:cNvPr id="11" name="Rectangle 10">
            <a:hlinkClick r:id="rId3" action="ppaction://hlinksldjump"/>
            <a:extLst>
              <a:ext uri="{FF2B5EF4-FFF2-40B4-BE49-F238E27FC236}">
                <a16:creationId xmlns="" xmlns:a16="http://schemas.microsoft.com/office/drawing/2014/main" id="{3DCB89EB-FE9D-4C8E-8F5C-B26B5BCC57CA}"/>
              </a:ext>
            </a:extLst>
          </p:cNvPr>
          <p:cNvSpPr/>
          <p:nvPr/>
        </p:nvSpPr>
        <p:spPr>
          <a:xfrm>
            <a:off x="764827" y="2436272"/>
            <a:ext cx="3807173" cy="808512"/>
          </a:xfrm>
          <a:prstGeom prst="rect">
            <a:avLst/>
          </a:prstGeom>
          <a:solidFill>
            <a:srgbClr val="0176AF"/>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50" charset="0"/>
              </a:rPr>
              <a:t>A Pirate Ship</a:t>
            </a:r>
          </a:p>
        </p:txBody>
      </p:sp>
      <p:sp>
        <p:nvSpPr>
          <p:cNvPr id="12" name="Rectangle 11">
            <a:hlinkClick r:id="rId4" action="ppaction://hlinksldjump"/>
            <a:extLst>
              <a:ext uri="{FF2B5EF4-FFF2-40B4-BE49-F238E27FC236}">
                <a16:creationId xmlns="" xmlns:a16="http://schemas.microsoft.com/office/drawing/2014/main" id="{308950A3-437B-4C64-947D-5BAE4E68C1F3}"/>
              </a:ext>
            </a:extLst>
          </p:cNvPr>
          <p:cNvSpPr/>
          <p:nvPr/>
        </p:nvSpPr>
        <p:spPr>
          <a:xfrm>
            <a:off x="764827" y="3514527"/>
            <a:ext cx="3807173" cy="808512"/>
          </a:xfrm>
          <a:prstGeom prst="rect">
            <a:avLst/>
          </a:prstGeom>
          <a:solidFill>
            <a:srgbClr val="0176AF"/>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50" charset="0"/>
              </a:rPr>
              <a:t>A Pirate Name</a:t>
            </a:r>
          </a:p>
        </p:txBody>
      </p:sp>
      <p:sp>
        <p:nvSpPr>
          <p:cNvPr id="13" name="Rectangle 12">
            <a:hlinkClick r:id="rId5" action="ppaction://hlinksldjump"/>
            <a:extLst>
              <a:ext uri="{FF2B5EF4-FFF2-40B4-BE49-F238E27FC236}">
                <a16:creationId xmlns="" xmlns:a16="http://schemas.microsoft.com/office/drawing/2014/main" id="{80FF57D8-0383-4456-A25F-FB7D2EF319FB}"/>
              </a:ext>
            </a:extLst>
          </p:cNvPr>
          <p:cNvSpPr/>
          <p:nvPr/>
        </p:nvSpPr>
        <p:spPr>
          <a:xfrm>
            <a:off x="764827" y="4592782"/>
            <a:ext cx="3807173" cy="808512"/>
          </a:xfrm>
          <a:prstGeom prst="rect">
            <a:avLst/>
          </a:prstGeom>
          <a:solidFill>
            <a:srgbClr val="0176AF"/>
          </a:solidFill>
          <a:ln w="38100">
            <a:solidFill>
              <a:srgbClr val="0176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50" charset="0"/>
              </a:rPr>
              <a:t>A Pirate Flag</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FAB001"/>
          </a:solidFill>
        </p:spPr>
        <p:txBody>
          <a:bodyPr/>
          <a:lstStyle/>
          <a:p>
            <a:r>
              <a:rPr lang="en-GB" sz="3600" dirty="0">
                <a:solidFill>
                  <a:schemeClr val="bg1"/>
                </a:solidFill>
                <a:latin typeface="Twinkl SemiBold" pitchFamily="2" charset="0"/>
              </a:rPr>
              <a:t>What You Need to Be a Pirate</a:t>
            </a:r>
          </a:p>
        </p:txBody>
      </p:sp>
      <p:sp>
        <p:nvSpPr>
          <p:cNvPr id="9" name="Title 20">
            <a:hlinkClick r:id="rId6" action="ppaction://hlinksldjump"/>
            <a:extLst>
              <a:ext uri="{FF2B5EF4-FFF2-40B4-BE49-F238E27FC236}">
                <a16:creationId xmlns="" xmlns:a16="http://schemas.microsoft.com/office/drawing/2014/main" id="{3334794A-1CCA-4673-986C-5AF08CF62C43}"/>
              </a:ext>
            </a:extLst>
          </p:cNvPr>
          <p:cNvSpPr txBox="1">
            <a:spLocks/>
          </p:cNvSpPr>
          <p:nvPr/>
        </p:nvSpPr>
        <p:spPr>
          <a:xfrm>
            <a:off x="447504" y="5671038"/>
            <a:ext cx="8251213" cy="421787"/>
          </a:xfrm>
          <a:prstGeom prst="roundRect">
            <a:avLst>
              <a:gd name="adj" fmla="val 0"/>
            </a:avLst>
          </a:prstGeom>
          <a:solidFill>
            <a:srgbClr val="FAB00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1600" b="0" dirty="0">
                <a:solidFill>
                  <a:schemeClr val="bg1"/>
                </a:solidFill>
                <a:latin typeface="Twinkl" pitchFamily="50" charset="0"/>
              </a:rPr>
              <a:t>I’ve got those things… what now?</a:t>
            </a:r>
          </a:p>
        </p:txBody>
      </p:sp>
    </p:spTree>
    <p:extLst>
      <p:ext uri="{BB962C8B-B14F-4D97-AF65-F5344CB8AC3E}">
        <p14:creationId xmlns:p14="http://schemas.microsoft.com/office/powerpoint/2010/main" val="22388876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67ECCEE9-E023-494F-802D-2FE3EA308E6B}"/>
              </a:ext>
            </a:extLst>
          </p:cNvPr>
          <p:cNvSpPr/>
          <p:nvPr/>
        </p:nvSpPr>
        <p:spPr>
          <a:xfrm>
            <a:off x="755651" y="1974765"/>
            <a:ext cx="7632699" cy="492443"/>
          </a:xfrm>
          <a:prstGeom prst="rect">
            <a:avLst/>
          </a:prstGeom>
        </p:spPr>
        <p:txBody>
          <a:bodyPr wrap="square" lIns="108000" tIns="0" rIns="0" bIns="0">
            <a:spAutoFit/>
          </a:bodyPr>
          <a:lstStyle/>
          <a:p>
            <a:pPr algn="ctr"/>
            <a:r>
              <a:rPr lang="en-GB" sz="1600" dirty="0">
                <a:latin typeface="Twinkl" pitchFamily="50" charset="0"/>
              </a:rPr>
              <a:t>Some pirates had aliases (nicknames) that became well known and often made them sound more scary or courageous.</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FAB001"/>
          </a:solidFill>
        </p:spPr>
        <p:txBody>
          <a:bodyPr/>
          <a:lstStyle/>
          <a:p>
            <a:r>
              <a:rPr lang="en-GB" sz="3600" dirty="0">
                <a:solidFill>
                  <a:schemeClr val="bg1"/>
                </a:solidFill>
                <a:latin typeface="Twinkl SemiBold" pitchFamily="2" charset="0"/>
              </a:rPr>
              <a:t>Pirate Names</a:t>
            </a:r>
          </a:p>
        </p:txBody>
      </p:sp>
      <p:sp>
        <p:nvSpPr>
          <p:cNvPr id="14" name="Title 20">
            <a:extLst>
              <a:ext uri="{FF2B5EF4-FFF2-40B4-BE49-F238E27FC236}">
                <a16:creationId xmlns="" xmlns:a16="http://schemas.microsoft.com/office/drawing/2014/main" id="{96DCED8A-47A6-4840-8254-12567064ED9D}"/>
              </a:ext>
            </a:extLst>
          </p:cNvPr>
          <p:cNvSpPr txBox="1">
            <a:spLocks/>
          </p:cNvSpPr>
          <p:nvPr/>
        </p:nvSpPr>
        <p:spPr>
          <a:xfrm>
            <a:off x="448408" y="2616009"/>
            <a:ext cx="8251213" cy="615217"/>
          </a:xfrm>
          <a:prstGeom prst="roundRect">
            <a:avLst>
              <a:gd name="adj" fmla="val 0"/>
            </a:avLst>
          </a:prstGeom>
          <a:solidFill>
            <a:srgbClr val="FAB00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1600" b="0" dirty="0">
                <a:solidFill>
                  <a:schemeClr val="bg1"/>
                </a:solidFill>
                <a:latin typeface="Twinkl" pitchFamily="50" charset="0"/>
              </a:rPr>
              <a:t>Do you know the real names of these pirates?</a:t>
            </a:r>
          </a:p>
          <a:p>
            <a:pPr algn="ctr"/>
            <a:r>
              <a:rPr lang="en-GB" sz="1600" b="0" dirty="0">
                <a:solidFill>
                  <a:schemeClr val="bg1"/>
                </a:solidFill>
                <a:latin typeface="Twinkl" pitchFamily="50" charset="0"/>
              </a:rPr>
              <a:t>Click on the name to find out their real name.</a:t>
            </a:r>
          </a:p>
        </p:txBody>
      </p:sp>
      <p:sp>
        <p:nvSpPr>
          <p:cNvPr id="4" name="Rectangle 3">
            <a:extLst>
              <a:ext uri="{FF2B5EF4-FFF2-40B4-BE49-F238E27FC236}">
                <a16:creationId xmlns="" xmlns:a16="http://schemas.microsoft.com/office/drawing/2014/main" id="{5C2B5738-BBF8-46A3-8689-F3F737F25A2F}"/>
              </a:ext>
            </a:extLst>
          </p:cNvPr>
          <p:cNvSpPr/>
          <p:nvPr/>
        </p:nvSpPr>
        <p:spPr>
          <a:xfrm>
            <a:off x="755651" y="3429001"/>
            <a:ext cx="1811704" cy="954687"/>
          </a:xfrm>
          <a:prstGeom prst="rect">
            <a:avLst/>
          </a:prstGeom>
          <a:solidFill>
            <a:srgbClr val="0075B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winkl" pitchFamily="50" charset="0"/>
              </a:rPr>
              <a:t>Edward Teach</a:t>
            </a:r>
          </a:p>
          <a:p>
            <a:pPr algn="ctr"/>
            <a:r>
              <a:rPr lang="en-GB" dirty="0">
                <a:solidFill>
                  <a:schemeClr val="bg1"/>
                </a:solidFill>
                <a:latin typeface="Twinkl" pitchFamily="50" charset="0"/>
              </a:rPr>
              <a:t>(or Thatch)</a:t>
            </a:r>
          </a:p>
        </p:txBody>
      </p:sp>
      <p:sp>
        <p:nvSpPr>
          <p:cNvPr id="18" name="Rectangle 17">
            <a:extLst>
              <a:ext uri="{FF2B5EF4-FFF2-40B4-BE49-F238E27FC236}">
                <a16:creationId xmlns="" xmlns:a16="http://schemas.microsoft.com/office/drawing/2014/main" id="{79951FE0-9380-499B-963D-E5735F49FEF6}"/>
              </a:ext>
            </a:extLst>
          </p:cNvPr>
          <p:cNvSpPr/>
          <p:nvPr/>
        </p:nvSpPr>
        <p:spPr>
          <a:xfrm>
            <a:off x="2695983" y="3429000"/>
            <a:ext cx="1811704" cy="954687"/>
          </a:xfrm>
          <a:prstGeom prst="rect">
            <a:avLst/>
          </a:prstGeom>
          <a:solidFill>
            <a:srgbClr val="0075B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Her real name was Anne Bonny!</a:t>
            </a:r>
          </a:p>
        </p:txBody>
      </p:sp>
      <p:sp>
        <p:nvSpPr>
          <p:cNvPr id="19" name="Rectangle 18">
            <a:extLst>
              <a:ext uri="{FF2B5EF4-FFF2-40B4-BE49-F238E27FC236}">
                <a16:creationId xmlns="" xmlns:a16="http://schemas.microsoft.com/office/drawing/2014/main" id="{652ED3DD-B596-4069-8FBD-E2E3387FB1F3}"/>
              </a:ext>
            </a:extLst>
          </p:cNvPr>
          <p:cNvSpPr/>
          <p:nvPr/>
        </p:nvSpPr>
        <p:spPr>
          <a:xfrm>
            <a:off x="4636315" y="3429001"/>
            <a:ext cx="1811704" cy="954687"/>
          </a:xfrm>
          <a:prstGeom prst="rect">
            <a:avLst/>
          </a:prstGeom>
          <a:solidFill>
            <a:srgbClr val="0075B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winkl" pitchFamily="50" charset="0"/>
              </a:rPr>
              <a:t>Captain Bartholomew Roberts</a:t>
            </a:r>
          </a:p>
        </p:txBody>
      </p:sp>
      <p:sp>
        <p:nvSpPr>
          <p:cNvPr id="20" name="Rectangle 19">
            <a:extLst>
              <a:ext uri="{FF2B5EF4-FFF2-40B4-BE49-F238E27FC236}">
                <a16:creationId xmlns="" xmlns:a16="http://schemas.microsoft.com/office/drawing/2014/main" id="{BF47C656-221C-4C4D-A046-6891CF2000D5}"/>
              </a:ext>
            </a:extLst>
          </p:cNvPr>
          <p:cNvSpPr/>
          <p:nvPr/>
        </p:nvSpPr>
        <p:spPr>
          <a:xfrm>
            <a:off x="6576647" y="3429001"/>
            <a:ext cx="1811704" cy="954687"/>
          </a:xfrm>
          <a:prstGeom prst="rect">
            <a:avLst/>
          </a:prstGeom>
          <a:solidFill>
            <a:srgbClr val="0075B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John </a:t>
            </a:r>
            <a:r>
              <a:rPr lang="en-GB" dirty="0" err="1">
                <a:solidFill>
                  <a:schemeClr val="bg1"/>
                </a:solidFill>
              </a:rPr>
              <a:t>Rakham</a:t>
            </a:r>
            <a:endParaRPr lang="en-GB" dirty="0">
              <a:solidFill>
                <a:schemeClr val="bg1"/>
              </a:solidFill>
            </a:endParaRPr>
          </a:p>
        </p:txBody>
      </p:sp>
      <p:sp>
        <p:nvSpPr>
          <p:cNvPr id="22" name="Rectangle 21">
            <a:extLst>
              <a:ext uri="{FF2B5EF4-FFF2-40B4-BE49-F238E27FC236}">
                <a16:creationId xmlns="" xmlns:a16="http://schemas.microsoft.com/office/drawing/2014/main" id="{032350BC-5BEC-4C2A-960D-C7D1E764BCDC}"/>
              </a:ext>
            </a:extLst>
          </p:cNvPr>
          <p:cNvSpPr/>
          <p:nvPr/>
        </p:nvSpPr>
        <p:spPr>
          <a:xfrm>
            <a:off x="755651" y="4611269"/>
            <a:ext cx="1811704" cy="954687"/>
          </a:xfrm>
          <a:prstGeom prst="rect">
            <a:avLst/>
          </a:prstGeom>
          <a:solidFill>
            <a:srgbClr val="0075B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Her real name was Mary Read!</a:t>
            </a:r>
          </a:p>
        </p:txBody>
      </p:sp>
      <p:sp>
        <p:nvSpPr>
          <p:cNvPr id="24" name="Rectangle 23">
            <a:extLst>
              <a:ext uri="{FF2B5EF4-FFF2-40B4-BE49-F238E27FC236}">
                <a16:creationId xmlns="" xmlns:a16="http://schemas.microsoft.com/office/drawing/2014/main" id="{AEFD6EDC-A058-4AD7-90EA-519A4B03F881}"/>
              </a:ext>
            </a:extLst>
          </p:cNvPr>
          <p:cNvSpPr/>
          <p:nvPr/>
        </p:nvSpPr>
        <p:spPr>
          <a:xfrm>
            <a:off x="2695983" y="4611269"/>
            <a:ext cx="1811704" cy="954687"/>
          </a:xfrm>
          <a:prstGeom prst="rect">
            <a:avLst/>
          </a:prstGeom>
          <a:solidFill>
            <a:srgbClr val="0075B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Henry Every </a:t>
            </a:r>
            <a:br>
              <a:rPr lang="en-GB" dirty="0">
                <a:solidFill>
                  <a:schemeClr val="bg1"/>
                </a:solidFill>
              </a:rPr>
            </a:br>
            <a:r>
              <a:rPr lang="en-GB" dirty="0">
                <a:solidFill>
                  <a:schemeClr val="bg1"/>
                </a:solidFill>
              </a:rPr>
              <a:t>(or Avery)</a:t>
            </a:r>
          </a:p>
        </p:txBody>
      </p:sp>
      <p:sp>
        <p:nvSpPr>
          <p:cNvPr id="25" name="Rectangle 24">
            <a:extLst>
              <a:ext uri="{FF2B5EF4-FFF2-40B4-BE49-F238E27FC236}">
                <a16:creationId xmlns="" xmlns:a16="http://schemas.microsoft.com/office/drawing/2014/main" id="{D40A6C3F-E8E4-4996-B108-61BDD12EC235}"/>
              </a:ext>
            </a:extLst>
          </p:cNvPr>
          <p:cNvSpPr/>
          <p:nvPr/>
        </p:nvSpPr>
        <p:spPr>
          <a:xfrm>
            <a:off x="4636315" y="4611269"/>
            <a:ext cx="1811704" cy="954687"/>
          </a:xfrm>
          <a:prstGeom prst="rect">
            <a:avLst/>
          </a:prstGeom>
          <a:solidFill>
            <a:srgbClr val="0075B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bg1"/>
                </a:solidFill>
              </a:rPr>
              <a:t>Stede</a:t>
            </a:r>
            <a:r>
              <a:rPr lang="en-GB" dirty="0">
                <a:solidFill>
                  <a:schemeClr val="bg1"/>
                </a:solidFill>
              </a:rPr>
              <a:t> Bonnet</a:t>
            </a:r>
          </a:p>
        </p:txBody>
      </p:sp>
      <p:sp>
        <p:nvSpPr>
          <p:cNvPr id="26" name="Rectangle 25">
            <a:extLst>
              <a:ext uri="{FF2B5EF4-FFF2-40B4-BE49-F238E27FC236}">
                <a16:creationId xmlns="" xmlns:a16="http://schemas.microsoft.com/office/drawing/2014/main" id="{4BA18C69-4C31-47D2-B969-7721EBC3E18D}"/>
              </a:ext>
            </a:extLst>
          </p:cNvPr>
          <p:cNvSpPr/>
          <p:nvPr/>
        </p:nvSpPr>
        <p:spPr>
          <a:xfrm>
            <a:off x="6576647" y="4611269"/>
            <a:ext cx="1811704" cy="954687"/>
          </a:xfrm>
          <a:prstGeom prst="rect">
            <a:avLst/>
          </a:prstGeom>
          <a:solidFill>
            <a:srgbClr val="0075B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His real name was Edward Lowe! </a:t>
            </a:r>
          </a:p>
        </p:txBody>
      </p:sp>
      <p:sp>
        <p:nvSpPr>
          <p:cNvPr id="27" name="1">
            <a:extLst>
              <a:ext uri="{FF2B5EF4-FFF2-40B4-BE49-F238E27FC236}">
                <a16:creationId xmlns="" xmlns:a16="http://schemas.microsoft.com/office/drawing/2014/main" id="{9CF2BECC-A2E5-4C91-B9BC-A341841445E1}"/>
              </a:ext>
            </a:extLst>
          </p:cNvPr>
          <p:cNvSpPr/>
          <p:nvPr/>
        </p:nvSpPr>
        <p:spPr>
          <a:xfrm>
            <a:off x="755651" y="3429000"/>
            <a:ext cx="1811704" cy="954687"/>
          </a:xfrm>
          <a:prstGeom prst="rect">
            <a:avLst/>
          </a:prstGeom>
          <a:solidFill>
            <a:schemeClr val="bg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50" charset="0"/>
              </a:rPr>
              <a:t>Blackbeard</a:t>
            </a:r>
            <a:endParaRPr lang="en-GB" dirty="0">
              <a:latin typeface="Twinkl" pitchFamily="50" charset="0"/>
            </a:endParaRPr>
          </a:p>
        </p:txBody>
      </p:sp>
      <p:sp>
        <p:nvSpPr>
          <p:cNvPr id="28" name="2">
            <a:extLst>
              <a:ext uri="{FF2B5EF4-FFF2-40B4-BE49-F238E27FC236}">
                <a16:creationId xmlns="" xmlns:a16="http://schemas.microsoft.com/office/drawing/2014/main" id="{00551A8F-2BBD-469B-B68E-D11FD0B59831}"/>
              </a:ext>
            </a:extLst>
          </p:cNvPr>
          <p:cNvSpPr/>
          <p:nvPr/>
        </p:nvSpPr>
        <p:spPr>
          <a:xfrm>
            <a:off x="2695982" y="3429000"/>
            <a:ext cx="1811704" cy="954687"/>
          </a:xfrm>
          <a:prstGeom prst="rect">
            <a:avLst/>
          </a:prstGeom>
          <a:solidFill>
            <a:schemeClr val="bg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50" charset="0"/>
              </a:rPr>
              <a:t>Anne Bonny</a:t>
            </a:r>
            <a:endParaRPr lang="en-GB" dirty="0">
              <a:latin typeface="Twinkl" pitchFamily="50" charset="0"/>
            </a:endParaRPr>
          </a:p>
        </p:txBody>
      </p:sp>
      <p:sp>
        <p:nvSpPr>
          <p:cNvPr id="29" name="3">
            <a:extLst>
              <a:ext uri="{FF2B5EF4-FFF2-40B4-BE49-F238E27FC236}">
                <a16:creationId xmlns="" xmlns:a16="http://schemas.microsoft.com/office/drawing/2014/main" id="{378A1DE2-DBE6-47FC-9AEA-C00DD366B9F0}"/>
              </a:ext>
            </a:extLst>
          </p:cNvPr>
          <p:cNvSpPr/>
          <p:nvPr/>
        </p:nvSpPr>
        <p:spPr>
          <a:xfrm>
            <a:off x="4636315" y="3429000"/>
            <a:ext cx="1811704" cy="954687"/>
          </a:xfrm>
          <a:prstGeom prst="rect">
            <a:avLst/>
          </a:prstGeom>
          <a:solidFill>
            <a:schemeClr val="bg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50" charset="0"/>
              </a:rPr>
              <a:t>Black Bart</a:t>
            </a:r>
            <a:endParaRPr lang="en-GB" dirty="0">
              <a:latin typeface="Twinkl" pitchFamily="50" charset="0"/>
            </a:endParaRPr>
          </a:p>
        </p:txBody>
      </p:sp>
      <p:sp>
        <p:nvSpPr>
          <p:cNvPr id="30" name="4">
            <a:extLst>
              <a:ext uri="{FF2B5EF4-FFF2-40B4-BE49-F238E27FC236}">
                <a16:creationId xmlns="" xmlns:a16="http://schemas.microsoft.com/office/drawing/2014/main" id="{E6147DE8-ED07-411F-BC2A-BEFFBF4B3FCB}"/>
              </a:ext>
            </a:extLst>
          </p:cNvPr>
          <p:cNvSpPr/>
          <p:nvPr/>
        </p:nvSpPr>
        <p:spPr>
          <a:xfrm>
            <a:off x="6576647" y="3429000"/>
            <a:ext cx="1811704" cy="954687"/>
          </a:xfrm>
          <a:prstGeom prst="rect">
            <a:avLst/>
          </a:prstGeom>
          <a:solidFill>
            <a:schemeClr val="bg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50" charset="0"/>
              </a:rPr>
              <a:t>Calico Jack</a:t>
            </a:r>
            <a:endParaRPr lang="en-GB" dirty="0">
              <a:latin typeface="Twinkl" pitchFamily="50" charset="0"/>
            </a:endParaRPr>
          </a:p>
        </p:txBody>
      </p:sp>
      <p:sp>
        <p:nvSpPr>
          <p:cNvPr id="31" name="5">
            <a:extLst>
              <a:ext uri="{FF2B5EF4-FFF2-40B4-BE49-F238E27FC236}">
                <a16:creationId xmlns="" xmlns:a16="http://schemas.microsoft.com/office/drawing/2014/main" id="{B17C2038-7E4E-4216-8DC8-0DF831E3AB7D}"/>
              </a:ext>
            </a:extLst>
          </p:cNvPr>
          <p:cNvSpPr/>
          <p:nvPr/>
        </p:nvSpPr>
        <p:spPr>
          <a:xfrm>
            <a:off x="755651" y="4611268"/>
            <a:ext cx="1811704" cy="954687"/>
          </a:xfrm>
          <a:prstGeom prst="rect">
            <a:avLst/>
          </a:prstGeom>
          <a:solidFill>
            <a:schemeClr val="bg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50" charset="0"/>
              </a:rPr>
              <a:t>Mary Read</a:t>
            </a:r>
            <a:endParaRPr lang="en-GB" dirty="0">
              <a:latin typeface="Twinkl" pitchFamily="50" charset="0"/>
            </a:endParaRPr>
          </a:p>
        </p:txBody>
      </p:sp>
      <p:sp>
        <p:nvSpPr>
          <p:cNvPr id="32" name="6">
            <a:extLst>
              <a:ext uri="{FF2B5EF4-FFF2-40B4-BE49-F238E27FC236}">
                <a16:creationId xmlns="" xmlns:a16="http://schemas.microsoft.com/office/drawing/2014/main" id="{E12D1E53-CAF7-4C71-B273-2E235F62F51C}"/>
              </a:ext>
            </a:extLst>
          </p:cNvPr>
          <p:cNvSpPr/>
          <p:nvPr/>
        </p:nvSpPr>
        <p:spPr>
          <a:xfrm>
            <a:off x="2695982" y="4611268"/>
            <a:ext cx="1811704" cy="954687"/>
          </a:xfrm>
          <a:prstGeom prst="rect">
            <a:avLst/>
          </a:prstGeom>
          <a:solidFill>
            <a:schemeClr val="bg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50" charset="0"/>
              </a:rPr>
              <a:t>Long Ben or Benjamin Bridgeman</a:t>
            </a:r>
            <a:endParaRPr lang="en-GB" dirty="0">
              <a:latin typeface="Twinkl" pitchFamily="50" charset="0"/>
            </a:endParaRPr>
          </a:p>
        </p:txBody>
      </p:sp>
      <p:sp>
        <p:nvSpPr>
          <p:cNvPr id="33" name="7">
            <a:extLst>
              <a:ext uri="{FF2B5EF4-FFF2-40B4-BE49-F238E27FC236}">
                <a16:creationId xmlns="" xmlns:a16="http://schemas.microsoft.com/office/drawing/2014/main" id="{B0D9ECAB-5A17-4B5B-8533-B8680248BC57}"/>
              </a:ext>
            </a:extLst>
          </p:cNvPr>
          <p:cNvSpPr/>
          <p:nvPr/>
        </p:nvSpPr>
        <p:spPr>
          <a:xfrm>
            <a:off x="4636315" y="4611268"/>
            <a:ext cx="1811704" cy="954687"/>
          </a:xfrm>
          <a:prstGeom prst="rect">
            <a:avLst/>
          </a:prstGeom>
          <a:solidFill>
            <a:schemeClr val="bg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50" charset="0"/>
              </a:rPr>
              <a:t>The Gentleman Pirate</a:t>
            </a:r>
            <a:endParaRPr lang="en-GB" dirty="0">
              <a:latin typeface="Twinkl" pitchFamily="50" charset="0"/>
            </a:endParaRPr>
          </a:p>
        </p:txBody>
      </p:sp>
      <p:sp>
        <p:nvSpPr>
          <p:cNvPr id="34" name="8">
            <a:extLst>
              <a:ext uri="{FF2B5EF4-FFF2-40B4-BE49-F238E27FC236}">
                <a16:creationId xmlns="" xmlns:a16="http://schemas.microsoft.com/office/drawing/2014/main" id="{B259F9C5-C75C-43D1-A52F-51F0BF320D15}"/>
              </a:ext>
            </a:extLst>
          </p:cNvPr>
          <p:cNvSpPr/>
          <p:nvPr/>
        </p:nvSpPr>
        <p:spPr>
          <a:xfrm>
            <a:off x="6576645" y="4603322"/>
            <a:ext cx="1811704" cy="954687"/>
          </a:xfrm>
          <a:prstGeom prst="rect">
            <a:avLst/>
          </a:prstGeom>
          <a:solidFill>
            <a:schemeClr val="bg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50" charset="0"/>
              </a:rPr>
              <a:t>Edward Lowe</a:t>
            </a:r>
            <a:endParaRPr lang="en-GB" dirty="0">
              <a:latin typeface="Twinkl" pitchFamily="50" charset="0"/>
            </a:endParaRPr>
          </a:p>
        </p:txBody>
      </p:sp>
      <p:sp>
        <p:nvSpPr>
          <p:cNvPr id="35" name="Title 20">
            <a:hlinkClick r:id="rId2" action="ppaction://hlinksldjump"/>
            <a:extLst>
              <a:ext uri="{FF2B5EF4-FFF2-40B4-BE49-F238E27FC236}">
                <a16:creationId xmlns="" xmlns:a16="http://schemas.microsoft.com/office/drawing/2014/main" id="{EDA7CDB6-BC4C-44A8-89C4-EF770D527096}"/>
              </a:ext>
            </a:extLst>
          </p:cNvPr>
          <p:cNvSpPr txBox="1">
            <a:spLocks/>
          </p:cNvSpPr>
          <p:nvPr/>
        </p:nvSpPr>
        <p:spPr>
          <a:xfrm>
            <a:off x="448408" y="5741377"/>
            <a:ext cx="8251213" cy="373681"/>
          </a:xfrm>
          <a:prstGeom prst="roundRect">
            <a:avLst>
              <a:gd name="adj" fmla="val 0"/>
            </a:avLst>
          </a:prstGeom>
          <a:solidFill>
            <a:srgbClr val="0075B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1600" b="0" dirty="0">
                <a:solidFill>
                  <a:schemeClr val="bg1"/>
                </a:solidFill>
                <a:latin typeface="Twinkl" pitchFamily="50" charset="0"/>
              </a:rPr>
              <a:t>What else do I need?</a:t>
            </a:r>
          </a:p>
        </p:txBody>
      </p:sp>
    </p:spTree>
    <p:extLst>
      <p:ext uri="{BB962C8B-B14F-4D97-AF65-F5344CB8AC3E}">
        <p14:creationId xmlns:p14="http://schemas.microsoft.com/office/powerpoint/2010/main" val="3631568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9"/>
                                        </p:tgtEl>
                                      </p:cBhvr>
                                    </p:animEffect>
                                    <p:set>
                                      <p:cBhvr>
                                        <p:cTn id="1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1"/>
                                        </p:tgtEl>
                                      </p:cBhvr>
                                    </p:animEffect>
                                    <p:set>
                                      <p:cBhvr>
                                        <p:cTn id="3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4"/>
                                        </p:tgtEl>
                                      </p:cBhvr>
                                    </p:animEffect>
                                    <p:set>
                                      <p:cBhvr>
                                        <p:cTn id="4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20">
            <a:hlinkClick r:id="rId2" action="ppaction://hlinksldjump"/>
            <a:extLst>
              <a:ext uri="{FF2B5EF4-FFF2-40B4-BE49-F238E27FC236}">
                <a16:creationId xmlns="" xmlns:a16="http://schemas.microsoft.com/office/drawing/2014/main" id="{EDA7CDB6-BC4C-44A8-89C4-EF770D527096}"/>
              </a:ext>
            </a:extLst>
          </p:cNvPr>
          <p:cNvSpPr txBox="1">
            <a:spLocks/>
          </p:cNvSpPr>
          <p:nvPr/>
        </p:nvSpPr>
        <p:spPr>
          <a:xfrm>
            <a:off x="448408" y="5741377"/>
            <a:ext cx="8251213" cy="373681"/>
          </a:xfrm>
          <a:prstGeom prst="roundRect">
            <a:avLst>
              <a:gd name="adj" fmla="val 0"/>
            </a:avLst>
          </a:prstGeom>
          <a:solidFill>
            <a:srgbClr val="0075B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1600" b="0" dirty="0">
                <a:solidFill>
                  <a:schemeClr val="bg1"/>
                </a:solidFill>
                <a:latin typeface="Twinkl" pitchFamily="50" charset="0"/>
              </a:rPr>
              <a:t>What else do I need?</a:t>
            </a:r>
          </a:p>
        </p:txBody>
      </p:sp>
      <p:sp>
        <p:nvSpPr>
          <p:cNvPr id="5" name="Rectangle 4">
            <a:extLst>
              <a:ext uri="{FF2B5EF4-FFF2-40B4-BE49-F238E27FC236}">
                <a16:creationId xmlns="" xmlns:a16="http://schemas.microsoft.com/office/drawing/2014/main" id="{30EF94EA-4F72-4E6C-AF63-8981BDC5A74B}"/>
              </a:ext>
            </a:extLst>
          </p:cNvPr>
          <p:cNvSpPr/>
          <p:nvPr/>
        </p:nvSpPr>
        <p:spPr>
          <a:xfrm>
            <a:off x="755650" y="2935270"/>
            <a:ext cx="6506795" cy="2012563"/>
          </a:xfrm>
          <a:prstGeom prst="rect">
            <a:avLst/>
          </a:prstGeom>
          <a:solidFill>
            <a:srgbClr val="FFFFFF"/>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lIns="144000" rIns="1980000" rtlCol="0" anchor="ctr"/>
          <a:lstStyle/>
          <a:p>
            <a:r>
              <a:rPr lang="en-GB" sz="1600" b="1" dirty="0">
                <a:solidFill>
                  <a:schemeClr val="tx1"/>
                </a:solidFill>
                <a:latin typeface="Twinkl" pitchFamily="50" charset="0"/>
              </a:rPr>
              <a:t>Sloop</a:t>
            </a:r>
          </a:p>
          <a:p>
            <a:r>
              <a:rPr lang="en-GB" sz="1600" dirty="0">
                <a:solidFill>
                  <a:schemeClr val="tx1"/>
                </a:solidFill>
                <a:latin typeface="Twinkl" pitchFamily="50" charset="0"/>
              </a:rPr>
              <a:t>A small, but fast ship with one mast and a long bowsprit for speed. It is good for hiding and moving quickly to evade enemies. It is </a:t>
            </a:r>
            <a:br>
              <a:rPr lang="en-GB" sz="1600" dirty="0">
                <a:solidFill>
                  <a:schemeClr val="tx1"/>
                </a:solidFill>
                <a:latin typeface="Twinkl" pitchFamily="50" charset="0"/>
              </a:rPr>
            </a:br>
            <a:r>
              <a:rPr lang="en-GB" sz="1600" dirty="0">
                <a:solidFill>
                  <a:schemeClr val="tx1"/>
                </a:solidFill>
                <a:latin typeface="Twinkl" pitchFamily="50" charset="0"/>
              </a:rPr>
              <a:t>shallow so it can sail in shallow waters. </a:t>
            </a:r>
            <a:br>
              <a:rPr lang="en-GB" sz="1600" dirty="0">
                <a:solidFill>
                  <a:schemeClr val="tx1"/>
                </a:solidFill>
                <a:latin typeface="Twinkl" pitchFamily="50" charset="0"/>
              </a:rPr>
            </a:br>
            <a:r>
              <a:rPr lang="en-GB" sz="1600" dirty="0">
                <a:solidFill>
                  <a:schemeClr val="tx1"/>
                </a:solidFill>
                <a:latin typeface="Twinkl" pitchFamily="50" charset="0"/>
              </a:rPr>
              <a:t>It can hold around 75 pirates and 10 </a:t>
            </a:r>
            <a:br>
              <a:rPr lang="en-GB" sz="1600" dirty="0">
                <a:solidFill>
                  <a:schemeClr val="tx1"/>
                </a:solidFill>
                <a:latin typeface="Twinkl" pitchFamily="50" charset="0"/>
              </a:rPr>
            </a:br>
            <a:r>
              <a:rPr lang="en-GB" sz="1600" dirty="0">
                <a:solidFill>
                  <a:schemeClr val="tx1"/>
                </a:solidFill>
                <a:latin typeface="Twinkl" pitchFamily="50" charset="0"/>
              </a:rPr>
              <a:t>cannons.</a:t>
            </a:r>
          </a:p>
        </p:txBody>
      </p:sp>
      <p:sp>
        <p:nvSpPr>
          <p:cNvPr id="36" name="Rectangle 35">
            <a:extLst>
              <a:ext uri="{FF2B5EF4-FFF2-40B4-BE49-F238E27FC236}">
                <a16:creationId xmlns="" xmlns:a16="http://schemas.microsoft.com/office/drawing/2014/main" id="{8A25DB17-BF86-41C5-88E3-BB52372246AA}"/>
              </a:ext>
            </a:extLst>
          </p:cNvPr>
          <p:cNvSpPr/>
          <p:nvPr/>
        </p:nvSpPr>
        <p:spPr>
          <a:xfrm>
            <a:off x="755649" y="2935270"/>
            <a:ext cx="6506795" cy="2012563"/>
          </a:xfrm>
          <a:prstGeom prst="rect">
            <a:avLst/>
          </a:prstGeom>
          <a:solidFill>
            <a:srgbClr val="FFFFFF"/>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lIns="144000" rIns="1980000" rtlCol="0" anchor="ctr"/>
          <a:lstStyle/>
          <a:p>
            <a:r>
              <a:rPr lang="en-GB" sz="1600" b="1" dirty="0">
                <a:solidFill>
                  <a:schemeClr val="tx1"/>
                </a:solidFill>
                <a:latin typeface="Twinkl" pitchFamily="50" charset="0"/>
              </a:rPr>
              <a:t>Brigantine</a:t>
            </a:r>
          </a:p>
          <a:p>
            <a:r>
              <a:rPr lang="en-GB" sz="1600" dirty="0">
                <a:solidFill>
                  <a:schemeClr val="tx1"/>
                </a:solidFill>
                <a:latin typeface="Twinkl" pitchFamily="50" charset="0"/>
              </a:rPr>
              <a:t>A ship with two masts and excellent steering capabilities. It has square sails on the front foremast and can reach speeds of 11 knots </a:t>
            </a:r>
          </a:p>
          <a:p>
            <a:r>
              <a:rPr lang="en-GB" sz="1600" dirty="0">
                <a:solidFill>
                  <a:schemeClr val="tx1"/>
                </a:solidFill>
                <a:latin typeface="Twinkl" pitchFamily="50" charset="0"/>
              </a:rPr>
              <a:t>(as fast as a schooner or sloop). It can hold </a:t>
            </a:r>
          </a:p>
          <a:p>
            <a:r>
              <a:rPr lang="en-GB" sz="1600" dirty="0">
                <a:solidFill>
                  <a:schemeClr val="tx1"/>
                </a:solidFill>
                <a:latin typeface="Twinkl" pitchFamily="50" charset="0"/>
              </a:rPr>
              <a:t>around 125 crew and 20 cannons.</a:t>
            </a:r>
          </a:p>
        </p:txBody>
      </p:sp>
      <p:sp>
        <p:nvSpPr>
          <p:cNvPr id="40" name="Rectangle 39">
            <a:extLst>
              <a:ext uri="{FF2B5EF4-FFF2-40B4-BE49-F238E27FC236}">
                <a16:creationId xmlns="" xmlns:a16="http://schemas.microsoft.com/office/drawing/2014/main" id="{9BA6C390-6F32-4E5B-91A2-86A5798FEBE6}"/>
              </a:ext>
            </a:extLst>
          </p:cNvPr>
          <p:cNvSpPr/>
          <p:nvPr/>
        </p:nvSpPr>
        <p:spPr>
          <a:xfrm>
            <a:off x="755650" y="2935270"/>
            <a:ext cx="6506795" cy="2012563"/>
          </a:xfrm>
          <a:prstGeom prst="rect">
            <a:avLst/>
          </a:prstGeom>
          <a:solidFill>
            <a:srgbClr val="FFFFFF"/>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lIns="144000" rIns="1980000" rtlCol="0" anchor="ctr"/>
          <a:lstStyle/>
          <a:p>
            <a:r>
              <a:rPr lang="en-GB" sz="1600" b="1" dirty="0">
                <a:solidFill>
                  <a:schemeClr val="tx1"/>
                </a:solidFill>
                <a:latin typeface="Twinkl" pitchFamily="50" charset="0"/>
              </a:rPr>
              <a:t>Schooner</a:t>
            </a:r>
          </a:p>
          <a:p>
            <a:r>
              <a:rPr lang="en-GB" sz="1600" dirty="0">
                <a:solidFill>
                  <a:schemeClr val="tx1"/>
                </a:solidFill>
                <a:latin typeface="Twinkl" pitchFamily="50" charset="0"/>
              </a:rPr>
              <a:t>This ship has two masts but is still small </a:t>
            </a:r>
          </a:p>
          <a:p>
            <a:r>
              <a:rPr lang="en-GB" sz="1600" dirty="0">
                <a:solidFill>
                  <a:schemeClr val="tx1"/>
                </a:solidFill>
                <a:latin typeface="Twinkl" pitchFamily="50" charset="0"/>
              </a:rPr>
              <a:t>and fast like the sloop. It has a long </a:t>
            </a:r>
          </a:p>
          <a:p>
            <a:r>
              <a:rPr lang="en-GB" sz="1600" dirty="0">
                <a:solidFill>
                  <a:schemeClr val="tx1"/>
                </a:solidFill>
                <a:latin typeface="Twinkl" pitchFamily="50" charset="0"/>
              </a:rPr>
              <a:t>bowsprit for speed and is small and shallow</a:t>
            </a:r>
          </a:p>
          <a:p>
            <a:r>
              <a:rPr lang="en-GB" sz="1600" dirty="0">
                <a:solidFill>
                  <a:schemeClr val="tx1"/>
                </a:solidFill>
                <a:latin typeface="Twinkl" pitchFamily="50" charset="0"/>
              </a:rPr>
              <a:t> for hiding and getting into shallow waters. </a:t>
            </a:r>
          </a:p>
          <a:p>
            <a:r>
              <a:rPr lang="en-GB" sz="1600" dirty="0">
                <a:solidFill>
                  <a:schemeClr val="tx1"/>
                </a:solidFill>
                <a:latin typeface="Twinkl" pitchFamily="50" charset="0"/>
              </a:rPr>
              <a:t>It can hold around 75 pirates and 10 </a:t>
            </a:r>
          </a:p>
          <a:p>
            <a:r>
              <a:rPr lang="en-GB" sz="1600" dirty="0">
                <a:solidFill>
                  <a:schemeClr val="tx1"/>
                </a:solidFill>
                <a:latin typeface="Twinkl" pitchFamily="50" charset="0"/>
              </a:rPr>
              <a:t>cannons.</a:t>
            </a:r>
          </a:p>
        </p:txBody>
      </p:sp>
      <p:sp>
        <p:nvSpPr>
          <p:cNvPr id="43" name="Rectangle 42">
            <a:extLst>
              <a:ext uri="{FF2B5EF4-FFF2-40B4-BE49-F238E27FC236}">
                <a16:creationId xmlns="" xmlns:a16="http://schemas.microsoft.com/office/drawing/2014/main" id="{BCF9AEE1-BA80-4350-8D04-FBA80B95B7B1}"/>
              </a:ext>
            </a:extLst>
          </p:cNvPr>
          <p:cNvSpPr/>
          <p:nvPr/>
        </p:nvSpPr>
        <p:spPr>
          <a:xfrm>
            <a:off x="755650" y="2934755"/>
            <a:ext cx="6506795" cy="2012563"/>
          </a:xfrm>
          <a:prstGeom prst="rect">
            <a:avLst/>
          </a:prstGeom>
          <a:solidFill>
            <a:srgbClr val="FFFFFF"/>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lIns="144000" rIns="1980000" rtlCol="0" anchor="ctr"/>
          <a:lstStyle/>
          <a:p>
            <a:r>
              <a:rPr lang="en-GB" sz="1600" b="1" dirty="0" err="1">
                <a:solidFill>
                  <a:schemeClr val="tx1"/>
                </a:solidFill>
                <a:latin typeface="Twinkl" pitchFamily="50" charset="0"/>
              </a:rPr>
              <a:t>Squarerigger</a:t>
            </a:r>
            <a:endParaRPr lang="en-GB" sz="1600" b="1" dirty="0">
              <a:solidFill>
                <a:schemeClr val="tx1"/>
              </a:solidFill>
              <a:latin typeface="Twinkl" pitchFamily="50" charset="0"/>
            </a:endParaRPr>
          </a:p>
          <a:p>
            <a:r>
              <a:rPr lang="en-GB" sz="1600" dirty="0">
                <a:solidFill>
                  <a:schemeClr val="tx1"/>
                </a:solidFill>
                <a:latin typeface="Twinkl" pitchFamily="50" charset="0"/>
              </a:rPr>
              <a:t>What people imagine as a pirate ship. A huge ship with three masts and square sails. Plenty of room in the body of the ship for cargo and loot. A Galleon is a type of </a:t>
            </a:r>
            <a:r>
              <a:rPr lang="en-GB" sz="1600" dirty="0" err="1">
                <a:solidFill>
                  <a:schemeClr val="tx1"/>
                </a:solidFill>
                <a:latin typeface="Twinkl" pitchFamily="50" charset="0"/>
              </a:rPr>
              <a:t>squarerigger</a:t>
            </a:r>
            <a:r>
              <a:rPr lang="en-GB" sz="1600" dirty="0">
                <a:latin typeface="Twinkl" pitchFamily="50" charset="0"/>
              </a:rPr>
              <a:t>.</a:t>
            </a:r>
          </a:p>
        </p:txBody>
      </p:sp>
      <p:pic>
        <p:nvPicPr>
          <p:cNvPr id="7" name="Picture 6">
            <a:extLst>
              <a:ext uri="{FF2B5EF4-FFF2-40B4-BE49-F238E27FC236}">
                <a16:creationId xmlns="" xmlns:a16="http://schemas.microsoft.com/office/drawing/2014/main" id="{6D7C5BEE-6C7C-481C-8CE4-929A3CDB67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24" r="14824"/>
          <a:stretch/>
        </p:blipFill>
        <p:spPr>
          <a:xfrm>
            <a:off x="5064369" y="2774049"/>
            <a:ext cx="3323980" cy="3323980"/>
          </a:xfrm>
          <a:prstGeom prst="flowChartConnector">
            <a:avLst/>
          </a:prstGeom>
        </p:spPr>
      </p:pic>
      <p:sp>
        <p:nvSpPr>
          <p:cNvPr id="23" name="Rectangle 22">
            <a:extLst>
              <a:ext uri="{FF2B5EF4-FFF2-40B4-BE49-F238E27FC236}">
                <a16:creationId xmlns="" xmlns:a16="http://schemas.microsoft.com/office/drawing/2014/main" id="{67ECCEE9-E023-494F-802D-2FE3EA308E6B}"/>
              </a:ext>
            </a:extLst>
          </p:cNvPr>
          <p:cNvSpPr/>
          <p:nvPr/>
        </p:nvSpPr>
        <p:spPr>
          <a:xfrm>
            <a:off x="755651" y="1974765"/>
            <a:ext cx="7632699" cy="738664"/>
          </a:xfrm>
          <a:prstGeom prst="rect">
            <a:avLst/>
          </a:prstGeom>
        </p:spPr>
        <p:txBody>
          <a:bodyPr wrap="square" lIns="108000" tIns="0" rIns="0" bIns="0">
            <a:spAutoFit/>
          </a:bodyPr>
          <a:lstStyle/>
          <a:p>
            <a:r>
              <a:rPr lang="en-GB" sz="1600" dirty="0">
                <a:latin typeface="Twinkl" pitchFamily="50" charset="0"/>
              </a:rPr>
              <a:t>Pirate ships could come in many shapes and sizes but were basically ships that they had stolen during a battle or raid. Most captains started with a small ship but, with success, gained bigger ones.</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FAB001"/>
          </a:solidFill>
        </p:spPr>
        <p:txBody>
          <a:bodyPr/>
          <a:lstStyle/>
          <a:p>
            <a:r>
              <a:rPr lang="en-GB" sz="3600" dirty="0">
                <a:solidFill>
                  <a:schemeClr val="bg1"/>
                </a:solidFill>
                <a:latin typeface="Twinkl SemiBold" pitchFamily="2" charset="0"/>
              </a:rPr>
              <a:t>Pirate Ships</a:t>
            </a:r>
          </a:p>
        </p:txBody>
      </p:sp>
      <p:sp>
        <p:nvSpPr>
          <p:cNvPr id="2" name="Oval 1">
            <a:extLst>
              <a:ext uri="{FF2B5EF4-FFF2-40B4-BE49-F238E27FC236}">
                <a16:creationId xmlns="" xmlns:a16="http://schemas.microsoft.com/office/drawing/2014/main" id="{29A83BFA-0A9E-48A9-9DAA-D91B3D33A43D}"/>
              </a:ext>
            </a:extLst>
          </p:cNvPr>
          <p:cNvSpPr/>
          <p:nvPr/>
        </p:nvSpPr>
        <p:spPr>
          <a:xfrm>
            <a:off x="5064369" y="2791077"/>
            <a:ext cx="3323980" cy="3323980"/>
          </a:xfrm>
          <a:prstGeom prst="ellipse">
            <a:avLst/>
          </a:prstGeom>
          <a:no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 xmlns:a16="http://schemas.microsoft.com/office/drawing/2014/main" id="{780DE2EB-EB6B-4C92-84A3-389A2B4966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846508" y="3002015"/>
            <a:ext cx="3541842" cy="2504491"/>
          </a:xfrm>
          <a:prstGeom prst="rect">
            <a:avLst/>
          </a:prstGeom>
        </p:spPr>
      </p:pic>
      <p:pic>
        <p:nvPicPr>
          <p:cNvPr id="39" name="Picture 38">
            <a:extLst>
              <a:ext uri="{FF2B5EF4-FFF2-40B4-BE49-F238E27FC236}">
                <a16:creationId xmlns="" xmlns:a16="http://schemas.microsoft.com/office/drawing/2014/main" id="{0CBA1078-71A3-450B-B01F-7EF8F9C3F3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9866" y="2623060"/>
            <a:ext cx="1872985" cy="3519623"/>
          </a:xfrm>
          <a:prstGeom prst="rect">
            <a:avLst/>
          </a:prstGeom>
        </p:spPr>
      </p:pic>
      <p:pic>
        <p:nvPicPr>
          <p:cNvPr id="42" name="Picture 41">
            <a:extLst>
              <a:ext uri="{FF2B5EF4-FFF2-40B4-BE49-F238E27FC236}">
                <a16:creationId xmlns="" xmlns:a16="http://schemas.microsoft.com/office/drawing/2014/main" id="{008861D1-12AA-4B1D-B67B-0F63EAFE51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117123" y="2416055"/>
            <a:ext cx="4819144" cy="3407691"/>
          </a:xfrm>
          <a:prstGeom prst="rect">
            <a:avLst/>
          </a:prstGeom>
        </p:spPr>
      </p:pic>
      <p:pic>
        <p:nvPicPr>
          <p:cNvPr id="45" name="Picture 44">
            <a:extLst>
              <a:ext uri="{FF2B5EF4-FFF2-40B4-BE49-F238E27FC236}">
                <a16:creationId xmlns="" xmlns:a16="http://schemas.microsoft.com/office/drawing/2014/main" id="{0E870672-25DD-4A77-BDB9-18CF6E6384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9845" y="2482767"/>
            <a:ext cx="1945362" cy="3435821"/>
          </a:xfrm>
          <a:prstGeom prst="rect">
            <a:avLst/>
          </a:prstGeom>
        </p:spPr>
      </p:pic>
    </p:spTree>
    <p:extLst>
      <p:ext uri="{BB962C8B-B14F-4D97-AF65-F5344CB8AC3E}">
        <p14:creationId xmlns:p14="http://schemas.microsoft.com/office/powerpoint/2010/main" val="248847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36"/>
                                        </p:tgtEl>
                                      </p:cBhvr>
                                    </p:animEffect>
                                    <p:set>
                                      <p:cBhvr>
                                        <p:cTn id="23" dur="1" fill="hold">
                                          <p:stCondLst>
                                            <p:cond delay="499"/>
                                          </p:stCondLst>
                                        </p:cTn>
                                        <p:tgtEl>
                                          <p:spTgt spid="3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39"/>
                                        </p:tgtEl>
                                      </p:cBhvr>
                                    </p:animEffect>
                                    <p:set>
                                      <p:cBhvr>
                                        <p:cTn id="26" dur="1" fill="hold">
                                          <p:stCondLst>
                                            <p:cond delay="499"/>
                                          </p:stCondLst>
                                        </p:cTn>
                                        <p:tgtEl>
                                          <p:spTgt spid="39"/>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par>
                                <p:cTn id="31" presetID="10"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40"/>
                                        </p:tgtEl>
                                      </p:cBhvr>
                                    </p:animEffect>
                                    <p:set>
                                      <p:cBhvr>
                                        <p:cTn id="38" dur="1" fill="hold">
                                          <p:stCondLst>
                                            <p:cond delay="499"/>
                                          </p:stCondLst>
                                        </p:cTn>
                                        <p:tgtEl>
                                          <p:spTgt spid="40"/>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42"/>
                                        </p:tgtEl>
                                      </p:cBhvr>
                                    </p:animEffect>
                                    <p:set>
                                      <p:cBhvr>
                                        <p:cTn id="41" dur="1" fill="hold">
                                          <p:stCondLst>
                                            <p:cond delay="499"/>
                                          </p:stCondLst>
                                        </p:cTn>
                                        <p:tgtEl>
                                          <p:spTgt spid="42"/>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par>
                                <p:cTn id="46" presetID="10" presetClass="entr" presetSubtype="0"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6" grpId="0" animBg="1"/>
      <p:bldP spid="36" grpId="1" animBg="1"/>
      <p:bldP spid="40" grpId="0" animBg="1"/>
      <p:bldP spid="40" grpId="1"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67ECCEE9-E023-494F-802D-2FE3EA308E6B}"/>
              </a:ext>
            </a:extLst>
          </p:cNvPr>
          <p:cNvSpPr/>
          <p:nvPr/>
        </p:nvSpPr>
        <p:spPr>
          <a:xfrm>
            <a:off x="755651" y="1974765"/>
            <a:ext cx="7632699" cy="1231106"/>
          </a:xfrm>
          <a:prstGeom prst="rect">
            <a:avLst/>
          </a:prstGeom>
        </p:spPr>
        <p:txBody>
          <a:bodyPr wrap="square" lIns="108000" tIns="0" rIns="0" bIns="0">
            <a:spAutoFit/>
          </a:bodyPr>
          <a:lstStyle/>
          <a:p>
            <a:r>
              <a:rPr lang="en-GB" sz="1600" dirty="0">
                <a:latin typeface="Twinkl" pitchFamily="50" charset="0"/>
              </a:rPr>
              <a:t>People often think that all pirates flew the Jolly Roger flag (also known as the skull and crossbones). </a:t>
            </a:r>
          </a:p>
          <a:p>
            <a:endParaRPr lang="en-GB" sz="1600" dirty="0">
              <a:latin typeface="Twinkl" pitchFamily="50" charset="0"/>
            </a:endParaRPr>
          </a:p>
          <a:p>
            <a:r>
              <a:rPr lang="en-GB" sz="1600" dirty="0">
                <a:latin typeface="Twinkl" pitchFamily="50" charset="0"/>
              </a:rPr>
              <a:t>This was flown by some pirates, but many pirates had their own personal flag or even just flew a black flag. Do you know who these flags belong to?</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FAB001"/>
          </a:solidFill>
        </p:spPr>
        <p:txBody>
          <a:bodyPr/>
          <a:lstStyle/>
          <a:p>
            <a:r>
              <a:rPr lang="en-GB" sz="3600" dirty="0">
                <a:solidFill>
                  <a:schemeClr val="bg1"/>
                </a:solidFill>
                <a:latin typeface="Twinkl SemiBold" pitchFamily="2" charset="0"/>
              </a:rPr>
              <a:t>Pirate Flags</a:t>
            </a:r>
          </a:p>
        </p:txBody>
      </p:sp>
      <p:sp>
        <p:nvSpPr>
          <p:cNvPr id="15" name="Title 20">
            <a:hlinkClick r:id="rId2" action="ppaction://hlinksldjump"/>
            <a:extLst>
              <a:ext uri="{FF2B5EF4-FFF2-40B4-BE49-F238E27FC236}">
                <a16:creationId xmlns="" xmlns:a16="http://schemas.microsoft.com/office/drawing/2014/main" id="{B3002BE2-A4B7-452D-9898-D3E9CE7C6472}"/>
              </a:ext>
            </a:extLst>
          </p:cNvPr>
          <p:cNvSpPr txBox="1">
            <a:spLocks/>
          </p:cNvSpPr>
          <p:nvPr/>
        </p:nvSpPr>
        <p:spPr>
          <a:xfrm>
            <a:off x="448408" y="5741377"/>
            <a:ext cx="8251213" cy="373681"/>
          </a:xfrm>
          <a:prstGeom prst="roundRect">
            <a:avLst>
              <a:gd name="adj" fmla="val 0"/>
            </a:avLst>
          </a:prstGeom>
          <a:solidFill>
            <a:srgbClr val="0075B1"/>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1600" b="0" dirty="0">
                <a:solidFill>
                  <a:schemeClr val="bg1"/>
                </a:solidFill>
                <a:latin typeface="Twinkl" pitchFamily="50" charset="0"/>
              </a:rPr>
              <a:t>What else do I need?</a:t>
            </a:r>
          </a:p>
        </p:txBody>
      </p:sp>
      <p:sp>
        <p:nvSpPr>
          <p:cNvPr id="16" name="a">
            <a:extLst>
              <a:ext uri="{FF2B5EF4-FFF2-40B4-BE49-F238E27FC236}">
                <a16:creationId xmlns="" xmlns:a16="http://schemas.microsoft.com/office/drawing/2014/main" id="{775E3EDD-1FD6-4F24-963B-53FC3F858B5A}"/>
              </a:ext>
            </a:extLst>
          </p:cNvPr>
          <p:cNvSpPr/>
          <p:nvPr/>
        </p:nvSpPr>
        <p:spPr>
          <a:xfrm>
            <a:off x="755651" y="3429000"/>
            <a:ext cx="1811704" cy="954687"/>
          </a:xfrm>
          <a:prstGeom prst="rect">
            <a:avLst/>
          </a:prstGeom>
          <a:solidFill>
            <a:schemeClr val="bg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50" charset="0"/>
              </a:rPr>
              <a:t>Calico Jack</a:t>
            </a:r>
          </a:p>
        </p:txBody>
      </p:sp>
      <p:sp>
        <p:nvSpPr>
          <p:cNvPr id="17" name="b">
            <a:extLst>
              <a:ext uri="{FF2B5EF4-FFF2-40B4-BE49-F238E27FC236}">
                <a16:creationId xmlns="" xmlns:a16="http://schemas.microsoft.com/office/drawing/2014/main" id="{6DF73308-6A0C-4E8B-92BF-5A3EFA3F5D64}"/>
              </a:ext>
            </a:extLst>
          </p:cNvPr>
          <p:cNvSpPr/>
          <p:nvPr/>
        </p:nvSpPr>
        <p:spPr>
          <a:xfrm>
            <a:off x="3666148" y="3429000"/>
            <a:ext cx="1811704" cy="954687"/>
          </a:xfrm>
          <a:prstGeom prst="rect">
            <a:avLst/>
          </a:prstGeom>
          <a:solidFill>
            <a:schemeClr val="bg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50" charset="0"/>
              </a:rPr>
              <a:t>Edward Lowe</a:t>
            </a:r>
            <a:endParaRPr lang="en-GB" dirty="0">
              <a:latin typeface="Twinkl" pitchFamily="50" charset="0"/>
            </a:endParaRPr>
          </a:p>
        </p:txBody>
      </p:sp>
      <p:sp>
        <p:nvSpPr>
          <p:cNvPr id="18" name="c">
            <a:extLst>
              <a:ext uri="{FF2B5EF4-FFF2-40B4-BE49-F238E27FC236}">
                <a16:creationId xmlns="" xmlns:a16="http://schemas.microsoft.com/office/drawing/2014/main" id="{5B2DD39C-90BD-480C-A718-9E056740C2BA}"/>
              </a:ext>
            </a:extLst>
          </p:cNvPr>
          <p:cNvSpPr/>
          <p:nvPr/>
        </p:nvSpPr>
        <p:spPr>
          <a:xfrm>
            <a:off x="6576645" y="3421155"/>
            <a:ext cx="1811704" cy="954687"/>
          </a:xfrm>
          <a:prstGeom prst="rect">
            <a:avLst/>
          </a:prstGeom>
          <a:solidFill>
            <a:schemeClr val="bg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50" charset="0"/>
              </a:rPr>
              <a:t>Black Bart</a:t>
            </a:r>
            <a:endParaRPr lang="en-GB" dirty="0">
              <a:latin typeface="Twinkl" pitchFamily="50" charset="0"/>
            </a:endParaRPr>
          </a:p>
        </p:txBody>
      </p:sp>
      <p:sp>
        <p:nvSpPr>
          <p:cNvPr id="19" name="d">
            <a:extLst>
              <a:ext uri="{FF2B5EF4-FFF2-40B4-BE49-F238E27FC236}">
                <a16:creationId xmlns="" xmlns:a16="http://schemas.microsoft.com/office/drawing/2014/main" id="{5A10AEE8-338F-484E-96ED-C6D809A256AC}"/>
              </a:ext>
            </a:extLst>
          </p:cNvPr>
          <p:cNvSpPr/>
          <p:nvPr/>
        </p:nvSpPr>
        <p:spPr>
          <a:xfrm>
            <a:off x="2200520" y="4606816"/>
            <a:ext cx="1811704" cy="954687"/>
          </a:xfrm>
          <a:prstGeom prst="rect">
            <a:avLst/>
          </a:prstGeom>
          <a:solidFill>
            <a:schemeClr val="bg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50" charset="0"/>
              </a:rPr>
              <a:t>Blackbeard</a:t>
            </a:r>
            <a:endParaRPr lang="en-GB" dirty="0">
              <a:latin typeface="Twinkl" pitchFamily="50" charset="0"/>
            </a:endParaRPr>
          </a:p>
        </p:txBody>
      </p:sp>
      <p:sp>
        <p:nvSpPr>
          <p:cNvPr id="20" name="e">
            <a:extLst>
              <a:ext uri="{FF2B5EF4-FFF2-40B4-BE49-F238E27FC236}">
                <a16:creationId xmlns="" xmlns:a16="http://schemas.microsoft.com/office/drawing/2014/main" id="{687EFA5E-E3A9-4CA1-BC7D-2B3ED3DC15CC}"/>
              </a:ext>
            </a:extLst>
          </p:cNvPr>
          <p:cNvSpPr/>
          <p:nvPr/>
        </p:nvSpPr>
        <p:spPr>
          <a:xfrm>
            <a:off x="5131778" y="4591126"/>
            <a:ext cx="1811704" cy="954687"/>
          </a:xfrm>
          <a:prstGeom prst="rect">
            <a:avLst/>
          </a:prstGeom>
          <a:solidFill>
            <a:schemeClr val="bg1"/>
          </a:solidFill>
          <a:ln w="38100">
            <a:solidFill>
              <a:srgbClr val="0075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50" charset="0"/>
              </a:rPr>
              <a:t>Thomas </a:t>
            </a:r>
            <a:r>
              <a:rPr lang="en-GB" dirty="0" err="1">
                <a:solidFill>
                  <a:schemeClr val="tx1"/>
                </a:solidFill>
                <a:latin typeface="Twinkl" pitchFamily="50" charset="0"/>
              </a:rPr>
              <a:t>Tew</a:t>
            </a:r>
            <a:endParaRPr lang="en-GB" dirty="0">
              <a:latin typeface="Twinkl" pitchFamily="50" charset="0"/>
            </a:endParaRPr>
          </a:p>
        </p:txBody>
      </p:sp>
      <p:pic>
        <p:nvPicPr>
          <p:cNvPr id="6" name="1">
            <a:extLst>
              <a:ext uri="{FF2B5EF4-FFF2-40B4-BE49-F238E27FC236}">
                <a16:creationId xmlns="" xmlns:a16="http://schemas.microsoft.com/office/drawing/2014/main" id="{A893BBF7-5BAF-4DAE-B8D5-91ED210C63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642" y="3370523"/>
            <a:ext cx="1605410" cy="1095604"/>
          </a:xfrm>
          <a:prstGeom prst="rect">
            <a:avLst/>
          </a:prstGeom>
        </p:spPr>
      </p:pic>
      <p:pic>
        <p:nvPicPr>
          <p:cNvPr id="8" name="4">
            <a:extLst>
              <a:ext uri="{FF2B5EF4-FFF2-40B4-BE49-F238E27FC236}">
                <a16:creationId xmlns="" xmlns:a16="http://schemas.microsoft.com/office/drawing/2014/main" id="{715F83C2-2FE4-4BB1-BBBF-B38BEDEE39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1029" y="4507052"/>
            <a:ext cx="1690686" cy="1091189"/>
          </a:xfrm>
          <a:prstGeom prst="rect">
            <a:avLst/>
          </a:prstGeom>
        </p:spPr>
      </p:pic>
      <p:pic>
        <p:nvPicPr>
          <p:cNvPr id="22" name="2">
            <a:extLst>
              <a:ext uri="{FF2B5EF4-FFF2-40B4-BE49-F238E27FC236}">
                <a16:creationId xmlns="" xmlns:a16="http://schemas.microsoft.com/office/drawing/2014/main" id="{2295E9F3-8EE8-4EE5-AF32-D78387EF8C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2234" y="3337036"/>
            <a:ext cx="1745618" cy="1142646"/>
          </a:xfrm>
          <a:prstGeom prst="rect">
            <a:avLst/>
          </a:prstGeom>
        </p:spPr>
      </p:pic>
      <p:pic>
        <p:nvPicPr>
          <p:cNvPr id="25" name="5">
            <a:extLst>
              <a:ext uri="{FF2B5EF4-FFF2-40B4-BE49-F238E27FC236}">
                <a16:creationId xmlns="" xmlns:a16="http://schemas.microsoft.com/office/drawing/2014/main" id="{F5A3989E-FDC1-4D86-9C51-D66F70B979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4925" y="4516758"/>
            <a:ext cx="1605410" cy="1071778"/>
          </a:xfrm>
          <a:prstGeom prst="rect">
            <a:avLst/>
          </a:prstGeom>
        </p:spPr>
      </p:pic>
      <p:pic>
        <p:nvPicPr>
          <p:cNvPr id="27" name="3">
            <a:extLst>
              <a:ext uri="{FF2B5EF4-FFF2-40B4-BE49-F238E27FC236}">
                <a16:creationId xmlns="" xmlns:a16="http://schemas.microsoft.com/office/drawing/2014/main" id="{3C7EAAD6-2CE9-4FDD-81E7-8E18F76A91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5804" y="3334886"/>
            <a:ext cx="1653386" cy="1095604"/>
          </a:xfrm>
          <a:prstGeom prst="rect">
            <a:avLst/>
          </a:prstGeom>
        </p:spPr>
      </p:pic>
    </p:spTree>
    <p:extLst>
      <p:ext uri="{BB962C8B-B14F-4D97-AF65-F5344CB8AC3E}">
        <p14:creationId xmlns:p14="http://schemas.microsoft.com/office/powerpoint/2010/main" val="888100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337</TotalTime>
  <Words>1274</Words>
  <Application>Microsoft Office PowerPoint</Application>
  <PresentationFormat>On-screen Show (4:3)</PresentationFormat>
  <Paragraphs>139</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Twinkl</vt:lpstr>
      <vt:lpstr>Calibri</vt:lpstr>
      <vt:lpstr>Twinkl SemiBold</vt:lpstr>
      <vt:lpstr>Office Theme</vt:lpstr>
      <vt:lpstr>PowerPoint Presentation</vt:lpstr>
      <vt:lpstr>Who Are Pirates?</vt:lpstr>
      <vt:lpstr>Who Are Pirates?</vt:lpstr>
      <vt:lpstr>Who Are Pirates?</vt:lpstr>
      <vt:lpstr>Pirate Job Advertisement</vt:lpstr>
      <vt:lpstr>What You Need to Be a Pirate</vt:lpstr>
      <vt:lpstr>Pirate Names</vt:lpstr>
      <vt:lpstr>Pirate Ships</vt:lpstr>
      <vt:lpstr>Pirate Flags</vt:lpstr>
      <vt:lpstr>Pirate Crew</vt:lpstr>
      <vt:lpstr>Senior Pirates</vt:lpstr>
      <vt:lpstr>Pirates in Charge</vt:lpstr>
      <vt:lpstr>Pirates with Special Jobs</vt:lpstr>
      <vt:lpstr>Junior and Lower Rank Pirates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J Charnley</cp:lastModifiedBy>
  <cp:revision>34</cp:revision>
  <dcterms:created xsi:type="dcterms:W3CDTF">2019-01-15T09:03:22Z</dcterms:created>
  <dcterms:modified xsi:type="dcterms:W3CDTF">2020-05-29T12:48:12Z</dcterms:modified>
</cp:coreProperties>
</file>