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915" r:id="rId2"/>
    <p:sldMasterId id="2147483920" r:id="rId3"/>
    <p:sldMasterId id="2147483925" r:id="rId4"/>
    <p:sldMasterId id="2147483962" r:id="rId5"/>
  </p:sldMasterIdLst>
  <p:notesMasterIdLst>
    <p:notesMasterId r:id="rId17"/>
  </p:notesMasterIdLst>
  <p:handoutMasterIdLst>
    <p:handoutMasterId r:id="rId18"/>
  </p:handoutMasterIdLst>
  <p:sldIdLst>
    <p:sldId id="258" r:id="rId6"/>
    <p:sldId id="284" r:id="rId7"/>
    <p:sldId id="278" r:id="rId8"/>
    <p:sldId id="283" r:id="rId9"/>
    <p:sldId id="285" r:id="rId10"/>
    <p:sldId id="286" r:id="rId11"/>
    <p:sldId id="288" r:id="rId12"/>
    <p:sldId id="287" r:id="rId13"/>
    <p:sldId id="289" r:id="rId14"/>
    <p:sldId id="290" r:id="rId15"/>
    <p:sldId id="291" r:id="rId16"/>
  </p:sldIdLst>
  <p:sldSz cx="9144000" cy="6858000" type="screen4x3"/>
  <p:notesSz cx="6858000" cy="9144000"/>
  <p:embeddedFontLst>
    <p:embeddedFont>
      <p:font typeface="Clear Sans Light" panose="020B0604020202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itchFamily="2" charset="0"/>
      <p:regular r:id="rId24"/>
      <p:bold r:id="rId25"/>
    </p:embeddedFont>
    <p:embeddedFont>
      <p:font typeface="Twinkl SemiBold" pitchFamily="2" charset="0"/>
      <p:bold r:id="rId26"/>
    </p:embeddedFont>
    <p:embeddedFont>
      <p:font typeface="Sassoon Infant Rg" panose="02000503030000020003" charset="0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0"/>
    <a:srgbClr val="009285"/>
    <a:srgbClr val="2CB7BC"/>
    <a:srgbClr val="2DB7BC"/>
    <a:srgbClr val="013F7C"/>
    <a:srgbClr val="00A7E6"/>
    <a:srgbClr val="A673AE"/>
    <a:srgbClr val="641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F8550B-6AE2-4A35-A9EA-4620DF543A0B}" type="datetimeFigureOut">
              <a:rPr lang="en-GB"/>
              <a:pPr>
                <a:defRPr/>
              </a:pPr>
              <a:t>14/06/2020</a:t>
            </a:fld>
            <a:endParaRPr lang="en-GB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C95E90-9723-4AA3-A7CD-8A44CEF3B4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625374-DB39-4230-9146-32CD4C482CCE}" type="datetimeFigureOut">
              <a:rPr lang="en-GB"/>
              <a:pPr>
                <a:defRPr/>
              </a:pPr>
              <a:t>14/06/2020</a:t>
            </a:fld>
            <a:endParaRPr lang="en-GB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469DAD-91FC-4D17-88CD-B6B44C8040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02D86-D160-42E1-965F-F94A2AD3F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F205-15BA-416D-8D65-23C85F9B1B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6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02D86-D160-42E1-965F-F94A2AD3F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67D20-FFAC-42D9-84AC-C5A573F389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3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C679B82-AA16-4600-82CD-4403F9E2ED8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16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4A40282-4432-4A96-AB7B-94CBCB4715B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544C9DA-8150-4824-ABED-D53E6FAD9C3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70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3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C679B82-AA16-4600-82CD-4403F9E2ED8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07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4A40282-4432-4A96-AB7B-94CBCB4715B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544C9DA-8150-4824-ABED-D53E6FAD9C3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30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9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0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1A / Year 2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9A7362-AE06-4DA9-887E-593D4A57E64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447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1A / Year 1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0113418-3C48-4182-B955-7124087CD32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00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7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26CD972-D601-4633-9306-8B25179853A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36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1A / Year 5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419EB5-8B7E-435A-AF42-A93BD4C9170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07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1A / Year 6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E3F0C38-742D-498A-919B-040D93A35F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733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1A / Year 3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FC407E-97F3-4BD5-9CB3-19D43827181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79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CD1BC0F-69FB-4A72-A0AD-074B54D5A3B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48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2 2A / Year 3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DABEF6-8879-4880-9B2E-BC4F394517E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327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2A / Year 4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BEBEF7-338F-4F45-A434-237576F901A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881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4 2A / Year 5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AFF4E3-3954-4F76-8CBF-D367D5EDC83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743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5 2A / Year 6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E8768CC-6742-4DE9-985A-906519862CD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768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39C263-837D-44D7-AA3B-2AF31D545AC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92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5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986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1 / T3B W2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7C1071-5DA4-4E8E-9018-9771D56CA5B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108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2 / T3B W3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C88E765-0BD3-48F4-B8F9-F4B61A5E1F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63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3 / T3B W4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E64F81-4236-4DCD-8EDF-C62922095FE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706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4 / T3B W5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62F22B5-FC76-40A8-9875-F72A081DB57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042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5 / T3B W6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6673E6-CA63-4235-B33D-85D7207F27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95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6 / T3B W1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9CA9E5-88D3-471D-B1DA-A98AAABB34F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218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EFBE6E1-4452-4B83-91E2-6444E50F34C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91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CF36D9F-FFAC-4E3B-BA18-37B9AC2EC2C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A1C538-3B00-4F6E-8B26-D8DE2057002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EC510A-7251-4146-9AB5-EDDDFD52D0B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+mj-ea"/>
                <a:cs typeface="+mj-cs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CF6417-DAD7-46B2-8EAD-D35DD35BEB5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ea typeface="+mj-ea"/>
                <a:cs typeface="+mj-cs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E7D04B8A-7E43-4882-B645-DA70B62E523B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50" charset="0"/>
                <a:cs typeface="+mn-cs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964775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3AA91-3CF9-4E91-9F64-A30F22B6CFA4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27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03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BCDDED-DB3A-440A-BE6B-F690BFB79866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6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55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852C85-8177-4A9F-A5E2-5A144BEDBDE1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C4C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23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140F0A-34B2-489D-8AA8-342AD1B185DB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78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683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9DD759-FCC6-431C-BA45-00E4727E4A1E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78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67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F50BCF-03A5-4B88-862B-D80D0879248F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78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249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27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2096E13-E6A7-4F5B-8EEC-30BADB35C4EC}"/>
              </a:ext>
            </a:extLst>
          </p:cNvPr>
          <p:cNvSpPr/>
          <p:nvPr userDrawn="1"/>
        </p:nvSpPr>
        <p:spPr>
          <a:xfrm>
            <a:off x="8480425" y="6665913"/>
            <a:ext cx="663575" cy="125412"/>
          </a:xfrm>
          <a:prstGeom prst="roundRect">
            <a:avLst/>
          </a:prstGeom>
          <a:solidFill>
            <a:srgbClr val="F39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B3736E-EEB5-4E20-8F7A-0B9F2F87F123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39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00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E1757D-D666-47CC-8D0D-9888C4021156}"/>
              </a:ext>
            </a:extLst>
          </p:cNvPr>
          <p:cNvSpPr/>
          <p:nvPr userDrawn="1"/>
        </p:nvSpPr>
        <p:spPr>
          <a:xfrm>
            <a:off x="8480425" y="6665913"/>
            <a:ext cx="663575" cy="125412"/>
          </a:xfrm>
          <a:prstGeom prst="round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09CD96-ACD6-4D23-8934-7E84033AA8B6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80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61C2C0-867E-43C8-A074-78CA411867D9}"/>
              </a:ext>
            </a:extLst>
          </p:cNvPr>
          <p:cNvSpPr/>
          <p:nvPr userDrawn="1"/>
        </p:nvSpPr>
        <p:spPr>
          <a:xfrm>
            <a:off x="8480425" y="6665913"/>
            <a:ext cx="663575" cy="125412"/>
          </a:xfrm>
          <a:prstGeom prst="roundRect">
            <a:avLst/>
          </a:prstGeom>
          <a:solidFill>
            <a:srgbClr val="FCD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8B28CF-A0CA-4C49-B8FD-BFC9C34EEB5A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CD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175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203EE8A-3079-4FE5-B2E2-2DE45A2D799A}"/>
              </a:ext>
            </a:extLst>
          </p:cNvPr>
          <p:cNvSpPr/>
          <p:nvPr userDrawn="1"/>
        </p:nvSpPr>
        <p:spPr>
          <a:xfrm>
            <a:off x="8480425" y="6665913"/>
            <a:ext cx="663575" cy="125412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4C61F1-3FAA-4667-A27C-FF2B5284FDEA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74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C0DF7D2-F358-4D96-AD05-3E4F16F47B5D}"/>
              </a:ext>
            </a:extLst>
          </p:cNvPr>
          <p:cNvSpPr/>
          <p:nvPr userDrawn="1"/>
        </p:nvSpPr>
        <p:spPr>
          <a:xfrm>
            <a:off x="8480425" y="6665913"/>
            <a:ext cx="663575" cy="125412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04FFB9-CE47-4585-AAC4-0C624EA6DF19}"/>
              </a:ext>
            </a:extLst>
          </p:cNvPr>
          <p:cNvSpPr/>
          <p:nvPr userDrawn="1"/>
        </p:nvSpPr>
        <p:spPr>
          <a:xfrm>
            <a:off x="4321175" y="3335338"/>
            <a:ext cx="485775" cy="1666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227388"/>
            <a:ext cx="628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3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194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1 / T3B 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63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2 / T3B W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56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3 / T3B W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040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4 / T3B W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187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5 / T3B W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292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A W6 / T3B W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7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C679B82-AA16-4600-82CD-4403F9E2ED8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1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4A40282-4432-4A96-AB7B-94CBCB4715B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544C9DA-8150-4824-ABED-D53E6FAD9C3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2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5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4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76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  <p:sldLayoutId id="2147483981" r:id="rId19"/>
    <p:sldLayoutId id="2147483982" r:id="rId20"/>
    <p:sldLayoutId id="2147483983" r:id="rId21"/>
    <p:sldLayoutId id="2147483984" r:id="rId22"/>
    <p:sldLayoutId id="2147483985" r:id="rId23"/>
    <p:sldLayoutId id="2147483986" r:id="rId24"/>
    <p:sldLayoutId id="2147483987" r:id="rId25"/>
    <p:sldLayoutId id="2147483988" r:id="rId26"/>
    <p:sldLayoutId id="2147483989" r:id="rId27"/>
    <p:sldLayoutId id="2147483990" r:id="rId28"/>
    <p:sldLayoutId id="2147483991" r:id="rId29"/>
    <p:sldLayoutId id="2147483992" r:id="rId30"/>
    <p:sldLayoutId id="2147483993" r:id="rId31"/>
    <p:sldLayoutId id="2147483994" r:id="rId32"/>
    <p:sldLayoutId id="2147483995" r:id="rId33"/>
    <p:sldLayoutId id="2147483996" r:id="rId34"/>
    <p:sldLayoutId id="2147483997" r:id="rId35"/>
    <p:sldLayoutId id="2147483998" r:id="rId36"/>
    <p:sldLayoutId id="2147483999" r:id="rId37"/>
    <p:sldLayoutId id="2147484000" r:id="rId38"/>
    <p:sldLayoutId id="2147484001" r:id="rId3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" y="809897"/>
            <a:ext cx="7863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words do have root words. </a:t>
            </a:r>
          </a:p>
          <a:p>
            <a:endParaRPr lang="en-GB" dirty="0"/>
          </a:p>
          <a:p>
            <a:r>
              <a:rPr lang="en-GB" dirty="0" smtClean="0"/>
              <a:t>Some of the root words end in a y. </a:t>
            </a:r>
          </a:p>
          <a:p>
            <a:endParaRPr lang="en-GB" dirty="0"/>
          </a:p>
          <a:p>
            <a:r>
              <a:rPr lang="en-GB" dirty="0" smtClean="0"/>
              <a:t>For example, victorious has victory as a root word and furious has fury. </a:t>
            </a:r>
          </a:p>
          <a:p>
            <a:endParaRPr lang="en-GB" dirty="0"/>
          </a:p>
          <a:p>
            <a:r>
              <a:rPr lang="en-GB" dirty="0" smtClean="0"/>
              <a:t>For these, the rule is ‘change the y to an </a:t>
            </a:r>
            <a:r>
              <a:rPr lang="en-GB" dirty="0" err="1" smtClean="0"/>
              <a:t>i</a:t>
            </a:r>
            <a:r>
              <a:rPr lang="en-GB" dirty="0" smtClean="0"/>
              <a:t> and add </a:t>
            </a:r>
            <a:r>
              <a:rPr lang="en-GB" dirty="0" err="1" smtClean="0"/>
              <a:t>ous’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other root words end in our. Like in humorous the root word is humour and in odorous the root word is odour. </a:t>
            </a:r>
          </a:p>
          <a:p>
            <a:endParaRPr lang="en-GB" dirty="0"/>
          </a:p>
          <a:p>
            <a:r>
              <a:rPr lang="en-GB" dirty="0" smtClean="0"/>
              <a:t>The rule for these is ‘Take out the u and add </a:t>
            </a:r>
            <a:r>
              <a:rPr lang="en-GB" dirty="0" err="1" smtClean="0"/>
              <a:t>ous’</a:t>
            </a:r>
            <a:r>
              <a:rPr lang="en-GB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9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0D53EA-38FA-4E2A-9014-2526514A40CF}"/>
              </a:ext>
            </a:extLst>
          </p:cNvPr>
          <p:cNvSpPr/>
          <p:nvPr/>
        </p:nvSpPr>
        <p:spPr bwMode="auto">
          <a:xfrm>
            <a:off x="727075" y="3025775"/>
            <a:ext cx="7689850" cy="555625"/>
          </a:xfrm>
          <a:prstGeom prst="rect">
            <a:avLst/>
          </a:prstGeom>
          <a:solidFill>
            <a:srgbClr val="EA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Which suffix do these words have in common?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EA753F-701C-4621-AFB5-498A9BAD2925}"/>
              </a:ext>
            </a:extLst>
          </p:cNvPr>
          <p:cNvSpPr/>
          <p:nvPr/>
        </p:nvSpPr>
        <p:spPr bwMode="auto">
          <a:xfrm>
            <a:off x="803275" y="765175"/>
            <a:ext cx="162718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various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47738-9E02-4CF0-A65F-C1FC41E64ECA}"/>
              </a:ext>
            </a:extLst>
          </p:cNvPr>
          <p:cNvSpPr/>
          <p:nvPr/>
        </p:nvSpPr>
        <p:spPr bwMode="auto">
          <a:xfrm>
            <a:off x="2763838" y="765175"/>
            <a:ext cx="162718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furious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760F06-071A-46C2-9431-B7456D2D4EDF}"/>
              </a:ext>
            </a:extLst>
          </p:cNvPr>
          <p:cNvSpPr/>
          <p:nvPr/>
        </p:nvSpPr>
        <p:spPr bwMode="auto">
          <a:xfrm>
            <a:off x="4725988" y="765175"/>
            <a:ext cx="162718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glorious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1C04D7-154F-4A51-B593-4E05953FD2F6}"/>
              </a:ext>
            </a:extLst>
          </p:cNvPr>
          <p:cNvSpPr/>
          <p:nvPr/>
        </p:nvSpPr>
        <p:spPr bwMode="auto">
          <a:xfrm>
            <a:off x="6686550" y="765175"/>
            <a:ext cx="162718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victorious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1BC1CC-16B4-4DC7-97E2-433A2F428573}"/>
              </a:ext>
            </a:extLst>
          </p:cNvPr>
          <p:cNvSpPr/>
          <p:nvPr/>
        </p:nvSpPr>
        <p:spPr bwMode="auto">
          <a:xfrm>
            <a:off x="1195388" y="1422400"/>
            <a:ext cx="20891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mysterious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11C2F3-E087-4C26-A8FB-ED1E41735C68}"/>
              </a:ext>
            </a:extLst>
          </p:cNvPr>
          <p:cNvSpPr/>
          <p:nvPr/>
        </p:nvSpPr>
        <p:spPr bwMode="auto">
          <a:xfrm>
            <a:off x="803275" y="2211388"/>
            <a:ext cx="162718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vigorous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DBD9D8-F285-4355-92EB-A68F382B93A8}"/>
              </a:ext>
            </a:extLst>
          </p:cNvPr>
          <p:cNvSpPr/>
          <p:nvPr/>
        </p:nvSpPr>
        <p:spPr bwMode="auto">
          <a:xfrm>
            <a:off x="3760788" y="1400175"/>
            <a:ext cx="16256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humorous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9B19D-6AF8-4DEF-8ED5-7E765D7F4EA7}"/>
              </a:ext>
            </a:extLst>
          </p:cNvPr>
          <p:cNvSpPr/>
          <p:nvPr/>
        </p:nvSpPr>
        <p:spPr bwMode="auto">
          <a:xfrm>
            <a:off x="5859463" y="1425575"/>
            <a:ext cx="181133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glamorous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2C033B-9406-4C23-B734-CD8363500473}"/>
              </a:ext>
            </a:extLst>
          </p:cNvPr>
          <p:cNvSpPr/>
          <p:nvPr/>
        </p:nvSpPr>
        <p:spPr bwMode="auto">
          <a:xfrm>
            <a:off x="6686550" y="2165350"/>
            <a:ext cx="162718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rigorous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360819-CA83-4318-92C3-D04282123690}"/>
              </a:ext>
            </a:extLst>
          </p:cNvPr>
          <p:cNvSpPr/>
          <p:nvPr/>
        </p:nvSpPr>
        <p:spPr bwMode="auto">
          <a:xfrm>
            <a:off x="3757613" y="2165350"/>
            <a:ext cx="162877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A526B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odorous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A526B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3586D91-EDF5-4346-B574-1E735C4EDB30}"/>
              </a:ext>
            </a:extLst>
          </p:cNvPr>
          <p:cNvSpPr/>
          <p:nvPr/>
        </p:nvSpPr>
        <p:spPr bwMode="auto">
          <a:xfrm>
            <a:off x="727075" y="3784600"/>
            <a:ext cx="7689850" cy="555625"/>
          </a:xfrm>
          <a:prstGeom prst="rect">
            <a:avLst/>
          </a:prstGeom>
          <a:solidFill>
            <a:srgbClr val="EA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How does that suffix affect how the word is spelt?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294858-8C8E-483E-BDDF-B24FD6D67F0B}"/>
              </a:ext>
            </a:extLst>
          </p:cNvPr>
          <p:cNvSpPr/>
          <p:nvPr/>
        </p:nvSpPr>
        <p:spPr bwMode="auto">
          <a:xfrm>
            <a:off x="727075" y="4778375"/>
            <a:ext cx="7689850" cy="1246188"/>
          </a:xfrm>
          <a:prstGeom prst="rect">
            <a:avLst/>
          </a:prstGeom>
          <a:solidFill>
            <a:srgbClr val="EA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These words all contain the suffix -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When the root word ends in ‘y’, it becomes ‘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’ before adding -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When the root word ends in ‘our’, it becomes ‘or’ before adding -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  <p:bldP spid="14" grpId="0"/>
      <p:bldP spid="15" grpId="0"/>
      <p:bldP spid="16" grpId="0"/>
      <p:bldP spid="17" grpId="0"/>
      <p:bldP spid="19" grpId="0"/>
      <p:bldP spid="21" grpId="0"/>
      <p:bldP spid="24" grpId="0"/>
      <p:bldP spid="27" grpId="0"/>
      <p:bldP spid="31" grpId="0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/>
          </p:cNvPr>
          <p:cNvSpPr/>
          <p:nvPr/>
        </p:nvSpPr>
        <p:spPr>
          <a:xfrm>
            <a:off x="755650" y="661988"/>
            <a:ext cx="7632700" cy="965200"/>
          </a:xfrm>
          <a:prstGeom prst="roundRect">
            <a:avLst>
              <a:gd name="adj" fmla="val 0"/>
            </a:avLst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What do you notice about these words?</a:t>
            </a:r>
          </a:p>
        </p:txBody>
      </p:sp>
      <p:sp>
        <p:nvSpPr>
          <p:cNvPr id="9" name="Rectangle: Rounded Corners 8">
            <a:extLst/>
          </p:cNvPr>
          <p:cNvSpPr/>
          <p:nvPr/>
        </p:nvSpPr>
        <p:spPr>
          <a:xfrm>
            <a:off x="755650" y="5172075"/>
            <a:ext cx="7632700" cy="89058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This week we are looking at adding the suffix -</a:t>
            </a:r>
            <a:r>
              <a:rPr lang="en-GB" dirty="0" err="1">
                <a:solidFill>
                  <a:schemeClr val="tx1"/>
                </a:solidFill>
              </a:rPr>
              <a:t>ous</a:t>
            </a:r>
            <a:r>
              <a:rPr lang="en-GB" dirty="0">
                <a:solidFill>
                  <a:schemeClr val="tx1"/>
                </a:solidFill>
              </a:rPr>
              <a:t> to words...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55650" y="2386013"/>
            <a:ext cx="2179638" cy="2647950"/>
            <a:chOff x="755650" y="2385881"/>
            <a:chExt cx="2179638" cy="2648082"/>
          </a:xfrm>
        </p:grpSpPr>
        <p:sp>
          <p:nvSpPr>
            <p:cNvPr id="16" name="Rectangle: Rounded Corners 15">
              <a:extLst/>
            </p:cNvPr>
            <p:cNvSpPr/>
            <p:nvPr/>
          </p:nvSpPr>
          <p:spPr bwMode="auto">
            <a:xfrm>
              <a:off x="755650" y="4143331"/>
              <a:ext cx="2179638" cy="8906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poisonous</a:t>
              </a:r>
            </a:p>
          </p:txBody>
        </p:sp>
        <p:pic>
          <p:nvPicPr>
            <p:cNvPr id="235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304" y="2385881"/>
              <a:ext cx="694329" cy="175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482975" y="2973388"/>
            <a:ext cx="2178050" cy="2060575"/>
            <a:chOff x="3482975" y="2973618"/>
            <a:chExt cx="2178050" cy="2060345"/>
          </a:xfrm>
        </p:grpSpPr>
        <p:sp>
          <p:nvSpPr>
            <p:cNvPr id="17" name="Rectangle: Rounded Corners 16">
              <a:extLst/>
            </p:cNvPr>
            <p:cNvSpPr/>
            <p:nvPr/>
          </p:nvSpPr>
          <p:spPr bwMode="auto">
            <a:xfrm>
              <a:off x="3482975" y="4145062"/>
              <a:ext cx="2178050" cy="8889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mountainous</a:t>
              </a:r>
            </a:p>
          </p:txBody>
        </p:sp>
        <p:pic>
          <p:nvPicPr>
            <p:cNvPr id="2356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715" y="2973618"/>
              <a:ext cx="2058570" cy="116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026150" y="2589213"/>
            <a:ext cx="2179638" cy="2444750"/>
            <a:chOff x="6026150" y="2589999"/>
            <a:chExt cx="2179638" cy="2443964"/>
          </a:xfrm>
        </p:grpSpPr>
        <p:sp>
          <p:nvSpPr>
            <p:cNvPr id="21" name="Rectangle: Rounded Corners 20">
              <a:extLst/>
            </p:cNvPr>
            <p:cNvSpPr/>
            <p:nvPr/>
          </p:nvSpPr>
          <p:spPr bwMode="auto">
            <a:xfrm>
              <a:off x="6026150" y="4248403"/>
              <a:ext cx="2179638" cy="78556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dangerous</a:t>
              </a:r>
            </a:p>
          </p:txBody>
        </p:sp>
        <p:pic>
          <p:nvPicPr>
            <p:cNvPr id="2356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257" y="2589999"/>
              <a:ext cx="1060439" cy="165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96925" y="704850"/>
            <a:ext cx="7694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/>
              <a:t>These words all have a very obvious root word that is a noun. Then ous has been added making it into an adjective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Mountain is a noun (The mountain)</a:t>
            </a:r>
          </a:p>
          <a:p>
            <a:endParaRPr lang="en-GB" altLang="en-US"/>
          </a:p>
          <a:p>
            <a:r>
              <a:rPr lang="en-GB" altLang="en-US"/>
              <a:t>Mountainous is an adjective (Northern India is mountainous)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/>
          </p:cNvPr>
          <p:cNvSpPr/>
          <p:nvPr/>
        </p:nvSpPr>
        <p:spPr>
          <a:xfrm>
            <a:off x="755650" y="4279900"/>
            <a:ext cx="76327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suffix do these words have in common?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does that suffix affect how the word is spelt?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These words all contain the suffix –</a:t>
            </a:r>
            <a:r>
              <a:rPr lang="en-GB" dirty="0" err="1">
                <a:solidFill>
                  <a:schemeClr val="tx1"/>
                </a:solidFill>
              </a:rPr>
              <a:t>ous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There is no change to the root word.</a:t>
            </a:r>
          </a:p>
        </p:txBody>
      </p:sp>
      <p:sp>
        <p:nvSpPr>
          <p:cNvPr id="34" name="Rectangle: Rounded Corners 33">
            <a:extLst/>
          </p:cNvPr>
          <p:cNvSpPr/>
          <p:nvPr/>
        </p:nvSpPr>
        <p:spPr>
          <a:xfrm>
            <a:off x="755650" y="788988"/>
            <a:ext cx="1819275" cy="687387"/>
          </a:xfrm>
          <a:prstGeom prst="roundRect">
            <a:avLst>
              <a:gd name="adj" fmla="val 0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dangerous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35" name="Rectangle: Rounded Corners 34">
            <a:extLst/>
          </p:cNvPr>
          <p:cNvSpPr/>
          <p:nvPr/>
        </p:nvSpPr>
        <p:spPr>
          <a:xfrm>
            <a:off x="2139950" y="1617663"/>
            <a:ext cx="1819275" cy="687387"/>
          </a:xfrm>
          <a:prstGeom prst="roundRect">
            <a:avLst>
              <a:gd name="adj" fmla="val 0"/>
            </a:avLst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joyous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36" name="Rectangle: Rounded Corners 35">
            <a:extLst/>
          </p:cNvPr>
          <p:cNvSpPr/>
          <p:nvPr/>
        </p:nvSpPr>
        <p:spPr>
          <a:xfrm>
            <a:off x="3662363" y="757238"/>
            <a:ext cx="1819275" cy="687387"/>
          </a:xfrm>
          <a:prstGeom prst="roundRect">
            <a:avLst>
              <a:gd name="adj" fmla="val 0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poisonous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37" name="Rectangle: Rounded Corners 36">
            <a:extLst/>
          </p:cNvPr>
          <p:cNvSpPr/>
          <p:nvPr/>
        </p:nvSpPr>
        <p:spPr>
          <a:xfrm>
            <a:off x="5210175" y="1617663"/>
            <a:ext cx="1819275" cy="687387"/>
          </a:xfrm>
          <a:prstGeom prst="roundRect">
            <a:avLst>
              <a:gd name="adj" fmla="val 0"/>
            </a:avLst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synonymous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42" name="Rectangle: Rounded Corners 41">
            <a:extLst/>
          </p:cNvPr>
          <p:cNvSpPr/>
          <p:nvPr/>
        </p:nvSpPr>
        <p:spPr>
          <a:xfrm>
            <a:off x="6569075" y="788988"/>
            <a:ext cx="1819275" cy="687387"/>
          </a:xfrm>
          <a:prstGeom prst="roundRect">
            <a:avLst>
              <a:gd name="adj" fmla="val 0"/>
            </a:avLst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mountainous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43" name="Rectangle: Rounded Corners 42">
            <a:extLst/>
          </p:cNvPr>
          <p:cNvSpPr/>
          <p:nvPr/>
        </p:nvSpPr>
        <p:spPr>
          <a:xfrm>
            <a:off x="755650" y="2478088"/>
            <a:ext cx="1819275" cy="687387"/>
          </a:xfrm>
          <a:prstGeom prst="roundRect">
            <a:avLst>
              <a:gd name="adj" fmla="val 0"/>
            </a:avLst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hazardous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44" name="Rectangle: Rounded Corners 43">
            <a:extLst/>
          </p:cNvPr>
          <p:cNvSpPr/>
          <p:nvPr/>
        </p:nvSpPr>
        <p:spPr>
          <a:xfrm>
            <a:off x="2139950" y="3275013"/>
            <a:ext cx="1819275" cy="687387"/>
          </a:xfrm>
          <a:prstGeom prst="roundRect">
            <a:avLst>
              <a:gd name="adj" fmla="val 0"/>
            </a:avLst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momentous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45" name="Rectangle: Rounded Corners 44">
            <a:extLst/>
          </p:cNvPr>
          <p:cNvSpPr/>
          <p:nvPr/>
        </p:nvSpPr>
        <p:spPr>
          <a:xfrm>
            <a:off x="3662363" y="2446338"/>
            <a:ext cx="1819275" cy="687387"/>
          </a:xfrm>
          <a:prstGeom prst="roundRect">
            <a:avLst>
              <a:gd name="adj" fmla="val 0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riotous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46" name="Rectangle: Rounded Corners 45">
            <a:extLst/>
          </p:cNvPr>
          <p:cNvSpPr/>
          <p:nvPr/>
        </p:nvSpPr>
        <p:spPr>
          <a:xfrm>
            <a:off x="5210175" y="3275013"/>
            <a:ext cx="1819275" cy="687387"/>
          </a:xfrm>
          <a:prstGeom prst="roundRect">
            <a:avLst>
              <a:gd name="adj" fmla="val 0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scandalous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  <p:sp>
        <p:nvSpPr>
          <p:cNvPr id="47" name="Rectangle: Rounded Corners 46">
            <a:extLst/>
          </p:cNvPr>
          <p:cNvSpPr/>
          <p:nvPr/>
        </p:nvSpPr>
        <p:spPr>
          <a:xfrm>
            <a:off x="6569075" y="2478088"/>
            <a:ext cx="1819275" cy="687387"/>
          </a:xfrm>
          <a:prstGeom prst="roundRect">
            <a:avLst>
              <a:gd name="adj" fmla="val 0"/>
            </a:avLst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perilous</a:t>
            </a:r>
            <a:endParaRPr lang="en-GB" dirty="0">
              <a:solidFill>
                <a:schemeClr val="bg1"/>
              </a:solidFill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E687CD-B825-4958-9159-6E7A8B43E836}"/>
              </a:ext>
            </a:extLst>
          </p:cNvPr>
          <p:cNvSpPr/>
          <p:nvPr/>
        </p:nvSpPr>
        <p:spPr>
          <a:xfrm>
            <a:off x="755650" y="661988"/>
            <a:ext cx="7632700" cy="965200"/>
          </a:xfrm>
          <a:prstGeom prst="roundRect">
            <a:avLst>
              <a:gd name="adj" fmla="val 0"/>
            </a:avLst>
          </a:prstGeom>
          <a:solidFill>
            <a:srgbClr val="019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What do you notice about these words?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61E5B5-BCC2-4A7B-AC19-00016CBB40E1}"/>
              </a:ext>
            </a:extLst>
          </p:cNvPr>
          <p:cNvSpPr/>
          <p:nvPr/>
        </p:nvSpPr>
        <p:spPr>
          <a:xfrm>
            <a:off x="755650" y="5172075"/>
            <a:ext cx="7632700" cy="89058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This week we are looking at adding the suffix –</a:t>
            </a:r>
            <a:r>
              <a:rPr lang="en-GB" i="1" dirty="0">
                <a:solidFill>
                  <a:srgbClr val="1C1C1C"/>
                </a:solidFill>
              </a:rPr>
              <a:t> </a:t>
            </a:r>
            <a:r>
              <a:rPr lang="en-GB" b="1" dirty="0" err="1">
                <a:solidFill>
                  <a:srgbClr val="1C1C1C"/>
                </a:solidFill>
              </a:rPr>
              <a:t>ous</a:t>
            </a:r>
            <a:r>
              <a:rPr lang="en-GB" dirty="0">
                <a:solidFill>
                  <a:srgbClr val="1C1C1C"/>
                </a:solidFill>
              </a:rPr>
              <a:t> to words...</a:t>
            </a:r>
            <a:endParaRPr lang="en-GB" sz="2000" dirty="0">
              <a:solidFill>
                <a:srgbClr val="1C1C1C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3028950"/>
            <a:ext cx="2444750" cy="2005013"/>
            <a:chOff x="755650" y="3029059"/>
            <a:chExt cx="2444986" cy="200490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53BA022-114A-43C3-A959-AB6E186A4586}"/>
                </a:ext>
              </a:extLst>
            </p:cNvPr>
            <p:cNvSpPr/>
            <p:nvPr/>
          </p:nvSpPr>
          <p:spPr bwMode="auto">
            <a:xfrm>
              <a:off x="755650" y="4143423"/>
              <a:ext cx="2179848" cy="8905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1C1C1C"/>
                  </a:solidFill>
                </a:rPr>
                <a:t>enormous</a:t>
              </a:r>
            </a:p>
          </p:txBody>
        </p:sp>
        <p:pic>
          <p:nvPicPr>
            <p:cNvPr id="266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09" y="3029059"/>
              <a:ext cx="2316427" cy="111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482975" y="2465388"/>
            <a:ext cx="2178050" cy="2568575"/>
            <a:chOff x="3482975" y="2465577"/>
            <a:chExt cx="2178050" cy="25683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91943C0-220D-4E96-9272-B97AD0EB934D}"/>
                </a:ext>
              </a:extLst>
            </p:cNvPr>
            <p:cNvSpPr/>
            <p:nvPr/>
          </p:nvSpPr>
          <p:spPr bwMode="auto">
            <a:xfrm>
              <a:off x="3482975" y="4145028"/>
              <a:ext cx="2178050" cy="88893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1C1C1C"/>
                  </a:solidFill>
                </a:rPr>
                <a:t>anxious</a:t>
              </a:r>
            </a:p>
          </p:txBody>
        </p:sp>
        <p:pic>
          <p:nvPicPr>
            <p:cNvPr id="2663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313" y="2465577"/>
              <a:ext cx="1613373" cy="167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026150" y="2590800"/>
            <a:ext cx="2179638" cy="2443163"/>
            <a:chOff x="6026150" y="2591335"/>
            <a:chExt cx="2179638" cy="244262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6EF0092-77E3-4A36-90F9-76D5E4F8D6E3}"/>
                </a:ext>
              </a:extLst>
            </p:cNvPr>
            <p:cNvSpPr/>
            <p:nvPr/>
          </p:nvSpPr>
          <p:spPr bwMode="auto">
            <a:xfrm>
              <a:off x="6026150" y="4143571"/>
              <a:ext cx="2179638" cy="89039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rgbClr val="1C1C1C"/>
                  </a:solidFill>
                </a:rPr>
                <a:t>jealous</a:t>
              </a:r>
            </a:p>
          </p:txBody>
        </p:sp>
        <p:pic>
          <p:nvPicPr>
            <p:cNvPr id="2663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632" y="2591335"/>
              <a:ext cx="1898673" cy="1556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74713" y="1058863"/>
            <a:ext cx="749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/>
              <a:t>These words are all still adjectives but they don’t have a root word that you can easily find </a:t>
            </a:r>
            <a:r>
              <a:rPr lang="en-GB" altLang="en-US">
                <a:sym typeface="Wingdings" panose="05000000000000000000" pitchFamily="2" charset="2"/>
              </a:rPr>
              <a:t>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48A8D4-7578-4EB6-A949-ECB97A536995}"/>
              </a:ext>
            </a:extLst>
          </p:cNvPr>
          <p:cNvSpPr/>
          <p:nvPr/>
        </p:nvSpPr>
        <p:spPr>
          <a:xfrm>
            <a:off x="755650" y="4279900"/>
            <a:ext cx="76327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solidFill>
                  <a:srgbClr val="1C1C1C"/>
                </a:solidFill>
              </a:rPr>
              <a:t>Which suffix do these words have in common?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solidFill>
                  <a:srgbClr val="1C1C1C"/>
                </a:solidFill>
              </a:rPr>
              <a:t>How does that suffix affect how the word is spelt?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solidFill>
                  <a:srgbClr val="1C1C1C"/>
                </a:solidFill>
              </a:rPr>
              <a:t>These words all contain the suffix –</a:t>
            </a:r>
            <a:r>
              <a:rPr lang="en-GB" i="1" dirty="0">
                <a:solidFill>
                  <a:srgbClr val="1C1C1C"/>
                </a:solidFill>
              </a:rPr>
              <a:t> </a:t>
            </a:r>
            <a:r>
              <a:rPr lang="en-GB" b="1" dirty="0" err="1">
                <a:solidFill>
                  <a:srgbClr val="1C1C1C"/>
                </a:solidFill>
              </a:rPr>
              <a:t>ous</a:t>
            </a:r>
            <a:r>
              <a:rPr lang="en-GB" b="1" dirty="0">
                <a:solidFill>
                  <a:srgbClr val="1C1C1C"/>
                </a:solidFill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solidFill>
                  <a:srgbClr val="1C1C1C"/>
                </a:solidFill>
              </a:rPr>
              <a:t>These words all have no definitive root word.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31E13A4-B686-4285-9A6A-22AC6BB1C8AA}"/>
              </a:ext>
            </a:extLst>
          </p:cNvPr>
          <p:cNvSpPr/>
          <p:nvPr/>
        </p:nvSpPr>
        <p:spPr>
          <a:xfrm>
            <a:off x="755650" y="788988"/>
            <a:ext cx="1819275" cy="687387"/>
          </a:xfrm>
          <a:prstGeom prst="roundRect">
            <a:avLst>
              <a:gd name="adj" fmla="val 0"/>
            </a:avLst>
          </a:prstGeom>
          <a:solidFill>
            <a:srgbClr val="A2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tremendous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4C49D1C-53EA-49EE-BDFA-38A4E65E4094}"/>
              </a:ext>
            </a:extLst>
          </p:cNvPr>
          <p:cNvSpPr/>
          <p:nvPr/>
        </p:nvSpPr>
        <p:spPr>
          <a:xfrm>
            <a:off x="2139950" y="1617663"/>
            <a:ext cx="1819275" cy="687387"/>
          </a:xfrm>
          <a:prstGeom prst="roundRect">
            <a:avLst>
              <a:gd name="adj" fmla="val 0"/>
            </a:avLst>
          </a:prstGeom>
          <a:solidFill>
            <a:srgbClr val="699326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serious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4F114EC-F845-46FB-BE55-BED5FA9540D4}"/>
              </a:ext>
            </a:extLst>
          </p:cNvPr>
          <p:cNvSpPr/>
          <p:nvPr/>
        </p:nvSpPr>
        <p:spPr>
          <a:xfrm>
            <a:off x="3662363" y="757238"/>
            <a:ext cx="1819275" cy="687387"/>
          </a:xfrm>
          <a:prstGeom prst="roundRect">
            <a:avLst>
              <a:gd name="adj" fmla="val 0"/>
            </a:avLst>
          </a:prstGeom>
          <a:solidFill>
            <a:srgbClr val="005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enormous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8287031-A9F6-4F99-B471-2BD582326571}"/>
              </a:ext>
            </a:extLst>
          </p:cNvPr>
          <p:cNvSpPr/>
          <p:nvPr/>
        </p:nvSpPr>
        <p:spPr>
          <a:xfrm>
            <a:off x="5210175" y="1617663"/>
            <a:ext cx="1819275" cy="687387"/>
          </a:xfrm>
          <a:prstGeom prst="roundRect">
            <a:avLst>
              <a:gd name="adj" fmla="val 0"/>
            </a:avLst>
          </a:prstGeom>
          <a:solidFill>
            <a:srgbClr val="019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hideous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C2CE6F6-CC9E-4812-9E4B-3A05A9D52934}"/>
              </a:ext>
            </a:extLst>
          </p:cNvPr>
          <p:cNvSpPr/>
          <p:nvPr/>
        </p:nvSpPr>
        <p:spPr>
          <a:xfrm>
            <a:off x="6569075" y="788988"/>
            <a:ext cx="1819275" cy="687387"/>
          </a:xfrm>
          <a:prstGeom prst="roundRect">
            <a:avLst>
              <a:gd name="adj" fmla="val 0"/>
            </a:avLst>
          </a:prstGeom>
          <a:solidFill>
            <a:srgbClr val="6CB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jealous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9DBF8C8-578B-472D-9ABF-BD550F6B207E}"/>
              </a:ext>
            </a:extLst>
          </p:cNvPr>
          <p:cNvSpPr/>
          <p:nvPr/>
        </p:nvSpPr>
        <p:spPr>
          <a:xfrm>
            <a:off x="755650" y="2478088"/>
            <a:ext cx="1819275" cy="687387"/>
          </a:xfrm>
          <a:prstGeom prst="roundRect">
            <a:avLst>
              <a:gd name="adj" fmla="val 0"/>
            </a:avLst>
          </a:prstGeom>
          <a:solidFill>
            <a:srgbClr val="6CB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fabulous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25DDF20-6711-42B1-9241-D2FDDC11F68F}"/>
              </a:ext>
            </a:extLst>
          </p:cNvPr>
          <p:cNvSpPr/>
          <p:nvPr/>
        </p:nvSpPr>
        <p:spPr>
          <a:xfrm>
            <a:off x="2139950" y="3275013"/>
            <a:ext cx="1819275" cy="687387"/>
          </a:xfrm>
          <a:prstGeom prst="roundRect">
            <a:avLst>
              <a:gd name="adj" fmla="val 0"/>
            </a:avLst>
          </a:prstGeom>
          <a:solidFill>
            <a:srgbClr val="019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obvious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CA82A4E-043D-4B7F-BC33-11CE03253775}"/>
              </a:ext>
            </a:extLst>
          </p:cNvPr>
          <p:cNvSpPr/>
          <p:nvPr/>
        </p:nvSpPr>
        <p:spPr>
          <a:xfrm>
            <a:off x="3662363" y="2446338"/>
            <a:ext cx="1819275" cy="687387"/>
          </a:xfrm>
          <a:prstGeom prst="roundRect">
            <a:avLst>
              <a:gd name="adj" fmla="val 0"/>
            </a:avLst>
          </a:prstGeom>
          <a:solidFill>
            <a:srgbClr val="A2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curious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E6EBE14-B46E-4837-AB3B-212739459FD2}"/>
              </a:ext>
            </a:extLst>
          </p:cNvPr>
          <p:cNvSpPr/>
          <p:nvPr/>
        </p:nvSpPr>
        <p:spPr>
          <a:xfrm>
            <a:off x="5210175" y="3275013"/>
            <a:ext cx="1819275" cy="687387"/>
          </a:xfrm>
          <a:prstGeom prst="roundRect">
            <a:avLst>
              <a:gd name="adj" fmla="val 0"/>
            </a:avLst>
          </a:prstGeom>
          <a:solidFill>
            <a:srgbClr val="005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gorgeous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09FE8F5-9BB6-4708-B8A6-794672FA9C9F}"/>
              </a:ext>
            </a:extLst>
          </p:cNvPr>
          <p:cNvSpPr/>
          <p:nvPr/>
        </p:nvSpPr>
        <p:spPr>
          <a:xfrm>
            <a:off x="6569075" y="2478088"/>
            <a:ext cx="1819275" cy="687387"/>
          </a:xfrm>
          <a:prstGeom prst="roundRect">
            <a:avLst>
              <a:gd name="adj" fmla="val 0"/>
            </a:avLst>
          </a:prstGeom>
          <a:solidFill>
            <a:srgbClr val="699326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anxious</a:t>
            </a:r>
            <a:endParaRPr lang="en-GB" dirty="0">
              <a:solidFill>
                <a:prstClr val="white"/>
              </a:solidFill>
              <a:cs typeface="Clear Sans Light" panose="020B0303030202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373</Words>
  <Application>Microsoft Office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Clear Sans Light</vt:lpstr>
      <vt:lpstr>Wingdings</vt:lpstr>
      <vt:lpstr>Calibri</vt:lpstr>
      <vt:lpstr>Twinkl</vt:lpstr>
      <vt:lpstr>Twinkl SemiBold</vt:lpstr>
      <vt:lpstr>Sassoon Infant Rg</vt:lpstr>
      <vt:lpstr>Arial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Staff</cp:lastModifiedBy>
  <cp:revision>97</cp:revision>
  <dcterms:created xsi:type="dcterms:W3CDTF">2017-08-28T13:06:54Z</dcterms:created>
  <dcterms:modified xsi:type="dcterms:W3CDTF">2020-06-14T10:12:59Z</dcterms:modified>
</cp:coreProperties>
</file>