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8"/>
  </p:handoutMasterIdLst>
  <p:sldIdLst>
    <p:sldId id="261" r:id="rId2"/>
    <p:sldId id="258" r:id="rId3"/>
    <p:sldId id="263" r:id="rId4"/>
    <p:sldId id="264" r:id="rId5"/>
    <p:sldId id="266" r:id="rId6"/>
    <p:sldId id="267" r:id="rId7"/>
    <p:sldId id="268" r:id="rId8"/>
    <p:sldId id="269" r:id="rId9"/>
    <p:sldId id="270" r:id="rId10"/>
    <p:sldId id="271" r:id="rId11"/>
    <p:sldId id="272" r:id="rId12"/>
    <p:sldId id="273" r:id="rId13"/>
    <p:sldId id="274" r:id="rId14"/>
    <p:sldId id="275" r:id="rId15"/>
    <p:sldId id="276" r:id="rId16"/>
    <p:sldId id="277" r:id="rId17"/>
  </p:sldIdLst>
  <p:sldSz cx="9144000" cy="6858000" type="screen4x3"/>
  <p:notesSz cx="6858000" cy="9144000"/>
  <p:embeddedFontLst>
    <p:embeddedFont>
      <p:font typeface="Sassoon Infant Rg" panose="02000503030000020003" pitchFamily="50" charset="0"/>
      <p:regular r:id="rId19"/>
      <p:bold r:id="rId20"/>
    </p:embeddedFont>
    <p:embeddedFont>
      <p:font typeface="Calibri" panose="020F0502020204030204" pitchFamily="34" charset="0"/>
      <p:regular r:id="rId21"/>
      <p:bold r:id="rId22"/>
      <p:italic r:id="rId23"/>
      <p:boldItalic r:id="rId24"/>
    </p:embeddedFont>
    <p:embeddedFont>
      <p:font typeface="BPreplay" panose="02000503000000020004" pitchFamily="50" charset="0"/>
      <p:regular r:id="rId25"/>
      <p:bold r:id="rId26"/>
      <p:italic r:id="rId27"/>
      <p:boldItalic r:id="rId28"/>
    </p:embeddedFont>
    <p:embeddedFont>
      <p:font typeface="Sassoon Infant Md" panose="02000603050000020003" pitchFamily="50" charset="0"/>
      <p:regular r:id="rId29"/>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A8B"/>
    <a:srgbClr val="DFFCE6"/>
    <a:srgbClr val="DFFDE5"/>
    <a:srgbClr val="A21770"/>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7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F612BF1-5C1D-424B-9C74-76FFDE1E7FB1}" type="datetimeFigureOut">
              <a:rPr lang="en-GB"/>
              <a:pPr>
                <a:defRPr/>
              </a:pPr>
              <a:t>12/06/2020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23E62C0-4E72-4172-BCD7-5DF16A05FF3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40666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785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624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108687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57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01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1" r:id="rId4"/>
    <p:sldLayoutId id="2147483692" r:id="rId5"/>
    <p:sldLayoutId id="214748369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p:cNvSpPr/>
          <p:nvPr/>
        </p:nvSpPr>
        <p:spPr>
          <a:xfrm>
            <a:off x="0" y="6251575"/>
            <a:ext cx="9144000" cy="611188"/>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74" name="TextBox 10"/>
          <p:cNvSpPr txBox="1">
            <a:spLocks noChangeArrowheads="1"/>
          </p:cNvSpPr>
          <p:nvPr/>
        </p:nvSpPr>
        <p:spPr bwMode="auto">
          <a:xfrm>
            <a:off x="2692400" y="6464300"/>
            <a:ext cx="37496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BPreplay" panose="02000503000000020004" pitchFamily="50" charset="0"/>
              </a:rPr>
              <a:t>History</a:t>
            </a:r>
            <a:r>
              <a:rPr lang="en-GB" altLang="en-US" sz="800">
                <a:solidFill>
                  <a:schemeClr val="bg1"/>
                </a:solidFill>
                <a:latin typeface="BPreplay" panose="02000503000000020004" pitchFamily="50" charset="0"/>
              </a:rPr>
              <a:t> | LKS2 | Anglo-Saxons and Scots | Conversion to Christianity | Lesson 6</a:t>
            </a:r>
          </a:p>
        </p:txBody>
      </p:sp>
      <p:sp>
        <p:nvSpPr>
          <p:cNvPr id="7175" name="Text Placeholder 16"/>
          <p:cNvSpPr>
            <a:spLocks noGrp="1"/>
          </p:cNvSpPr>
          <p:nvPr>
            <p:ph type="body" sz="quarter" idx="10"/>
          </p:nvPr>
        </p:nvSpPr>
        <p:spPr>
          <a:xfrm>
            <a:off x="1655763" y="3200400"/>
            <a:ext cx="5832475" cy="542925"/>
          </a:xfrm>
        </p:spPr>
        <p:txBody>
          <a:bodyPr/>
          <a:lstStyle/>
          <a:p>
            <a:pPr eaLnBrk="1" hangingPunct="1"/>
            <a:r>
              <a:rPr lang="en-GB" altLang="en-US" smtClean="0"/>
              <a:t>Anglo-Saxons and Scots</a:t>
            </a:r>
          </a:p>
        </p:txBody>
      </p:sp>
      <p:sp>
        <p:nvSpPr>
          <p:cNvPr id="7176" name="Title 17"/>
          <p:cNvSpPr>
            <a:spLocks noGrp="1"/>
          </p:cNvSpPr>
          <p:nvPr>
            <p:ph type="title"/>
          </p:nvPr>
        </p:nvSpPr>
        <p:spPr>
          <a:xfrm>
            <a:off x="539750" y="2359025"/>
            <a:ext cx="8064500" cy="655638"/>
          </a:xfrm>
        </p:spPr>
        <p:txBody>
          <a:bodyPr/>
          <a:lstStyle/>
          <a:p>
            <a:pPr eaLnBrk="1" hangingPunct="1"/>
            <a:r>
              <a:rPr lang="en-GB" altLang="en-US" smtClean="0"/>
              <a:t>History</a:t>
            </a:r>
          </a:p>
        </p:txBody>
      </p:sp>
      <p:pic>
        <p:nvPicPr>
          <p:cNvPr id="717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p:cNvPicPr>
          <p:nvPr/>
        </p:nvPicPr>
        <p:blipFill>
          <a:blip r:embed="rId2">
            <a:extLst>
              <a:ext uri="{28A0092B-C50C-407E-A947-70E740481C1C}">
                <a14:useLocalDpi xmlns:a14="http://schemas.microsoft.com/office/drawing/2010/main" val="0"/>
              </a:ext>
            </a:extLst>
          </a:blip>
          <a:srcRect b="86824"/>
          <a:stretch>
            <a:fillRect/>
          </a:stretch>
        </p:blipFill>
        <p:spPr bwMode="auto">
          <a:xfrm>
            <a:off x="503238" y="495300"/>
            <a:ext cx="81375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p:cNvPicPr>
            <a:picLocks noChangeAspect="1"/>
          </p:cNvPicPr>
          <p:nvPr/>
        </p:nvPicPr>
        <p:blipFill>
          <a:blip r:embed="rId2">
            <a:extLst>
              <a:ext uri="{28A0092B-C50C-407E-A947-70E740481C1C}">
                <a14:useLocalDpi xmlns:a14="http://schemas.microsoft.com/office/drawing/2010/main" val="0"/>
              </a:ext>
            </a:extLst>
          </a:blip>
          <a:srcRect t="94162"/>
          <a:stretch>
            <a:fillRect/>
          </a:stretch>
        </p:blipFill>
        <p:spPr bwMode="auto">
          <a:xfrm>
            <a:off x="503238" y="5437188"/>
            <a:ext cx="81375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3871913"/>
            <a:ext cx="5119688"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tle 5"/>
          <p:cNvSpPr>
            <a:spLocks noGrp="1"/>
          </p:cNvSpPr>
          <p:nvPr>
            <p:ph type="title"/>
          </p:nvPr>
        </p:nvSpPr>
        <p:spPr>
          <a:xfrm>
            <a:off x="-708025" y="673100"/>
            <a:ext cx="8220075" cy="889000"/>
          </a:xfrm>
        </p:spPr>
        <p:txBody>
          <a:bodyPr>
            <a:normAutofit fontScale="90000"/>
          </a:bodyPr>
          <a:lstStyle/>
          <a:p>
            <a:pPr eaLnBrk="1" hangingPunct="1">
              <a:defRPr/>
            </a:pPr>
            <a:r>
              <a:rPr lang="en-GB" altLang="en-US" smtClean="0"/>
              <a:t>St. Columba and Iona</a:t>
            </a:r>
          </a:p>
        </p:txBody>
      </p:sp>
      <p:sp>
        <p:nvSpPr>
          <p:cNvPr id="16390" name="Content Placeholder 6"/>
          <p:cNvSpPr>
            <a:spLocks noGrp="1"/>
          </p:cNvSpPr>
          <p:nvPr>
            <p:ph idx="1"/>
          </p:nvPr>
        </p:nvSpPr>
        <p:spPr>
          <a:xfrm>
            <a:off x="615950" y="1177925"/>
            <a:ext cx="5942013" cy="2058988"/>
          </a:xfrm>
        </p:spPr>
        <p:txBody>
          <a:bodyPr/>
          <a:lstStyle/>
          <a:p>
            <a:pPr marL="0" indent="0" eaLnBrk="1" hangingPunct="1">
              <a:buFont typeface="Arial" panose="020B0604020202020204" pitchFamily="34" charset="0"/>
              <a:buNone/>
            </a:pPr>
            <a:r>
              <a:rPr lang="en-GB" altLang="en-US" sz="1600" smtClean="0"/>
              <a:t>A famous Irish abbot (head monk from a monastery) called Columba (521AD – 597AD) was particularly successful in introducing Christianity to Scotland.</a:t>
            </a:r>
          </a:p>
          <a:p>
            <a:pPr marL="0" indent="0" eaLnBrk="1" hangingPunct="1">
              <a:buFont typeface="Arial" panose="020B0604020202020204" pitchFamily="34" charset="0"/>
              <a:buNone/>
            </a:pPr>
            <a:r>
              <a:rPr lang="en-GB" altLang="en-US" sz="1600" smtClean="0"/>
              <a:t>In 563AD, Columba left Ireland and founded a very important and influential abbey on the Island of Iona, just off the west coast of Scotland. Then, around 565AD, he converted the Northern Pictish King, King Bridei to Christianity.</a:t>
            </a:r>
          </a:p>
        </p:txBody>
      </p:sp>
      <p:pic>
        <p:nvPicPr>
          <p:cNvPr id="16391" name="Picture 1"/>
          <p:cNvPicPr>
            <a:picLocks noChangeAspect="1"/>
          </p:cNvPicPr>
          <p:nvPr/>
        </p:nvPicPr>
        <p:blipFill>
          <a:blip r:embed="rId4">
            <a:extLst>
              <a:ext uri="{28A0092B-C50C-407E-A947-70E740481C1C}">
                <a14:useLocalDpi xmlns:a14="http://schemas.microsoft.com/office/drawing/2010/main" val="0"/>
              </a:ext>
            </a:extLst>
          </a:blip>
          <a:srcRect b="51395"/>
          <a:stretch>
            <a:fillRect/>
          </a:stretch>
        </p:blipFill>
        <p:spPr bwMode="auto">
          <a:xfrm>
            <a:off x="5156200" y="1298575"/>
            <a:ext cx="348456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Content Placeholder 6"/>
          <p:cNvSpPr>
            <a:spLocks/>
          </p:cNvSpPr>
          <p:nvPr/>
        </p:nvSpPr>
        <p:spPr bwMode="auto">
          <a:xfrm>
            <a:off x="615950" y="2903538"/>
            <a:ext cx="5078413" cy="205898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buFont typeface="Arial" panose="020B0604020202020204" pitchFamily="34" charset="0"/>
              <a:buNone/>
            </a:pPr>
            <a:r>
              <a:rPr lang="en-GB" altLang="en-US" sz="1600"/>
              <a:t>The remains of Columba’s abbey are still visible on Iona today and Columba’s missionary work earned him the title of saint after his death in 597AD.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5438" y="1438275"/>
            <a:ext cx="3643312" cy="4684713"/>
          </a:xfrm>
          <a:prstGeom prst="rect">
            <a:avLst/>
          </a:prstGeom>
          <a:solidFill>
            <a:srgbClr val="DFFD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5" name="Title 5"/>
          <p:cNvSpPr>
            <a:spLocks noGrp="1"/>
          </p:cNvSpPr>
          <p:nvPr>
            <p:ph type="title"/>
          </p:nvPr>
        </p:nvSpPr>
        <p:spPr>
          <a:xfrm>
            <a:off x="461963" y="592138"/>
            <a:ext cx="8220075" cy="890587"/>
          </a:xfrm>
        </p:spPr>
        <p:txBody>
          <a:bodyPr>
            <a:normAutofit fontScale="90000"/>
          </a:bodyPr>
          <a:lstStyle/>
          <a:p>
            <a:pPr eaLnBrk="1" hangingPunct="1">
              <a:defRPr/>
            </a:pPr>
            <a:r>
              <a:rPr lang="en-GB" altLang="en-US" smtClean="0"/>
              <a:t>Oswald and Aiden</a:t>
            </a:r>
          </a:p>
        </p:txBody>
      </p:sp>
      <p:sp>
        <p:nvSpPr>
          <p:cNvPr id="17412" name="Content Placeholder 6"/>
          <p:cNvSpPr>
            <a:spLocks noGrp="1"/>
          </p:cNvSpPr>
          <p:nvPr>
            <p:ph idx="1"/>
          </p:nvPr>
        </p:nvSpPr>
        <p:spPr>
          <a:xfrm>
            <a:off x="2670175" y="1281113"/>
            <a:ext cx="3970338" cy="4241800"/>
          </a:xfrm>
        </p:spPr>
        <p:txBody>
          <a:bodyPr/>
          <a:lstStyle/>
          <a:p>
            <a:pPr eaLnBrk="1" hangingPunct="1"/>
            <a:r>
              <a:rPr lang="en-GB" altLang="en-US" sz="1600" smtClean="0"/>
              <a:t>Oswald (born 604AD) was the King of Northumbria from 634AD until he was killed in battle in 642AD. Oswald did a lot to promote the spread of Christianity and he is regarded as a saintly king in the writings of the historian Bede.</a:t>
            </a:r>
          </a:p>
          <a:p>
            <a:pPr eaLnBrk="1" hangingPunct="1"/>
            <a:r>
              <a:rPr lang="en-GB" altLang="en-US" sz="1600" smtClean="0"/>
              <a:t>In 635AD Oswald asked the monks at Iona to help him teach the people of Northumbria about Christianity.</a:t>
            </a:r>
          </a:p>
          <a:p>
            <a:pPr eaLnBrk="1" hangingPunct="1"/>
            <a:r>
              <a:rPr lang="en-GB" altLang="en-US" sz="1600" smtClean="0"/>
              <a:t>A monk called Aiden (590AD – 651AD) was sent from Iona to Northumbria to help with the mission. Oswald made Aiden a bishop and gave him the island of Lindisfarne where he founded a monastery.</a:t>
            </a:r>
          </a:p>
          <a:p>
            <a:pPr eaLnBrk="1" hangingPunct="1"/>
            <a:r>
              <a:rPr lang="en-GB" altLang="en-US" sz="1600" smtClean="0"/>
              <a:t>Oswald and Aiden are both revered as saints.</a:t>
            </a:r>
          </a:p>
        </p:txBody>
      </p:sp>
      <p:pic>
        <p:nvPicPr>
          <p:cNvPr id="174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750" y="1155700"/>
            <a:ext cx="19494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241425"/>
            <a:ext cx="2366962"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r="1590"/>
          <a:stretch>
            <a:fillRect/>
          </a:stretch>
        </p:blipFill>
        <p:spPr bwMode="auto">
          <a:xfrm>
            <a:off x="508000" y="512763"/>
            <a:ext cx="8124825"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p:cNvSpPr>
            <a:spLocks noGrp="1"/>
          </p:cNvSpPr>
          <p:nvPr>
            <p:ph type="title"/>
          </p:nvPr>
        </p:nvSpPr>
        <p:spPr>
          <a:xfrm>
            <a:off x="461963" y="546100"/>
            <a:ext cx="8220075" cy="889000"/>
          </a:xfrm>
        </p:spPr>
        <p:txBody>
          <a:bodyPr>
            <a:normAutofit fontScale="90000"/>
          </a:bodyPr>
          <a:lstStyle/>
          <a:p>
            <a:pPr eaLnBrk="1" hangingPunct="1">
              <a:defRPr/>
            </a:pPr>
            <a:r>
              <a:rPr lang="en-GB" altLang="en-US" smtClean="0"/>
              <a:t>Lindisfarne Priory</a:t>
            </a:r>
          </a:p>
        </p:txBody>
      </p:sp>
      <p:sp>
        <p:nvSpPr>
          <p:cNvPr id="3" name="Rectangle 2"/>
          <p:cNvSpPr/>
          <p:nvPr/>
        </p:nvSpPr>
        <p:spPr>
          <a:xfrm>
            <a:off x="755650" y="1435100"/>
            <a:ext cx="2992438" cy="4340225"/>
          </a:xfrm>
          <a:prstGeom prst="rect">
            <a:avLst/>
          </a:prstGeom>
          <a:solidFill>
            <a:srgbClr val="DFFC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7" name="Content Placeholder 6"/>
          <p:cNvSpPr>
            <a:spLocks noGrp="1"/>
          </p:cNvSpPr>
          <p:nvPr>
            <p:ph idx="1"/>
          </p:nvPr>
        </p:nvSpPr>
        <p:spPr>
          <a:xfrm>
            <a:off x="508000" y="1228725"/>
            <a:ext cx="3240088" cy="4241800"/>
          </a:xfrm>
        </p:spPr>
        <p:txBody>
          <a:bodyPr/>
          <a:lstStyle/>
          <a:p>
            <a:pPr eaLnBrk="1" hangingPunct="1"/>
            <a:r>
              <a:rPr lang="en-GB" altLang="en-US" sz="1600" smtClean="0"/>
              <a:t>Aiden established his priory on the island of Lindisfarne, which is also known as The Holy Island of Lindisfarne or just Holy Island. </a:t>
            </a:r>
          </a:p>
          <a:p>
            <a:pPr eaLnBrk="1" hangingPunct="1"/>
            <a:r>
              <a:rPr lang="en-GB" altLang="en-US" sz="1600" smtClean="0"/>
              <a:t>Lindisfarne Priory became a very influential place. Using the priory as a base, the monks from Lindisfarne were successfully able to promote the spread of Christianity across the North of England.</a:t>
            </a:r>
          </a:p>
          <a:p>
            <a:pPr eaLnBrk="1" hangingPunct="1"/>
            <a:r>
              <a:rPr lang="en-GB" altLang="en-US" sz="1600" smtClean="0"/>
              <a:t>Aiden worked hard to teach the people of Northumbria all about Christianity and he was known for his gentle, understanding approach with all the people he talked 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t="94162"/>
          <a:stretch>
            <a:fillRect/>
          </a:stretch>
        </p:blipFill>
        <p:spPr bwMode="auto">
          <a:xfrm>
            <a:off x="503238" y="5726113"/>
            <a:ext cx="81375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p:cNvPicPr>
          <p:nvPr/>
        </p:nvPicPr>
        <p:blipFill>
          <a:blip r:embed="rId2">
            <a:extLst>
              <a:ext uri="{28A0092B-C50C-407E-A947-70E740481C1C}">
                <a14:useLocalDpi xmlns:a14="http://schemas.microsoft.com/office/drawing/2010/main" val="0"/>
              </a:ext>
            </a:extLst>
          </a:blip>
          <a:srcRect b="86824"/>
          <a:stretch>
            <a:fillRect/>
          </a:stretch>
        </p:blipFill>
        <p:spPr bwMode="auto">
          <a:xfrm>
            <a:off x="503238" y="495300"/>
            <a:ext cx="8137525"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5"/>
          <p:cNvSpPr>
            <a:spLocks noGrp="1"/>
          </p:cNvSpPr>
          <p:nvPr>
            <p:ph type="title"/>
          </p:nvPr>
        </p:nvSpPr>
        <p:spPr>
          <a:xfrm>
            <a:off x="461963" y="862013"/>
            <a:ext cx="8220075" cy="890587"/>
          </a:xfrm>
        </p:spPr>
        <p:txBody>
          <a:bodyPr>
            <a:normAutofit fontScale="90000"/>
          </a:bodyPr>
          <a:lstStyle/>
          <a:p>
            <a:pPr algn="ctr" eaLnBrk="1" hangingPunct="1">
              <a:defRPr/>
            </a:pPr>
            <a:r>
              <a:rPr lang="en-GB" altLang="en-US" dirty="0" smtClean="0"/>
              <a:t>Anglo-Saxon Conversion</a:t>
            </a:r>
            <a:br>
              <a:rPr lang="en-GB" altLang="en-US" dirty="0" smtClean="0"/>
            </a:br>
            <a:r>
              <a:rPr lang="en-GB" altLang="en-US" dirty="0" smtClean="0"/>
              <a:t>to Christianity</a:t>
            </a:r>
          </a:p>
        </p:txBody>
      </p:sp>
      <p:sp>
        <p:nvSpPr>
          <p:cNvPr id="19461" name="Content Placeholder 6"/>
          <p:cNvSpPr>
            <a:spLocks noGrp="1"/>
          </p:cNvSpPr>
          <p:nvPr>
            <p:ph idx="1"/>
          </p:nvPr>
        </p:nvSpPr>
        <p:spPr>
          <a:xfrm>
            <a:off x="503238" y="1730375"/>
            <a:ext cx="8220075" cy="4241800"/>
          </a:xfrm>
        </p:spPr>
        <p:txBody>
          <a:bodyPr/>
          <a:lstStyle/>
          <a:p>
            <a:pPr marL="0" indent="0" algn="ctr" eaLnBrk="1" hangingPunct="1">
              <a:buFont typeface="Arial" panose="020B0604020202020204" pitchFamily="34" charset="0"/>
              <a:buNone/>
            </a:pPr>
            <a:r>
              <a:rPr lang="en-GB" altLang="en-US" smtClean="0"/>
              <a:t>Your challenge is to complete the Anglo-Saxon Conversion to Christianity Sheet to show you understand about the work of the men who were important in spreading Christianity to Britain.</a:t>
            </a:r>
          </a:p>
        </p:txBody>
      </p:sp>
      <p:pic>
        <p:nvPicPr>
          <p:cNvPr id="1946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13025"/>
            <a:ext cx="4170363"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100" y="2851150"/>
            <a:ext cx="1792288" cy="2532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3863" y="3386138"/>
            <a:ext cx="1790700" cy="2532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0025" y="3386138"/>
            <a:ext cx="1790700" cy="2532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6" name="Individual Work"/>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1458913"/>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b="86824"/>
          <a:stretch>
            <a:fillRect/>
          </a:stretch>
        </p:blipFill>
        <p:spPr bwMode="auto">
          <a:xfrm>
            <a:off x="503238" y="495300"/>
            <a:ext cx="81375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ChangeAspect="1"/>
          </p:cNvPicPr>
          <p:nvPr/>
        </p:nvPicPr>
        <p:blipFill>
          <a:blip r:embed="rId2">
            <a:extLst>
              <a:ext uri="{28A0092B-C50C-407E-A947-70E740481C1C}">
                <a14:useLocalDpi xmlns:a14="http://schemas.microsoft.com/office/drawing/2010/main" val="0"/>
              </a:ext>
            </a:extLst>
          </a:blip>
          <a:srcRect t="94162"/>
          <a:stretch>
            <a:fillRect/>
          </a:stretch>
        </p:blipFill>
        <p:spPr bwMode="auto">
          <a:xfrm>
            <a:off x="503238" y="5437188"/>
            <a:ext cx="81375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3150" y="4276725"/>
            <a:ext cx="4775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itle 5"/>
          <p:cNvSpPr>
            <a:spLocks noGrp="1"/>
          </p:cNvSpPr>
          <p:nvPr>
            <p:ph type="title"/>
          </p:nvPr>
        </p:nvSpPr>
        <p:spPr>
          <a:xfrm>
            <a:off x="461963" y="592138"/>
            <a:ext cx="8220075" cy="890587"/>
          </a:xfrm>
        </p:spPr>
        <p:txBody>
          <a:bodyPr>
            <a:normAutofit fontScale="90000"/>
          </a:bodyPr>
          <a:lstStyle/>
          <a:p>
            <a:pPr eaLnBrk="1" hangingPunct="1">
              <a:defRPr/>
            </a:pPr>
            <a:r>
              <a:rPr lang="en-GB" altLang="en-US" smtClean="0"/>
              <a:t>Historical Guide</a:t>
            </a:r>
          </a:p>
        </p:txBody>
      </p:sp>
      <p:sp>
        <p:nvSpPr>
          <p:cNvPr id="7" name="Content Placeholder 6"/>
          <p:cNvSpPr>
            <a:spLocks noGrp="1"/>
          </p:cNvSpPr>
          <p:nvPr>
            <p:ph idx="1"/>
          </p:nvPr>
        </p:nvSpPr>
        <p:spPr>
          <a:xfrm>
            <a:off x="503238" y="1038225"/>
            <a:ext cx="7389812" cy="1622425"/>
          </a:xfrm>
        </p:spPr>
        <p:txBody>
          <a:bodyPr rtlCol="0">
            <a:noAutofit/>
          </a:bodyPr>
          <a:lstStyle/>
          <a:p>
            <a:pPr marL="0" indent="0" eaLnBrk="1" fontAlgn="auto" hangingPunct="1">
              <a:spcAft>
                <a:spcPts val="0"/>
              </a:spcAft>
              <a:buFont typeface="Arial" panose="020B0604020202020204" pitchFamily="34" charset="0"/>
              <a:buNone/>
              <a:defRPr/>
            </a:pPr>
            <a:r>
              <a:rPr lang="en-GB" sz="1600" dirty="0" smtClean="0">
                <a:cs typeface="+mn-cs"/>
              </a:rPr>
              <a:t>Work with a partner to research and produce a guide about one of the following places:</a:t>
            </a:r>
          </a:p>
          <a:p>
            <a:pPr eaLnBrk="1" fontAlgn="auto" hangingPunct="1">
              <a:spcAft>
                <a:spcPts val="0"/>
              </a:spcAft>
              <a:defRPr/>
            </a:pPr>
            <a:r>
              <a:rPr lang="en-GB" sz="1600" dirty="0" smtClean="0">
                <a:cs typeface="+mn-cs"/>
              </a:rPr>
              <a:t>Canterbury Cathedral</a:t>
            </a:r>
          </a:p>
          <a:p>
            <a:pPr eaLnBrk="1" fontAlgn="auto" hangingPunct="1">
              <a:spcAft>
                <a:spcPts val="0"/>
              </a:spcAft>
              <a:defRPr/>
            </a:pPr>
            <a:r>
              <a:rPr lang="en-GB" sz="1600" dirty="0" smtClean="0">
                <a:cs typeface="+mn-cs"/>
              </a:rPr>
              <a:t>Iona Abbey</a:t>
            </a:r>
          </a:p>
          <a:p>
            <a:pPr eaLnBrk="1" fontAlgn="auto" hangingPunct="1">
              <a:spcAft>
                <a:spcPts val="0"/>
              </a:spcAft>
              <a:defRPr/>
            </a:pPr>
            <a:r>
              <a:rPr lang="en-GB" sz="1600" dirty="0" smtClean="0">
                <a:cs typeface="+mn-cs"/>
              </a:rPr>
              <a:t>Lindisfarne Priory</a:t>
            </a:r>
          </a:p>
          <a:p>
            <a:pPr marL="0" indent="0" eaLnBrk="1" fontAlgn="auto" hangingPunct="1">
              <a:spcAft>
                <a:spcPts val="0"/>
              </a:spcAft>
              <a:buFont typeface="Arial" panose="020B0604020202020204" pitchFamily="34" charset="0"/>
              <a:buNone/>
              <a:defRPr/>
            </a:pPr>
            <a:endParaRPr lang="en-GB" sz="1600" dirty="0">
              <a:cs typeface="+mn-cs"/>
            </a:endParaRPr>
          </a:p>
        </p:txBody>
      </p:sp>
      <p:sp>
        <p:nvSpPr>
          <p:cNvPr id="9" name="Content Placeholder 6"/>
          <p:cNvSpPr txBox="1">
            <a:spLocks/>
          </p:cNvSpPr>
          <p:nvPr/>
        </p:nvSpPr>
        <p:spPr>
          <a:xfrm>
            <a:off x="503238" y="2617788"/>
            <a:ext cx="7529512" cy="1622425"/>
          </a:xfrm>
          <a:prstGeom prst="roundRect">
            <a:avLst>
              <a:gd name="adj" fmla="val 2585"/>
            </a:avLst>
          </a:prstGeom>
          <a:noFill/>
          <a:ln w="25400">
            <a:noFill/>
          </a:ln>
        </p:spPr>
        <p:txBody>
          <a:bodyPr lIns="252000" tIns="252000" rIns="252000" bIns="252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sz="1600" dirty="0"/>
              <a:t>Include details about the history of the building, explaining why it was built and who lived or worked there and why it is significant in the history of </a:t>
            </a:r>
            <a:r>
              <a:rPr lang="en-GB" sz="1600" dirty="0" smtClean="0"/>
              <a:t>Christianity. You </a:t>
            </a:r>
            <a:r>
              <a:rPr lang="en-GB" sz="1600" dirty="0"/>
              <a:t>can then go on to explain about the building as it is today and what visitors can expect to see when they visit.</a:t>
            </a:r>
          </a:p>
          <a:p>
            <a:pPr marL="0" indent="0" fontAlgn="auto">
              <a:spcAft>
                <a:spcPts val="0"/>
              </a:spcAft>
              <a:buFont typeface="Arial" panose="020B0604020202020204" pitchFamily="34" charset="0"/>
              <a:buNone/>
              <a:defRPr/>
            </a:pPr>
            <a:r>
              <a:rPr lang="en-GB" sz="1600" dirty="0"/>
              <a:t>Include pictures or drawings in your guide and ensure your information is presented neatly and carefully</a:t>
            </a:r>
            <a:r>
              <a:rPr lang="en-GB" sz="1600" dirty="0" smtClean="0"/>
              <a:t>.</a:t>
            </a:r>
            <a:endParaRPr lang="en-GB" sz="1600" dirty="0"/>
          </a:p>
          <a:p>
            <a:pPr marL="0" indent="0" fontAlgn="auto">
              <a:spcAft>
                <a:spcPts val="0"/>
              </a:spcAft>
              <a:buFont typeface="Arial" panose="020B0604020202020204" pitchFamily="34" charset="0"/>
              <a:buNone/>
              <a:defRPr/>
            </a:pPr>
            <a:r>
              <a:rPr lang="en-GB" sz="1600" dirty="0" smtClean="0">
                <a:latin typeface="+mj-lt"/>
              </a:rPr>
              <a:t>Be </a:t>
            </a:r>
            <a:r>
              <a:rPr lang="en-GB" sz="1600" dirty="0">
                <a:latin typeface="+mj-lt"/>
              </a:rPr>
              <a:t>ready to present your guide to the rest of the class.</a:t>
            </a:r>
          </a:p>
          <a:p>
            <a:pPr marL="0" indent="0" fontAlgn="auto">
              <a:spcAft>
                <a:spcPts val="0"/>
              </a:spcAft>
              <a:buFont typeface="Arial" panose="020B0604020202020204" pitchFamily="34" charset="0"/>
              <a:buNone/>
              <a:defRPr/>
            </a:pPr>
            <a:endParaRPr lang="en-GB" sz="1600" dirty="0"/>
          </a:p>
        </p:txBody>
      </p:sp>
      <p:pic>
        <p:nvPicPr>
          <p:cNvPr id="20488" name="Pai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501775"/>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150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2150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21510" name="Content Placeholder 15"/>
          <p:cNvSpPr>
            <a:spLocks noGrp="1"/>
          </p:cNvSpPr>
          <p:nvPr>
            <p:ph idx="1"/>
          </p:nvPr>
        </p:nvSpPr>
        <p:spPr>
          <a:xfrm>
            <a:off x="628650" y="1127125"/>
            <a:ext cx="7886700" cy="1409700"/>
          </a:xfrm>
        </p:spPr>
        <p:txBody>
          <a:bodyPr/>
          <a:lstStyle/>
          <a:p>
            <a:pPr eaLnBrk="1" hangingPunct="1"/>
            <a:r>
              <a:rPr lang="en-GB" altLang="en-US" smtClean="0"/>
              <a:t>I can explain the work of some of the saints who were influenced in converting the Anglo-Saxons to Christianity and I know about some of the important Christian buildings that they founded.</a:t>
            </a:r>
          </a:p>
        </p:txBody>
      </p:sp>
      <p:sp>
        <p:nvSpPr>
          <p:cNvPr id="21511" name="Content Placeholder 15"/>
          <p:cNvSpPr txBox="1">
            <a:spLocks/>
          </p:cNvSpPr>
          <p:nvPr/>
        </p:nvSpPr>
        <p:spPr bwMode="auto">
          <a:xfrm>
            <a:off x="628650" y="3467100"/>
            <a:ext cx="78867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r>
              <a:rPr lang="en-GB" altLang="en-US"/>
              <a:t>I can take notes and answer questions to show I understand the saints who helped to convert the Anglo-Saxons to Christianity.</a:t>
            </a:r>
          </a:p>
          <a:p>
            <a:pPr eaLnBrk="1" hangingPunct="1"/>
            <a:r>
              <a:rPr lang="en-GB" altLang="en-US"/>
              <a:t>I can produce my own historical guide about a famous Christian building.</a:t>
            </a:r>
          </a:p>
        </p:txBody>
      </p:sp>
      <p:pic>
        <p:nvPicPr>
          <p:cNvPr id="2151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Twinkl Logo"/>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smtClean="0"/>
              <a:t>I can explain the work of some of the saints who were influenced in converting the Anglo-Saxons to Christianity and I know about some of the important Christian buildings that they founded.</a:t>
            </a:r>
          </a:p>
        </p:txBody>
      </p:sp>
      <p:sp>
        <p:nvSpPr>
          <p:cNvPr id="9223" name="Content Placeholder 15"/>
          <p:cNvSpPr txBox="1">
            <a:spLocks/>
          </p:cNvSpPr>
          <p:nvPr/>
        </p:nvSpPr>
        <p:spPr bwMode="auto">
          <a:xfrm>
            <a:off x="628650" y="3467100"/>
            <a:ext cx="78867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r>
              <a:rPr lang="en-GB" altLang="en-US"/>
              <a:t>I can take notes and answer questions to show I understand the saints who helped to convert the Anglo-Saxons to Christianity.</a:t>
            </a:r>
          </a:p>
          <a:p>
            <a:pPr eaLnBrk="1" hangingPunct="1"/>
            <a:r>
              <a:rPr lang="en-GB" altLang="en-US"/>
              <a:t>I can produce my own historical guide about a famous Christian building.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238" y="512763"/>
            <a:ext cx="8137525" cy="969962"/>
          </a:xfrm>
          <a:prstGeom prst="rect">
            <a:avLst/>
          </a:prstGeom>
          <a:solidFill>
            <a:srgbClr val="DFFC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b="15826"/>
          <a:stretch>
            <a:fillRect/>
          </a:stretch>
        </p:blipFill>
        <p:spPr bwMode="auto">
          <a:xfrm>
            <a:off x="503238" y="1208088"/>
            <a:ext cx="813752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5"/>
          <p:cNvSpPr>
            <a:spLocks noGrp="1"/>
          </p:cNvSpPr>
          <p:nvPr>
            <p:ph type="title"/>
          </p:nvPr>
        </p:nvSpPr>
        <p:spPr>
          <a:xfrm>
            <a:off x="461963" y="592138"/>
            <a:ext cx="8220075" cy="890587"/>
          </a:xfrm>
        </p:spPr>
        <p:txBody>
          <a:bodyPr>
            <a:normAutofit fontScale="90000"/>
          </a:bodyPr>
          <a:lstStyle/>
          <a:p>
            <a:pPr eaLnBrk="1" hangingPunct="1">
              <a:defRPr/>
            </a:pPr>
            <a:r>
              <a:rPr lang="en-GB" altLang="en-US" dirty="0" smtClean="0"/>
              <a:t>Anglo-Saxon Religion</a:t>
            </a:r>
          </a:p>
        </p:txBody>
      </p:sp>
      <p:sp>
        <p:nvSpPr>
          <p:cNvPr id="7" name="Content Placeholder 6"/>
          <p:cNvSpPr>
            <a:spLocks noGrp="1"/>
          </p:cNvSpPr>
          <p:nvPr>
            <p:ph idx="1"/>
          </p:nvPr>
        </p:nvSpPr>
        <p:spPr>
          <a:xfrm>
            <a:off x="503238" y="1143000"/>
            <a:ext cx="7596187" cy="4241800"/>
          </a:xfrm>
        </p:spPr>
        <p:txBody>
          <a:bodyPr rtlCol="0">
            <a:noAutofit/>
          </a:bodyPr>
          <a:lstStyle/>
          <a:p>
            <a:pPr marL="0" indent="0" eaLnBrk="1" fontAlgn="auto" hangingPunct="1">
              <a:spcAft>
                <a:spcPts val="0"/>
              </a:spcAft>
              <a:buFont typeface="Arial" panose="020B0604020202020204" pitchFamily="34" charset="0"/>
              <a:buNone/>
              <a:defRPr/>
            </a:pPr>
            <a:r>
              <a:rPr lang="en-GB" sz="1600" dirty="0" smtClean="0">
                <a:cs typeface="+mn-cs"/>
              </a:rPr>
              <a:t>The early Anglo-Saxons were Pagans but over the course of approximately one hundred years, they were converted to Christianity.</a:t>
            </a:r>
          </a:p>
          <a:p>
            <a:pPr marL="0" indent="0" eaLnBrk="1" fontAlgn="auto" hangingPunct="1">
              <a:spcAft>
                <a:spcPts val="0"/>
              </a:spcAft>
              <a:buFont typeface="Arial" panose="020B0604020202020204" pitchFamily="34" charset="0"/>
              <a:buNone/>
              <a:defRPr/>
            </a:pPr>
            <a:r>
              <a:rPr lang="en-GB" sz="1600" dirty="0" smtClean="0">
                <a:cs typeface="+mn-cs"/>
              </a:rPr>
              <a:t>With your partner discuss the following questions:</a:t>
            </a:r>
          </a:p>
          <a:p>
            <a:pPr marL="342900" indent="-342900" eaLnBrk="1" fontAlgn="auto" hangingPunct="1">
              <a:spcAft>
                <a:spcPts val="0"/>
              </a:spcAft>
              <a:buFont typeface="+mj-lt"/>
              <a:buAutoNum type="arabicPeriod"/>
              <a:defRPr/>
            </a:pPr>
            <a:r>
              <a:rPr lang="en-GB" sz="1600" dirty="0" smtClean="0">
                <a:cs typeface="+mn-cs"/>
              </a:rPr>
              <a:t>What do you know about these two religions?</a:t>
            </a:r>
          </a:p>
          <a:p>
            <a:pPr marL="342900" indent="-342900" eaLnBrk="1" fontAlgn="auto" hangingPunct="1">
              <a:spcAft>
                <a:spcPts val="0"/>
              </a:spcAft>
              <a:buFont typeface="+mj-lt"/>
              <a:buAutoNum type="arabicPeriod"/>
              <a:defRPr/>
            </a:pPr>
            <a:r>
              <a:rPr lang="en-GB" sz="1600" dirty="0" smtClean="0">
                <a:cs typeface="+mn-cs"/>
              </a:rPr>
              <a:t>What are the similarities and differences?</a:t>
            </a:r>
            <a:endParaRPr lang="en-GB" sz="1600" dirty="0">
              <a:cs typeface="+mn-cs"/>
            </a:endParaRPr>
          </a:p>
          <a:p>
            <a:pPr marL="0" indent="0" eaLnBrk="1" fontAlgn="auto" hangingPunct="1">
              <a:spcAft>
                <a:spcPts val="0"/>
              </a:spcAft>
              <a:buFont typeface="Arial" panose="020B0604020202020204" pitchFamily="34" charset="0"/>
              <a:buNone/>
              <a:defRPr/>
            </a:pPr>
            <a:r>
              <a:rPr lang="en-GB" sz="1600" dirty="0" smtClean="0">
                <a:cs typeface="+mn-cs"/>
              </a:rPr>
              <a:t>Be ready to feedback your ideas to the rest of the class.</a:t>
            </a:r>
          </a:p>
        </p:txBody>
      </p:sp>
      <p:pic>
        <p:nvPicPr>
          <p:cNvPr id="10246"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238" y="512763"/>
            <a:ext cx="8137525" cy="2641600"/>
          </a:xfrm>
          <a:prstGeom prst="rect">
            <a:avLst/>
          </a:prstGeom>
          <a:solidFill>
            <a:srgbClr val="DFFC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5"/>
          <p:cNvSpPr>
            <a:spLocks noGrp="1"/>
          </p:cNvSpPr>
          <p:nvPr>
            <p:ph type="title"/>
          </p:nvPr>
        </p:nvSpPr>
        <p:spPr>
          <a:xfrm>
            <a:off x="461963" y="592138"/>
            <a:ext cx="8220075" cy="890587"/>
          </a:xfrm>
        </p:spPr>
        <p:txBody>
          <a:bodyPr>
            <a:normAutofit fontScale="90000"/>
          </a:bodyPr>
          <a:lstStyle/>
          <a:p>
            <a:pPr eaLnBrk="1" hangingPunct="1">
              <a:defRPr/>
            </a:pPr>
            <a:r>
              <a:rPr lang="en-GB" altLang="en-US" smtClean="0"/>
              <a:t>Changing Religions</a:t>
            </a:r>
          </a:p>
        </p:txBody>
      </p:sp>
      <p:sp>
        <p:nvSpPr>
          <p:cNvPr id="11268" name="Content Placeholder 6"/>
          <p:cNvSpPr>
            <a:spLocks noGrp="1"/>
          </p:cNvSpPr>
          <p:nvPr>
            <p:ph idx="1"/>
          </p:nvPr>
        </p:nvSpPr>
        <p:spPr>
          <a:xfrm>
            <a:off x="503238" y="1200150"/>
            <a:ext cx="8220075" cy="4243388"/>
          </a:xfrm>
        </p:spPr>
        <p:txBody>
          <a:bodyPr/>
          <a:lstStyle/>
          <a:p>
            <a:pPr marL="0" indent="0" algn="ctr" eaLnBrk="1" hangingPunct="1">
              <a:buFont typeface="Arial" panose="020B0604020202020204" pitchFamily="34" charset="0"/>
              <a:buNone/>
            </a:pPr>
            <a:r>
              <a:rPr lang="en-GB" altLang="en-US" smtClean="0"/>
              <a:t>When the Romans were in Britain many people had become Christians, but when the Anglo-Saxons invaded and settled, Christians only carried on in places where the Anglo-Saxons did not live.</a:t>
            </a:r>
          </a:p>
          <a:p>
            <a:pPr marL="0" indent="0" algn="ctr" eaLnBrk="1" hangingPunct="1">
              <a:buFont typeface="Arial" panose="020B0604020202020204" pitchFamily="34" charset="0"/>
              <a:buNone/>
            </a:pPr>
            <a:r>
              <a:rPr lang="en-GB" altLang="en-US" smtClean="0"/>
              <a:t>The Anglo-Saxons brought their pagan religion with them to Britain and Christianity ceased to be the main religion.</a:t>
            </a:r>
          </a:p>
        </p:txBody>
      </p:sp>
      <p:pic>
        <p:nvPicPr>
          <p:cNvPr id="11269" name="Picture 1"/>
          <p:cNvPicPr>
            <a:picLocks noChangeAspect="1"/>
          </p:cNvPicPr>
          <p:nvPr/>
        </p:nvPicPr>
        <p:blipFill>
          <a:blip r:embed="rId2">
            <a:extLst>
              <a:ext uri="{28A0092B-C50C-407E-A947-70E740481C1C}">
                <a14:useLocalDpi xmlns:a14="http://schemas.microsoft.com/office/drawing/2010/main" val="0"/>
              </a:ext>
            </a:extLst>
          </a:blip>
          <a:srcRect t="41983"/>
          <a:stretch>
            <a:fillRect/>
          </a:stretch>
        </p:blipFill>
        <p:spPr bwMode="auto">
          <a:xfrm>
            <a:off x="503238" y="3006725"/>
            <a:ext cx="813752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728663"/>
            <a:ext cx="7632700" cy="5364162"/>
          </a:xfrm>
          <a:prstGeom prst="rect">
            <a:avLst/>
          </a:prstGeom>
          <a:solidFill>
            <a:srgbClr val="DFFC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5" name="Title 5"/>
          <p:cNvSpPr>
            <a:spLocks noGrp="1"/>
          </p:cNvSpPr>
          <p:nvPr>
            <p:ph type="title"/>
          </p:nvPr>
        </p:nvSpPr>
        <p:spPr>
          <a:xfrm>
            <a:off x="-1446213" y="601663"/>
            <a:ext cx="8220076" cy="889000"/>
          </a:xfrm>
        </p:spPr>
        <p:txBody>
          <a:bodyPr>
            <a:normAutofit fontScale="90000"/>
          </a:bodyPr>
          <a:lstStyle/>
          <a:p>
            <a:pPr eaLnBrk="1" hangingPunct="1">
              <a:defRPr/>
            </a:pPr>
            <a:r>
              <a:rPr lang="en-GB" altLang="en-US" sz="3600" smtClean="0"/>
              <a:t>Christian Mission</a:t>
            </a:r>
          </a:p>
        </p:txBody>
      </p:sp>
      <p:sp>
        <p:nvSpPr>
          <p:cNvPr id="12292" name="Content Placeholder 6"/>
          <p:cNvSpPr>
            <a:spLocks noGrp="1"/>
          </p:cNvSpPr>
          <p:nvPr>
            <p:ph idx="1"/>
          </p:nvPr>
        </p:nvSpPr>
        <p:spPr>
          <a:xfrm>
            <a:off x="569913" y="1046163"/>
            <a:ext cx="4216400" cy="4243387"/>
          </a:xfrm>
        </p:spPr>
        <p:txBody>
          <a:bodyPr/>
          <a:lstStyle/>
          <a:p>
            <a:pPr marL="0" indent="0" eaLnBrk="1" hangingPunct="1">
              <a:buFont typeface="Arial" panose="020B0604020202020204" pitchFamily="34" charset="0"/>
              <a:buNone/>
            </a:pPr>
            <a:r>
              <a:rPr lang="en-GB" altLang="en-US" sz="1600" smtClean="0"/>
              <a:t>In 597AD, Pope Gregory the Great from Rome sent a Roman monk called Augustine (early 6</a:t>
            </a:r>
            <a:r>
              <a:rPr lang="en-GB" altLang="en-US" sz="1600" baseline="30000" smtClean="0"/>
              <a:t>th</a:t>
            </a:r>
            <a:r>
              <a:rPr lang="en-GB" altLang="en-US" sz="1600" smtClean="0"/>
              <a:t> century – 604AD) to Britain to tell the Anglo-Saxons all about Christianity, and persuade them to become Christians.</a:t>
            </a:r>
          </a:p>
          <a:p>
            <a:pPr marL="0" indent="0" eaLnBrk="1" hangingPunct="1">
              <a:buFont typeface="Arial" panose="020B0604020202020204" pitchFamily="34" charset="0"/>
              <a:buNone/>
            </a:pPr>
            <a:r>
              <a:rPr lang="en-GB" altLang="en-US" sz="1600" smtClean="0"/>
              <a:t>Augustine arrived in Kent and set about his work. King Ethelbert, who was the king of Kent at the time, allowed him to preach to the people to teach them all about Christianity.</a:t>
            </a:r>
          </a:p>
          <a:p>
            <a:pPr marL="0" indent="0" eaLnBrk="1" hangingPunct="1">
              <a:buFont typeface="Arial" panose="020B0604020202020204" pitchFamily="34" charset="0"/>
              <a:buNone/>
            </a:pPr>
            <a:r>
              <a:rPr lang="en-GB" altLang="en-US" sz="1600" smtClean="0"/>
              <a:t>Augustine converted King Ethelbert of Kent to Christianity soon after his arrival. Ethelbert was baptised and became the first Anglo-Saxon Christian king.</a:t>
            </a:r>
          </a:p>
          <a:p>
            <a:pPr marL="0" indent="0" eaLnBrk="1" hangingPunct="1">
              <a:buFont typeface="Arial" panose="020B0604020202020204" pitchFamily="34" charset="0"/>
              <a:buNone/>
            </a:pPr>
            <a:r>
              <a:rPr lang="en-GB" altLang="en-US" sz="1600" smtClean="0"/>
              <a:t>On Christmas day 597AD, Augustine baptised 10,000 of the kings’ subjects. The mission was proving to be a great success!</a:t>
            </a:r>
          </a:p>
          <a:p>
            <a:pPr marL="0" indent="0" eaLnBrk="1" hangingPunct="1">
              <a:buFont typeface="Arial" panose="020B0604020202020204" pitchFamily="34" charset="0"/>
              <a:buNone/>
            </a:pPr>
            <a:r>
              <a:rPr lang="en-GB" altLang="en-US" sz="1600" smtClean="0"/>
              <a:t>Augustine was made a saint after his death in recognition of his work.</a:t>
            </a:r>
          </a:p>
        </p:txBody>
      </p:sp>
      <p:pic>
        <p:nvPicPr>
          <p:cNvPr id="12293" name="Picture 2"/>
          <p:cNvPicPr>
            <a:picLocks noChangeAspect="1"/>
          </p:cNvPicPr>
          <p:nvPr/>
        </p:nvPicPr>
        <p:blipFill>
          <a:blip r:embed="rId2">
            <a:extLst>
              <a:ext uri="{28A0092B-C50C-407E-A947-70E740481C1C}">
                <a14:useLocalDpi xmlns:a14="http://schemas.microsoft.com/office/drawing/2010/main" val="0"/>
              </a:ext>
            </a:extLst>
          </a:blip>
          <a:srcRect b="52652"/>
          <a:stretch>
            <a:fillRect/>
          </a:stretch>
        </p:blipFill>
        <p:spPr bwMode="auto">
          <a:xfrm>
            <a:off x="4376738" y="601663"/>
            <a:ext cx="4598987"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p:cNvPicPr>
          <p:nvPr/>
        </p:nvPicPr>
        <p:blipFill>
          <a:blip r:embed="rId2">
            <a:extLst>
              <a:ext uri="{28A0092B-C50C-407E-A947-70E740481C1C}">
                <a14:useLocalDpi xmlns:a14="http://schemas.microsoft.com/office/drawing/2010/main" val="0"/>
              </a:ext>
            </a:extLst>
          </a:blip>
          <a:srcRect t="94162"/>
          <a:stretch>
            <a:fillRect/>
          </a:stretch>
        </p:blipFill>
        <p:spPr bwMode="auto">
          <a:xfrm>
            <a:off x="503238" y="5726113"/>
            <a:ext cx="81375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p:cNvPicPr>
          <p:nvPr/>
        </p:nvPicPr>
        <p:blipFill>
          <a:blip r:embed="rId2">
            <a:extLst>
              <a:ext uri="{28A0092B-C50C-407E-A947-70E740481C1C}">
                <a14:useLocalDpi xmlns:a14="http://schemas.microsoft.com/office/drawing/2010/main" val="0"/>
              </a:ext>
            </a:extLst>
          </a:blip>
          <a:srcRect b="86824"/>
          <a:stretch>
            <a:fillRect/>
          </a:stretch>
        </p:blipFill>
        <p:spPr bwMode="auto">
          <a:xfrm>
            <a:off x="503238" y="495300"/>
            <a:ext cx="8137525"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350963"/>
            <a:ext cx="56197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itle 5"/>
          <p:cNvSpPr>
            <a:spLocks noGrp="1"/>
          </p:cNvSpPr>
          <p:nvPr>
            <p:ph type="title"/>
          </p:nvPr>
        </p:nvSpPr>
        <p:spPr>
          <a:xfrm>
            <a:off x="461963" y="592138"/>
            <a:ext cx="8220075" cy="890587"/>
          </a:xfrm>
        </p:spPr>
        <p:txBody>
          <a:bodyPr>
            <a:normAutofit fontScale="90000"/>
          </a:bodyPr>
          <a:lstStyle/>
          <a:p>
            <a:pPr eaLnBrk="1" hangingPunct="1">
              <a:defRPr/>
            </a:pPr>
            <a:r>
              <a:rPr lang="en-GB" altLang="en-US" smtClean="0"/>
              <a:t>Canterbury Cathedral</a:t>
            </a:r>
          </a:p>
        </p:txBody>
      </p:sp>
      <p:sp>
        <p:nvSpPr>
          <p:cNvPr id="3" name="Rectangle 2"/>
          <p:cNvSpPr/>
          <p:nvPr/>
        </p:nvSpPr>
        <p:spPr>
          <a:xfrm>
            <a:off x="5280025" y="1249363"/>
            <a:ext cx="3108325" cy="3462337"/>
          </a:xfrm>
          <a:prstGeom prst="rect">
            <a:avLst/>
          </a:prstGeom>
          <a:solidFill>
            <a:srgbClr val="DFFC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9" name="Content Placeholder 6"/>
          <p:cNvSpPr>
            <a:spLocks noGrp="1"/>
          </p:cNvSpPr>
          <p:nvPr>
            <p:ph idx="1"/>
          </p:nvPr>
        </p:nvSpPr>
        <p:spPr>
          <a:xfrm>
            <a:off x="5092700" y="1169988"/>
            <a:ext cx="3375025" cy="3048000"/>
          </a:xfrm>
        </p:spPr>
        <p:txBody>
          <a:bodyPr/>
          <a:lstStyle/>
          <a:p>
            <a:pPr marL="0" indent="0" eaLnBrk="1" hangingPunct="1">
              <a:buFont typeface="Arial" panose="020B0604020202020204" pitchFamily="34" charset="0"/>
              <a:buNone/>
            </a:pPr>
            <a:r>
              <a:rPr lang="en-GB" altLang="en-US" sz="1600" smtClean="0"/>
              <a:t>Augustine founded Canterbury Cathedral and became the first Archbishop of Canterbury. The cathedral had to be rebuilt in 1070AD following a major fire. It is thought that Augustine’s original building is located under the nave of the cathedral.</a:t>
            </a:r>
          </a:p>
          <a:p>
            <a:pPr marL="0" indent="0" eaLnBrk="1" hangingPunct="1">
              <a:buFont typeface="Arial" panose="020B0604020202020204" pitchFamily="34" charset="0"/>
              <a:buNone/>
            </a:pPr>
            <a:r>
              <a:rPr lang="en-GB" altLang="en-US" sz="1600" smtClean="0"/>
              <a:t>Today the Archbishop of Canterbury is also the head of the Church of England and Canterbury Cathedral is one of the most important and famous Christian buildings in the world.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a:extLst>
              <a:ext uri="{28A0092B-C50C-407E-A947-70E740481C1C}">
                <a14:useLocalDpi xmlns:a14="http://schemas.microsoft.com/office/drawing/2010/main" val="0"/>
              </a:ext>
            </a:extLst>
          </a:blip>
          <a:srcRect b="86824"/>
          <a:stretch>
            <a:fillRect/>
          </a:stretch>
        </p:blipFill>
        <p:spPr bwMode="auto">
          <a:xfrm>
            <a:off x="503238" y="495300"/>
            <a:ext cx="81375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p:cNvPicPr>
          <p:nvPr/>
        </p:nvPicPr>
        <p:blipFill>
          <a:blip r:embed="rId2">
            <a:extLst>
              <a:ext uri="{28A0092B-C50C-407E-A947-70E740481C1C}">
                <a14:useLocalDpi xmlns:a14="http://schemas.microsoft.com/office/drawing/2010/main" val="0"/>
              </a:ext>
            </a:extLst>
          </a:blip>
          <a:srcRect t="94162"/>
          <a:stretch>
            <a:fillRect/>
          </a:stretch>
        </p:blipFill>
        <p:spPr bwMode="auto">
          <a:xfrm>
            <a:off x="503238" y="5437188"/>
            <a:ext cx="81375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5"/>
          <p:cNvSpPr>
            <a:spLocks noGrp="1"/>
          </p:cNvSpPr>
          <p:nvPr>
            <p:ph type="title"/>
          </p:nvPr>
        </p:nvSpPr>
        <p:spPr>
          <a:xfrm>
            <a:off x="461963" y="592138"/>
            <a:ext cx="8220075" cy="890587"/>
          </a:xfrm>
        </p:spPr>
        <p:txBody>
          <a:bodyPr>
            <a:normAutofit fontScale="90000"/>
          </a:bodyPr>
          <a:lstStyle/>
          <a:p>
            <a:pPr eaLnBrk="1" hangingPunct="1">
              <a:defRPr/>
            </a:pPr>
            <a:r>
              <a:rPr lang="en-GB" altLang="en-US" smtClean="0"/>
              <a:t>Spreading the Word</a:t>
            </a:r>
          </a:p>
        </p:txBody>
      </p:sp>
      <p:sp>
        <p:nvSpPr>
          <p:cNvPr id="14341" name="Content Placeholder 6"/>
          <p:cNvSpPr>
            <a:spLocks noGrp="1"/>
          </p:cNvSpPr>
          <p:nvPr>
            <p:ph idx="1"/>
          </p:nvPr>
        </p:nvSpPr>
        <p:spPr>
          <a:xfrm>
            <a:off x="587375" y="1398588"/>
            <a:ext cx="4183063" cy="4243387"/>
          </a:xfrm>
        </p:spPr>
        <p:txBody>
          <a:bodyPr/>
          <a:lstStyle/>
          <a:p>
            <a:pPr marL="0" indent="0" eaLnBrk="1" hangingPunct="1">
              <a:buFont typeface="Arial" panose="020B0604020202020204" pitchFamily="34" charset="0"/>
              <a:buNone/>
            </a:pPr>
            <a:r>
              <a:rPr lang="en-GB" altLang="en-US" smtClean="0"/>
              <a:t>The kingdom of Kent was the first Anglo-Saxon kingdom to convert to Christianity, but over the next hundred years the rest of Britain gradually converted to Christianity too. Other missionaries spread the word about Christianity around the country and more and more people were converted to the religion.</a:t>
            </a:r>
          </a:p>
        </p:txBody>
      </p:sp>
      <p:pic>
        <p:nvPicPr>
          <p:cNvPr id="1434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4238" y="1860550"/>
            <a:ext cx="503555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728663"/>
            <a:ext cx="3816350" cy="5364162"/>
          </a:xfrm>
          <a:prstGeom prst="rect">
            <a:avLst/>
          </a:prstGeom>
          <a:solidFill>
            <a:srgbClr val="DFFC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7" name="Title 5"/>
          <p:cNvSpPr>
            <a:spLocks noGrp="1"/>
          </p:cNvSpPr>
          <p:nvPr>
            <p:ph type="title"/>
          </p:nvPr>
        </p:nvSpPr>
        <p:spPr>
          <a:xfrm>
            <a:off x="-1422400" y="677863"/>
            <a:ext cx="8220075" cy="890587"/>
          </a:xfrm>
        </p:spPr>
        <p:txBody>
          <a:bodyPr>
            <a:normAutofit fontScale="90000"/>
          </a:bodyPr>
          <a:lstStyle/>
          <a:p>
            <a:pPr eaLnBrk="1" hangingPunct="1">
              <a:defRPr/>
            </a:pPr>
            <a:r>
              <a:rPr lang="en-GB" altLang="en-US" sz="3600" smtClean="0"/>
              <a:t>Celtic Christianity</a:t>
            </a:r>
          </a:p>
        </p:txBody>
      </p:sp>
      <p:sp>
        <p:nvSpPr>
          <p:cNvPr id="15364" name="Content Placeholder 6"/>
          <p:cNvSpPr>
            <a:spLocks noGrp="1"/>
          </p:cNvSpPr>
          <p:nvPr>
            <p:ph idx="1"/>
          </p:nvPr>
        </p:nvSpPr>
        <p:spPr>
          <a:xfrm>
            <a:off x="600075" y="1223963"/>
            <a:ext cx="4127500" cy="3924300"/>
          </a:xfrm>
        </p:spPr>
        <p:txBody>
          <a:bodyPr/>
          <a:lstStyle/>
          <a:p>
            <a:pPr eaLnBrk="1" hangingPunct="1"/>
            <a:r>
              <a:rPr lang="en-GB" altLang="en-US" smtClean="0"/>
              <a:t>Before St. Augustine even arrived in Britain there were places where Christianity was growing and thriving.</a:t>
            </a:r>
          </a:p>
          <a:p>
            <a:pPr eaLnBrk="1" hangingPunct="1"/>
            <a:r>
              <a:rPr lang="en-GB" altLang="en-US" smtClean="0"/>
              <a:t>By the early 6</a:t>
            </a:r>
            <a:r>
              <a:rPr lang="en-GB" altLang="en-US" baseline="30000" smtClean="0"/>
              <a:t>th</a:t>
            </a:r>
            <a:r>
              <a:rPr lang="en-GB" altLang="en-US" smtClean="0"/>
              <a:t> century, many Irish people were already practising the Celtic form of Christianity and there were lots of monasteries in Ireland teaching the religion.</a:t>
            </a:r>
          </a:p>
          <a:p>
            <a:pPr eaLnBrk="1" hangingPunct="1"/>
            <a:r>
              <a:rPr lang="en-GB" altLang="en-US" smtClean="0"/>
              <a:t>Missionaries from Ireland were sent to Scotland and England to preach Christianity and encourage people to follow the religion.</a:t>
            </a:r>
          </a:p>
        </p:txBody>
      </p:sp>
      <p:pic>
        <p:nvPicPr>
          <p:cNvPr id="1536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717550"/>
            <a:ext cx="3584575"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1109</TotalTime>
  <Words>1072</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Sassoon Infant Rg</vt:lpstr>
      <vt:lpstr>Calibri</vt:lpstr>
      <vt:lpstr>BPreplay</vt:lpstr>
      <vt:lpstr>Sassoon Infant Md</vt:lpstr>
      <vt:lpstr>Arial</vt:lpstr>
      <vt:lpstr>Office Theme</vt:lpstr>
      <vt:lpstr>History</vt:lpstr>
      <vt:lpstr>PowerPoint Presentation</vt:lpstr>
      <vt:lpstr>PowerPoint Presentation</vt:lpstr>
      <vt:lpstr>Anglo-Saxon Religion</vt:lpstr>
      <vt:lpstr>Changing Religions</vt:lpstr>
      <vt:lpstr>Christian Mission</vt:lpstr>
      <vt:lpstr>Canterbury Cathedral</vt:lpstr>
      <vt:lpstr>Spreading the Word</vt:lpstr>
      <vt:lpstr>Celtic Christianity</vt:lpstr>
      <vt:lpstr>St. Columba and Iona</vt:lpstr>
      <vt:lpstr>Oswald and Aiden</vt:lpstr>
      <vt:lpstr>Lindisfarne Priory</vt:lpstr>
      <vt:lpstr>Anglo-Saxon Conversion to Christianity</vt:lpstr>
      <vt:lpstr>Historical Guide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Staff</cp:lastModifiedBy>
  <cp:revision>78</cp:revision>
  <dcterms:created xsi:type="dcterms:W3CDTF">2014-10-01T16:09:27Z</dcterms:created>
  <dcterms:modified xsi:type="dcterms:W3CDTF">2020-06-12T10:33:08Z</dcterms:modified>
</cp:coreProperties>
</file>