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20"/>
  </p:handoutMasterIdLst>
  <p:sldIdLst>
    <p:sldId id="261" r:id="rId2"/>
    <p:sldId id="258" r:id="rId3"/>
    <p:sldId id="263" r:id="rId4"/>
    <p:sldId id="264"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Lst>
  <p:sldSz cx="9144000" cy="6858000" type="screen4x3"/>
  <p:notesSz cx="6858000" cy="9144000"/>
  <p:embeddedFontLst>
    <p:embeddedFont>
      <p:font typeface="Sassoon Infant Rg" panose="02000503030000020003" pitchFamily="50" charset="0"/>
      <p:regular r:id="rId21"/>
      <p:bold r:id="rId22"/>
    </p:embeddedFont>
    <p:embeddedFont>
      <p:font typeface="Calibri" panose="020F0502020204030204" pitchFamily="34" charset="0"/>
      <p:regular r:id="rId23"/>
      <p:bold r:id="rId24"/>
      <p:italic r:id="rId25"/>
      <p:boldItalic r:id="rId26"/>
    </p:embeddedFont>
    <p:embeddedFont>
      <p:font typeface="BPreplay" panose="02000503000000020004" pitchFamily="50" charset="0"/>
      <p:regular r:id="rId27"/>
      <p:bold r:id="rId28"/>
      <p:italic r:id="rId29"/>
      <p:boldItalic r:id="rId30"/>
    </p:embeddedFont>
    <p:embeddedFont>
      <p:font typeface="Sassoon Infant Md" panose="02000603050000020003" pitchFamily="50" charset="0"/>
      <p:regular r:id="rId31"/>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1"/>
    <a:srgbClr val="DCFBF3"/>
    <a:srgbClr val="146C70"/>
    <a:srgbClr val="A21770"/>
    <a:srgbClr val="FEFBDA"/>
    <a:srgbClr val="FDFDFD"/>
    <a:srgbClr val="AD8CC0"/>
    <a:srgbClr val="990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1278" y="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D0FA8D9-2030-4151-9E9B-1EC4E99F14D2}" type="datetimeFigureOut">
              <a:rPr lang="en-GB"/>
              <a:pPr>
                <a:defRPr/>
              </a:pPr>
              <a:t>05/06/2020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D35C39D-F22A-4A65-AD0E-EA20B19D150E}"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68764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268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058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84462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04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525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1" r:id="rId4"/>
    <p:sldLayoutId id="2147483682" r:id="rId5"/>
    <p:sldLayoutId id="2147483686" r:id="rId6"/>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800" b="1">
                <a:solidFill>
                  <a:schemeClr val="bg1"/>
                </a:solidFill>
                <a:latin typeface="BPreplay" pitchFamily="50" charset="0"/>
              </a:rPr>
              <a:t>History</a:t>
            </a:r>
            <a:r>
              <a:rPr lang="en-GB" altLang="en-US" sz="800">
                <a:solidFill>
                  <a:schemeClr val="bg1"/>
                </a:solidFill>
                <a:latin typeface="BPreplay" pitchFamily="50" charset="0"/>
              </a:rPr>
              <a:t> | LKS2 | Anglo-Saxons and Scots | Anglo-Saxon Gods | Lesson 5</a:t>
            </a:r>
          </a:p>
        </p:txBody>
      </p:sp>
      <p:sp>
        <p:nvSpPr>
          <p:cNvPr id="7175" name="Text Placeholder 16"/>
          <p:cNvSpPr>
            <a:spLocks noGrp="1"/>
          </p:cNvSpPr>
          <p:nvPr>
            <p:ph type="body" sz="quarter" idx="10"/>
          </p:nvPr>
        </p:nvSpPr>
        <p:spPr>
          <a:xfrm>
            <a:off x="1655763" y="3200400"/>
            <a:ext cx="5832475" cy="542925"/>
          </a:xfrm>
        </p:spPr>
        <p:txBody>
          <a:bodyPr/>
          <a:lstStyle/>
          <a:p>
            <a:pPr eaLnBrk="1" hangingPunct="1"/>
            <a:r>
              <a:rPr lang="en-GB" altLang="en-US" smtClean="0"/>
              <a:t>Anglo-Saxons and Scots</a:t>
            </a:r>
          </a:p>
        </p:txBody>
      </p:sp>
      <p:sp>
        <p:nvSpPr>
          <p:cNvPr id="7176" name="Title 17"/>
          <p:cNvSpPr>
            <a:spLocks noGrp="1"/>
          </p:cNvSpPr>
          <p:nvPr>
            <p:ph type="title"/>
          </p:nvPr>
        </p:nvSpPr>
        <p:spPr>
          <a:xfrm>
            <a:off x="539750" y="2359025"/>
            <a:ext cx="8064500" cy="655638"/>
          </a:xfrm>
        </p:spPr>
        <p:txBody>
          <a:bodyPr/>
          <a:lstStyle/>
          <a:p>
            <a:pPr eaLnBrk="1" hangingPunct="1"/>
            <a:r>
              <a:rPr lang="en-GB" altLang="en-US" smtClean="0"/>
              <a:t>History</a:t>
            </a:r>
          </a:p>
        </p:txBody>
      </p:sp>
      <p:pic>
        <p:nvPicPr>
          <p:cNvPr id="717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2763"/>
            <a:ext cx="8137525" cy="18510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387" name="Picture 1"/>
          <p:cNvPicPr>
            <a:picLocks noChangeAspect="1"/>
          </p:cNvPicPr>
          <p:nvPr/>
        </p:nvPicPr>
        <p:blipFill>
          <a:blip r:embed="rId2">
            <a:extLst>
              <a:ext uri="{28A0092B-C50C-407E-A947-70E740481C1C}">
                <a14:useLocalDpi xmlns:a14="http://schemas.microsoft.com/office/drawing/2010/main" val="0"/>
              </a:ext>
            </a:extLst>
          </a:blip>
          <a:srcRect t="24049" b="5476"/>
          <a:stretch>
            <a:fillRect/>
          </a:stretch>
        </p:blipFill>
        <p:spPr bwMode="auto">
          <a:xfrm>
            <a:off x="503238" y="2290763"/>
            <a:ext cx="81375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5"/>
          <p:cNvSpPr>
            <a:spLocks noGrp="1"/>
          </p:cNvSpPr>
          <p:nvPr>
            <p:ph type="title"/>
          </p:nvPr>
        </p:nvSpPr>
        <p:spPr>
          <a:xfrm>
            <a:off x="457200" y="609600"/>
            <a:ext cx="8220075" cy="808038"/>
          </a:xfrm>
        </p:spPr>
        <p:txBody>
          <a:bodyPr>
            <a:normAutofit fontScale="90000"/>
          </a:bodyPr>
          <a:lstStyle/>
          <a:p>
            <a:pPr eaLnBrk="1" hangingPunct="1">
              <a:defRPr/>
            </a:pPr>
            <a:r>
              <a:rPr lang="en-GB" altLang="en-US" smtClean="0"/>
              <a:t>Blodmonath</a:t>
            </a:r>
          </a:p>
        </p:txBody>
      </p:sp>
      <p:sp>
        <p:nvSpPr>
          <p:cNvPr id="16389" name="Content Placeholder 6"/>
          <p:cNvSpPr>
            <a:spLocks noGrp="1"/>
          </p:cNvSpPr>
          <p:nvPr>
            <p:ph idx="1"/>
          </p:nvPr>
        </p:nvSpPr>
        <p:spPr>
          <a:xfrm>
            <a:off x="503238" y="973138"/>
            <a:ext cx="8137525" cy="1801812"/>
          </a:xfrm>
        </p:spPr>
        <p:txBody>
          <a:bodyPr/>
          <a:lstStyle/>
          <a:p>
            <a:pPr marL="0" indent="0" algn="ctr" eaLnBrk="1" hangingPunct="1">
              <a:buFont typeface="Arial" panose="020B0604020202020204" pitchFamily="34" charset="0"/>
              <a:buNone/>
            </a:pPr>
            <a:r>
              <a:rPr lang="en-GB" altLang="en-US" sz="1600" smtClean="0"/>
              <a:t>Blodmonath was the Anglo-Saxon month of November. It means ‘blood month’ or ‘month of sacrifice’. During the festival of Blodmonath, people made offerings to the gods by sacrificing their animals.</a:t>
            </a:r>
          </a:p>
          <a:p>
            <a:pPr marL="0" indent="0" algn="ctr" eaLnBrk="1" hangingPunct="1">
              <a:buFont typeface="Arial" panose="020B0604020202020204" pitchFamily="34" charset="0"/>
              <a:buNone/>
            </a:pPr>
            <a:r>
              <a:rPr lang="en-GB" altLang="en-US" sz="1600" smtClean="0"/>
              <a:t>Why do you think the Anglo-Saxons sacrificed their animals during the Blodmonath festival?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a:xfrm>
            <a:off x="457200" y="700088"/>
            <a:ext cx="8220075" cy="808037"/>
          </a:xfrm>
        </p:spPr>
        <p:txBody>
          <a:bodyPr>
            <a:normAutofit fontScale="90000"/>
          </a:bodyPr>
          <a:lstStyle/>
          <a:p>
            <a:pPr eaLnBrk="1" hangingPunct="1">
              <a:defRPr/>
            </a:pPr>
            <a:r>
              <a:rPr lang="en-GB" altLang="en-US" smtClean="0"/>
              <a:t>Magic and Spells</a:t>
            </a:r>
          </a:p>
        </p:txBody>
      </p:sp>
      <p:sp>
        <p:nvSpPr>
          <p:cNvPr id="17411" name="Content Placeholder 6"/>
          <p:cNvSpPr>
            <a:spLocks noGrp="1"/>
          </p:cNvSpPr>
          <p:nvPr>
            <p:ph idx="1"/>
          </p:nvPr>
        </p:nvSpPr>
        <p:spPr>
          <a:xfrm>
            <a:off x="503238" y="1220788"/>
            <a:ext cx="8137525" cy="1801812"/>
          </a:xfrm>
        </p:spPr>
        <p:txBody>
          <a:bodyPr/>
          <a:lstStyle/>
          <a:p>
            <a:pPr marL="0" indent="0" algn="ctr" eaLnBrk="1" hangingPunct="1">
              <a:buFont typeface="Arial" panose="020B0604020202020204" pitchFamily="34" charset="0"/>
              <a:buNone/>
            </a:pPr>
            <a:r>
              <a:rPr lang="en-GB" altLang="en-US" sz="1600" smtClean="0"/>
              <a:t>The Anglo-Saxon people were very superstitious.</a:t>
            </a:r>
          </a:p>
          <a:p>
            <a:pPr marL="0" indent="0" algn="ctr" eaLnBrk="1" hangingPunct="1">
              <a:buFont typeface="Arial" panose="020B0604020202020204" pitchFamily="34" charset="0"/>
              <a:buNone/>
            </a:pPr>
            <a:r>
              <a:rPr lang="en-GB" altLang="en-US" sz="1600" smtClean="0"/>
              <a:t>They believed in good and bad omens, lucky charms, spells and magic as they thought that these things could influence what happened in different aspects of their lives.</a:t>
            </a:r>
          </a:p>
          <a:p>
            <a:pPr marL="0" indent="0" algn="ctr" eaLnBrk="1" hangingPunct="1">
              <a:buFont typeface="Arial" panose="020B0604020202020204" pitchFamily="34" charset="0"/>
              <a:buNone/>
            </a:pPr>
            <a:r>
              <a:rPr lang="en-GB" altLang="en-US" sz="1600" smtClean="0"/>
              <a:t>The Anglo-Saxons performed many rituals that they believed would protect them in this life and the next. This was especially true about the way they dealt with the dead. It was common to bury a person with their belongings as the Anglo-Saxons believed the dead person would need these in the afterlife. Some people were even buried with a slave or pet!</a:t>
            </a:r>
          </a:p>
        </p:txBody>
      </p:sp>
      <p:pic>
        <p:nvPicPr>
          <p:cNvPr id="174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825750"/>
            <a:ext cx="7686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238" y="2398713"/>
            <a:ext cx="8137525" cy="2500312"/>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5"/>
          <p:cNvSpPr>
            <a:spLocks noGrp="1"/>
          </p:cNvSpPr>
          <p:nvPr>
            <p:ph type="title"/>
          </p:nvPr>
        </p:nvSpPr>
        <p:spPr>
          <a:xfrm>
            <a:off x="457200" y="700088"/>
            <a:ext cx="8220075" cy="808037"/>
          </a:xfrm>
        </p:spPr>
        <p:txBody>
          <a:bodyPr>
            <a:normAutofit fontScale="90000"/>
          </a:bodyPr>
          <a:lstStyle/>
          <a:p>
            <a:pPr eaLnBrk="1" hangingPunct="1">
              <a:defRPr/>
            </a:pPr>
            <a:r>
              <a:rPr lang="en-GB" altLang="en-US" smtClean="0"/>
              <a:t>Paganism Facts</a:t>
            </a:r>
          </a:p>
        </p:txBody>
      </p:sp>
      <p:sp>
        <p:nvSpPr>
          <p:cNvPr id="7" name="Content Placeholder 6"/>
          <p:cNvSpPr>
            <a:spLocks noGrp="1"/>
          </p:cNvSpPr>
          <p:nvPr>
            <p:ph idx="1"/>
          </p:nvPr>
        </p:nvSpPr>
        <p:spPr>
          <a:xfrm>
            <a:off x="755650" y="2206625"/>
            <a:ext cx="3944938" cy="1801813"/>
          </a:xfrm>
        </p:spPr>
        <p:txBody>
          <a:bodyPr rtlCol="0">
            <a:noAutofit/>
          </a:bodyPr>
          <a:lstStyle/>
          <a:p>
            <a:pPr marL="0" indent="0" eaLnBrk="1" fontAlgn="auto" hangingPunct="1">
              <a:spcAft>
                <a:spcPts val="0"/>
              </a:spcAft>
              <a:buFont typeface="Arial" panose="020B0604020202020204" pitchFamily="34" charset="0"/>
              <a:buNone/>
              <a:defRPr/>
            </a:pPr>
            <a:r>
              <a:rPr lang="en-GB" dirty="0" smtClean="0">
                <a:cs typeface="+mn-cs"/>
              </a:rPr>
              <a:t>Work with a partner to make a list or poster detailing 5 facts about the Anglo-Saxon Pagan religion.</a:t>
            </a:r>
          </a:p>
          <a:p>
            <a:pPr eaLnBrk="1" fontAlgn="auto" hangingPunct="1">
              <a:spcAft>
                <a:spcPts val="0"/>
              </a:spcAft>
              <a:defRPr/>
            </a:pPr>
            <a:r>
              <a:rPr lang="en-GB" dirty="0" smtClean="0">
                <a:cs typeface="+mn-cs"/>
              </a:rPr>
              <a:t>Include as much detail as you can.</a:t>
            </a:r>
          </a:p>
          <a:p>
            <a:pPr eaLnBrk="1" fontAlgn="auto" hangingPunct="1">
              <a:spcAft>
                <a:spcPts val="0"/>
              </a:spcAft>
              <a:defRPr/>
            </a:pPr>
            <a:r>
              <a:rPr lang="en-GB" dirty="0" smtClean="0">
                <a:cs typeface="+mn-cs"/>
              </a:rPr>
              <a:t>You can include pictures to illustrate your facts as well.</a:t>
            </a:r>
          </a:p>
          <a:p>
            <a:pPr eaLnBrk="1" fontAlgn="auto" hangingPunct="1">
              <a:spcAft>
                <a:spcPts val="0"/>
              </a:spcAft>
              <a:defRPr/>
            </a:pPr>
            <a:r>
              <a:rPr lang="en-GB" dirty="0" smtClean="0">
                <a:cs typeface="+mn-cs"/>
              </a:rPr>
              <a:t>Use the pictures on this slide to help you remember the facts.</a:t>
            </a:r>
          </a:p>
        </p:txBody>
      </p:sp>
      <p:pic>
        <p:nvPicPr>
          <p:cNvPr id="184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16438" y="1235075"/>
            <a:ext cx="3330575"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ai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5"/>
          <p:cNvSpPr>
            <a:spLocks noGrp="1"/>
          </p:cNvSpPr>
          <p:nvPr>
            <p:ph type="title"/>
          </p:nvPr>
        </p:nvSpPr>
        <p:spPr>
          <a:xfrm>
            <a:off x="457200" y="700088"/>
            <a:ext cx="8220075" cy="808037"/>
          </a:xfrm>
        </p:spPr>
        <p:txBody>
          <a:bodyPr>
            <a:normAutofit fontScale="90000"/>
          </a:bodyPr>
          <a:lstStyle/>
          <a:p>
            <a:pPr eaLnBrk="1" hangingPunct="1">
              <a:defRPr/>
            </a:pPr>
            <a:r>
              <a:rPr lang="en-GB" altLang="en-US" dirty="0" smtClean="0"/>
              <a:t>Anglo-Saxon Gods</a:t>
            </a:r>
          </a:p>
        </p:txBody>
      </p:sp>
      <p:sp>
        <p:nvSpPr>
          <p:cNvPr id="19459" name="Content Placeholder 6"/>
          <p:cNvSpPr>
            <a:spLocks noGrp="1"/>
          </p:cNvSpPr>
          <p:nvPr>
            <p:ph idx="1"/>
          </p:nvPr>
        </p:nvSpPr>
        <p:spPr>
          <a:xfrm>
            <a:off x="503238" y="1220788"/>
            <a:ext cx="8137525" cy="1801812"/>
          </a:xfrm>
        </p:spPr>
        <p:txBody>
          <a:bodyPr/>
          <a:lstStyle/>
          <a:p>
            <a:pPr marL="0" indent="0" algn="ctr" eaLnBrk="1" hangingPunct="1">
              <a:buFont typeface="Arial" panose="020B0604020202020204" pitchFamily="34" charset="0"/>
              <a:buNone/>
            </a:pPr>
            <a:r>
              <a:rPr lang="en-GB" altLang="en-US" sz="1600" smtClean="0"/>
              <a:t>The Anglo-Saxons believed in lots of different gods who they believed represented and were responsible for different things.</a:t>
            </a:r>
          </a:p>
          <a:p>
            <a:pPr marL="0" indent="0" algn="ctr" eaLnBrk="1" hangingPunct="1">
              <a:buFont typeface="Arial" panose="020B0604020202020204" pitchFamily="34" charset="0"/>
              <a:buNone/>
            </a:pPr>
            <a:r>
              <a:rPr lang="en-GB" altLang="en-US" sz="1600" smtClean="0"/>
              <a:t>The people prayed to the gods in hope that they would offer protection or provide them with the things they needed.</a:t>
            </a:r>
          </a:p>
          <a:p>
            <a:pPr marL="0" indent="0" algn="ctr" eaLnBrk="1" hangingPunct="1">
              <a:buFont typeface="Arial" panose="020B0604020202020204" pitchFamily="34" charset="0"/>
              <a:buNone/>
            </a:pPr>
            <a:r>
              <a:rPr lang="en-GB" altLang="en-US" sz="1600" smtClean="0"/>
              <a:t>Today we are going to learn about some of the main Anglo-Saxon gods.</a:t>
            </a:r>
          </a:p>
        </p:txBody>
      </p:sp>
      <p:pic>
        <p:nvPicPr>
          <p:cNvPr id="19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3273425"/>
            <a:ext cx="19272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471863"/>
            <a:ext cx="16795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0075" y="3343275"/>
            <a:ext cx="1954213"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1038" y="3154363"/>
            <a:ext cx="1000125"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113"/>
            <a:ext cx="4076700" cy="58261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5"/>
          <p:cNvSpPr>
            <a:spLocks noGrp="1"/>
          </p:cNvSpPr>
          <p:nvPr>
            <p:ph type="title"/>
          </p:nvPr>
        </p:nvSpPr>
        <p:spPr>
          <a:xfrm>
            <a:off x="593725" y="876300"/>
            <a:ext cx="2747963" cy="808038"/>
          </a:xfrm>
        </p:spPr>
        <p:txBody>
          <a:bodyPr lIns="0">
            <a:normAutofit fontScale="90000"/>
          </a:bodyPr>
          <a:lstStyle/>
          <a:p>
            <a:pPr eaLnBrk="1" hangingPunct="1">
              <a:defRPr/>
            </a:pPr>
            <a:r>
              <a:rPr lang="en-GB" altLang="en-US" smtClean="0"/>
              <a:t>Woden</a:t>
            </a:r>
          </a:p>
        </p:txBody>
      </p:sp>
      <p:sp>
        <p:nvSpPr>
          <p:cNvPr id="20484" name="Content Placeholder 6"/>
          <p:cNvSpPr>
            <a:spLocks noGrp="1"/>
          </p:cNvSpPr>
          <p:nvPr>
            <p:ph idx="1"/>
          </p:nvPr>
        </p:nvSpPr>
        <p:spPr>
          <a:xfrm>
            <a:off x="593725" y="1447800"/>
            <a:ext cx="4068763" cy="3968750"/>
          </a:xfrm>
        </p:spPr>
        <p:txBody>
          <a:bodyPr/>
          <a:lstStyle/>
          <a:p>
            <a:pPr eaLnBrk="1" hangingPunct="1"/>
            <a:r>
              <a:rPr lang="en-GB" altLang="en-US" sz="1600" smtClean="0"/>
              <a:t>Woden was the chief of the Anglo-Saxon gods.</a:t>
            </a:r>
          </a:p>
          <a:p>
            <a:pPr eaLnBrk="1" hangingPunct="1"/>
            <a:r>
              <a:rPr lang="en-GB" altLang="en-US" sz="1600" smtClean="0"/>
              <a:t>He was the god of battle and war.</a:t>
            </a:r>
          </a:p>
          <a:p>
            <a:pPr eaLnBrk="1" hangingPunct="1"/>
            <a:r>
              <a:rPr lang="en-GB" altLang="en-US" sz="1600" smtClean="0"/>
              <a:t>Woden was also believed to be the observer of humans and the Anglo-Saxons thought he may visit them in disguise.</a:t>
            </a:r>
          </a:p>
          <a:p>
            <a:pPr eaLnBrk="1" hangingPunct="1"/>
            <a:r>
              <a:rPr lang="en-GB" altLang="en-US" sz="1600" smtClean="0"/>
              <a:t>His special animal was the wolf and he had two wolves as pets.</a:t>
            </a:r>
          </a:p>
          <a:p>
            <a:pPr eaLnBrk="1" hangingPunct="1"/>
            <a:r>
              <a:rPr lang="en-GB" altLang="en-US" sz="1600" smtClean="0"/>
              <a:t>His special object was a spear.</a:t>
            </a:r>
          </a:p>
          <a:p>
            <a:pPr eaLnBrk="1" hangingPunct="1"/>
            <a:r>
              <a:rPr lang="en-GB" altLang="en-US" sz="1600" smtClean="0"/>
              <a:t>The day of the week Wednesday was named after him.</a:t>
            </a:r>
          </a:p>
        </p:txBody>
      </p:sp>
      <p:pic>
        <p:nvPicPr>
          <p:cNvPr id="20485" name="Picture 1"/>
          <p:cNvPicPr>
            <a:picLocks noChangeAspect="1"/>
          </p:cNvPicPr>
          <p:nvPr/>
        </p:nvPicPr>
        <p:blipFill>
          <a:blip r:embed="rId2">
            <a:extLst>
              <a:ext uri="{28A0092B-C50C-407E-A947-70E740481C1C}">
                <a14:useLocalDpi xmlns:a14="http://schemas.microsoft.com/office/drawing/2010/main" val="0"/>
              </a:ext>
            </a:extLst>
          </a:blip>
          <a:srcRect l="47723"/>
          <a:stretch>
            <a:fillRect/>
          </a:stretch>
        </p:blipFill>
        <p:spPr bwMode="auto">
          <a:xfrm>
            <a:off x="4579938" y="519113"/>
            <a:ext cx="40608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6575" y="569913"/>
            <a:ext cx="41544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113"/>
            <a:ext cx="4076700" cy="58261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07" name="Title 5"/>
          <p:cNvSpPr>
            <a:spLocks noGrp="1"/>
          </p:cNvSpPr>
          <p:nvPr>
            <p:ph type="title"/>
          </p:nvPr>
        </p:nvSpPr>
        <p:spPr>
          <a:xfrm>
            <a:off x="412750" y="901700"/>
            <a:ext cx="2747963" cy="808038"/>
          </a:xfrm>
        </p:spPr>
        <p:txBody>
          <a:bodyPr lIns="0">
            <a:normAutofit fontScale="90000"/>
          </a:bodyPr>
          <a:lstStyle/>
          <a:p>
            <a:pPr eaLnBrk="1" hangingPunct="1">
              <a:defRPr/>
            </a:pPr>
            <a:r>
              <a:rPr lang="en-GB" altLang="en-US" smtClean="0"/>
              <a:t>Frigg</a:t>
            </a:r>
          </a:p>
        </p:txBody>
      </p:sp>
      <p:sp>
        <p:nvSpPr>
          <p:cNvPr id="21508" name="Content Placeholder 6"/>
          <p:cNvSpPr>
            <a:spLocks noGrp="1"/>
          </p:cNvSpPr>
          <p:nvPr>
            <p:ph idx="1"/>
          </p:nvPr>
        </p:nvSpPr>
        <p:spPr>
          <a:xfrm>
            <a:off x="593725" y="1447800"/>
            <a:ext cx="4068763" cy="3968750"/>
          </a:xfrm>
        </p:spPr>
        <p:txBody>
          <a:bodyPr/>
          <a:lstStyle/>
          <a:p>
            <a:pPr eaLnBrk="1" hangingPunct="1"/>
            <a:r>
              <a:rPr lang="en-GB" altLang="en-US" sz="1600" smtClean="0"/>
              <a:t>Frigg was the wife of Woden.</a:t>
            </a:r>
          </a:p>
          <a:p>
            <a:pPr eaLnBrk="1" hangingPunct="1"/>
            <a:r>
              <a:rPr lang="en-GB" altLang="en-US" sz="1600" smtClean="0"/>
              <a:t>She was the goddess of the household and childbirth and people would pray to her to ask for a good birth.</a:t>
            </a:r>
          </a:p>
          <a:p>
            <a:pPr eaLnBrk="1" hangingPunct="1"/>
            <a:r>
              <a:rPr lang="en-GB" altLang="en-US" sz="1600" smtClean="0"/>
              <a:t>Her name means ‘beloved’.</a:t>
            </a:r>
          </a:p>
          <a:p>
            <a:pPr eaLnBrk="1" hangingPunct="1"/>
            <a:r>
              <a:rPr lang="en-GB" altLang="en-US" sz="1600" smtClean="0"/>
              <a:t>Her symbols are the stork and the spinning wheel.</a:t>
            </a:r>
          </a:p>
          <a:p>
            <a:pPr eaLnBrk="1" hangingPunct="1"/>
            <a:r>
              <a:rPr lang="en-GB" altLang="en-US" sz="1600" smtClean="0"/>
              <a:t>The day of the week Friday is named after her.</a:t>
            </a:r>
          </a:p>
        </p:txBody>
      </p:sp>
      <p:pic>
        <p:nvPicPr>
          <p:cNvPr id="21509" name="Picture 1"/>
          <p:cNvPicPr>
            <a:picLocks noChangeAspect="1"/>
          </p:cNvPicPr>
          <p:nvPr/>
        </p:nvPicPr>
        <p:blipFill>
          <a:blip r:embed="rId2">
            <a:extLst>
              <a:ext uri="{28A0092B-C50C-407E-A947-70E740481C1C}">
                <a14:useLocalDpi xmlns:a14="http://schemas.microsoft.com/office/drawing/2010/main" val="0"/>
              </a:ext>
            </a:extLst>
          </a:blip>
          <a:srcRect l="47723"/>
          <a:stretch>
            <a:fillRect/>
          </a:stretch>
        </p:blipFill>
        <p:spPr bwMode="auto">
          <a:xfrm>
            <a:off x="4579938" y="519113"/>
            <a:ext cx="40608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2513" y="595313"/>
            <a:ext cx="3717925"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113"/>
            <a:ext cx="4076700" cy="58261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31" name="Title 5"/>
          <p:cNvSpPr>
            <a:spLocks noGrp="1"/>
          </p:cNvSpPr>
          <p:nvPr>
            <p:ph type="title"/>
          </p:nvPr>
        </p:nvSpPr>
        <p:spPr>
          <a:xfrm>
            <a:off x="503238" y="728663"/>
            <a:ext cx="2747962" cy="808037"/>
          </a:xfrm>
        </p:spPr>
        <p:txBody>
          <a:bodyPr lIns="0">
            <a:normAutofit fontScale="90000"/>
          </a:bodyPr>
          <a:lstStyle/>
          <a:p>
            <a:pPr eaLnBrk="1" hangingPunct="1">
              <a:defRPr/>
            </a:pPr>
            <a:r>
              <a:rPr lang="en-GB" altLang="en-US" smtClean="0"/>
              <a:t>Thunor</a:t>
            </a:r>
          </a:p>
        </p:txBody>
      </p:sp>
      <p:sp>
        <p:nvSpPr>
          <p:cNvPr id="22532" name="Content Placeholder 6"/>
          <p:cNvSpPr>
            <a:spLocks noGrp="1"/>
          </p:cNvSpPr>
          <p:nvPr>
            <p:ph idx="1"/>
          </p:nvPr>
        </p:nvSpPr>
        <p:spPr>
          <a:xfrm>
            <a:off x="593725" y="1131888"/>
            <a:ext cx="4068763" cy="3968750"/>
          </a:xfrm>
        </p:spPr>
        <p:txBody>
          <a:bodyPr/>
          <a:lstStyle/>
          <a:p>
            <a:pPr eaLnBrk="1" hangingPunct="1"/>
            <a:r>
              <a:rPr lang="en-GB" altLang="en-US" sz="1600" smtClean="0"/>
              <a:t>Thunor was the god of thunder. He is also known as Thor.</a:t>
            </a:r>
          </a:p>
          <a:p>
            <a:pPr eaLnBrk="1" hangingPunct="1"/>
            <a:r>
              <a:rPr lang="en-GB" altLang="en-US" sz="1600" smtClean="0"/>
              <a:t>Thunor was known as the protector of humans against threats.</a:t>
            </a:r>
          </a:p>
          <a:p>
            <a:pPr eaLnBrk="1" hangingPunct="1"/>
            <a:r>
              <a:rPr lang="en-GB" altLang="en-US" sz="1600" smtClean="0"/>
              <a:t>He has a hammer as his symbol.</a:t>
            </a:r>
          </a:p>
          <a:p>
            <a:pPr eaLnBrk="1" hangingPunct="1"/>
            <a:r>
              <a:rPr lang="en-GB" altLang="en-US" sz="1600" smtClean="0"/>
              <a:t>Goats are his special animal as they were believed to pull his chariot.</a:t>
            </a:r>
          </a:p>
          <a:p>
            <a:pPr eaLnBrk="1" hangingPunct="1"/>
            <a:r>
              <a:rPr lang="en-GB" altLang="en-US" sz="1600" smtClean="0"/>
              <a:t>Thunor was the son of Woden and Frigg.</a:t>
            </a:r>
          </a:p>
          <a:p>
            <a:pPr eaLnBrk="1" hangingPunct="1"/>
            <a:r>
              <a:rPr lang="en-GB" altLang="en-US" sz="1600" smtClean="0"/>
              <a:t>The day of the week Thursday is named after him.</a:t>
            </a:r>
          </a:p>
        </p:txBody>
      </p:sp>
      <p:pic>
        <p:nvPicPr>
          <p:cNvPr id="22533" name="Picture 1"/>
          <p:cNvPicPr>
            <a:picLocks noChangeAspect="1"/>
          </p:cNvPicPr>
          <p:nvPr/>
        </p:nvPicPr>
        <p:blipFill>
          <a:blip r:embed="rId2">
            <a:extLst>
              <a:ext uri="{28A0092B-C50C-407E-A947-70E740481C1C}">
                <a14:useLocalDpi xmlns:a14="http://schemas.microsoft.com/office/drawing/2010/main" val="0"/>
              </a:ext>
            </a:extLst>
          </a:blip>
          <a:srcRect l="47723"/>
          <a:stretch>
            <a:fillRect/>
          </a:stretch>
        </p:blipFill>
        <p:spPr bwMode="auto">
          <a:xfrm>
            <a:off x="4579938" y="519113"/>
            <a:ext cx="40608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58262">
            <a:off x="3236913" y="1990725"/>
            <a:ext cx="5083175"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113"/>
            <a:ext cx="4076700" cy="58261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55" name="Title 5"/>
          <p:cNvSpPr>
            <a:spLocks noGrp="1"/>
          </p:cNvSpPr>
          <p:nvPr>
            <p:ph type="title"/>
          </p:nvPr>
        </p:nvSpPr>
        <p:spPr>
          <a:xfrm>
            <a:off x="139700" y="935038"/>
            <a:ext cx="2749550" cy="806450"/>
          </a:xfrm>
        </p:spPr>
        <p:txBody>
          <a:bodyPr lIns="0">
            <a:normAutofit fontScale="90000"/>
          </a:bodyPr>
          <a:lstStyle/>
          <a:p>
            <a:pPr eaLnBrk="1" hangingPunct="1">
              <a:defRPr/>
            </a:pPr>
            <a:r>
              <a:rPr lang="en-GB" altLang="en-US" smtClean="0"/>
              <a:t>Tiw</a:t>
            </a:r>
          </a:p>
        </p:txBody>
      </p:sp>
      <p:sp>
        <p:nvSpPr>
          <p:cNvPr id="23556" name="Content Placeholder 6"/>
          <p:cNvSpPr>
            <a:spLocks noGrp="1"/>
          </p:cNvSpPr>
          <p:nvPr>
            <p:ph idx="1"/>
          </p:nvPr>
        </p:nvSpPr>
        <p:spPr>
          <a:xfrm>
            <a:off x="593725" y="1447800"/>
            <a:ext cx="4068763" cy="3968750"/>
          </a:xfrm>
        </p:spPr>
        <p:txBody>
          <a:bodyPr/>
          <a:lstStyle/>
          <a:p>
            <a:pPr eaLnBrk="1" hangingPunct="1"/>
            <a:r>
              <a:rPr lang="en-GB" altLang="en-US" sz="1600" smtClean="0"/>
              <a:t>Tiw is another god of war.</a:t>
            </a:r>
          </a:p>
          <a:p>
            <a:pPr eaLnBrk="1" hangingPunct="1"/>
            <a:r>
              <a:rPr lang="en-GB" altLang="en-US" sz="1600" smtClean="0"/>
              <a:t>He is associated with being courageous and making sacrifices in battle.</a:t>
            </a:r>
          </a:p>
          <a:p>
            <a:pPr eaLnBrk="1" hangingPunct="1"/>
            <a:r>
              <a:rPr lang="en-GB" altLang="en-US" sz="1600" smtClean="0"/>
              <a:t>His special animal is the wolf.</a:t>
            </a:r>
          </a:p>
          <a:p>
            <a:pPr eaLnBrk="1" hangingPunct="1"/>
            <a:r>
              <a:rPr lang="en-GB" altLang="en-US" sz="1600" smtClean="0"/>
              <a:t>He is often shown with only one hand, as legend says a wolf bit off the other one.</a:t>
            </a:r>
          </a:p>
          <a:p>
            <a:pPr eaLnBrk="1" hangingPunct="1"/>
            <a:r>
              <a:rPr lang="en-GB" altLang="en-US" sz="1600" smtClean="0"/>
              <a:t>The day of the week Tuesday is named after him.</a:t>
            </a:r>
          </a:p>
        </p:txBody>
      </p:sp>
      <p:pic>
        <p:nvPicPr>
          <p:cNvPr id="23557" name="Picture 1"/>
          <p:cNvPicPr>
            <a:picLocks noChangeAspect="1"/>
          </p:cNvPicPr>
          <p:nvPr/>
        </p:nvPicPr>
        <p:blipFill>
          <a:blip r:embed="rId2">
            <a:extLst>
              <a:ext uri="{28A0092B-C50C-407E-A947-70E740481C1C}">
                <a14:useLocalDpi xmlns:a14="http://schemas.microsoft.com/office/drawing/2010/main" val="0"/>
              </a:ext>
            </a:extLst>
          </a:blip>
          <a:srcRect l="47723"/>
          <a:stretch>
            <a:fillRect/>
          </a:stretch>
        </p:blipFill>
        <p:spPr bwMode="auto">
          <a:xfrm>
            <a:off x="4579938" y="519113"/>
            <a:ext cx="40608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6588" y="593725"/>
            <a:ext cx="192246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9113"/>
            <a:ext cx="4076700" cy="582612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579" name="Title 5"/>
          <p:cNvSpPr>
            <a:spLocks noGrp="1"/>
          </p:cNvSpPr>
          <p:nvPr>
            <p:ph type="title"/>
          </p:nvPr>
        </p:nvSpPr>
        <p:spPr>
          <a:xfrm>
            <a:off x="420688" y="935038"/>
            <a:ext cx="2747962" cy="806450"/>
          </a:xfrm>
        </p:spPr>
        <p:txBody>
          <a:bodyPr lIns="0">
            <a:normAutofit fontScale="90000"/>
          </a:bodyPr>
          <a:lstStyle/>
          <a:p>
            <a:pPr eaLnBrk="1" hangingPunct="1">
              <a:defRPr/>
            </a:pPr>
            <a:r>
              <a:rPr lang="en-GB" altLang="en-US" smtClean="0"/>
              <a:t>Eostre</a:t>
            </a:r>
          </a:p>
        </p:txBody>
      </p:sp>
      <p:sp>
        <p:nvSpPr>
          <p:cNvPr id="24580" name="Content Placeholder 6"/>
          <p:cNvSpPr>
            <a:spLocks noGrp="1"/>
          </p:cNvSpPr>
          <p:nvPr>
            <p:ph idx="1"/>
          </p:nvPr>
        </p:nvSpPr>
        <p:spPr>
          <a:xfrm>
            <a:off x="593725" y="1447800"/>
            <a:ext cx="4068763" cy="3968750"/>
          </a:xfrm>
        </p:spPr>
        <p:txBody>
          <a:bodyPr/>
          <a:lstStyle/>
          <a:p>
            <a:pPr eaLnBrk="1" hangingPunct="1"/>
            <a:r>
              <a:rPr lang="en-GB" altLang="en-US" sz="1600" smtClean="0"/>
              <a:t>Eostre was the goddess who was worshipped during Eostremonath (April).</a:t>
            </a:r>
          </a:p>
          <a:p>
            <a:pPr eaLnBrk="1" hangingPunct="1"/>
            <a:r>
              <a:rPr lang="en-GB" altLang="en-US" sz="1600" smtClean="0"/>
              <a:t>Eostremonath is associated with rebirth and the giving of eggs.</a:t>
            </a:r>
          </a:p>
          <a:p>
            <a:pPr eaLnBrk="1" hangingPunct="1"/>
            <a:r>
              <a:rPr lang="en-GB" altLang="en-US" sz="1600" smtClean="0"/>
              <a:t>Her symbol is the hare.</a:t>
            </a:r>
          </a:p>
          <a:p>
            <a:pPr eaLnBrk="1" hangingPunct="1"/>
            <a:r>
              <a:rPr lang="en-GB" altLang="en-US" sz="1600" smtClean="0"/>
              <a:t>People would pray to Eostre to ask for good fortune in the coming summer months.</a:t>
            </a:r>
          </a:p>
          <a:p>
            <a:pPr eaLnBrk="1" hangingPunct="1"/>
            <a:r>
              <a:rPr lang="en-GB" altLang="en-US" sz="1600" smtClean="0"/>
              <a:t>It is thought that Pagans offered hot cross buns to Eostre during Eostremonath and the four quarters represented the quarters of the moon.</a:t>
            </a:r>
          </a:p>
        </p:txBody>
      </p:sp>
      <p:pic>
        <p:nvPicPr>
          <p:cNvPr id="24581" name="Picture 1"/>
          <p:cNvPicPr>
            <a:picLocks noChangeAspect="1"/>
          </p:cNvPicPr>
          <p:nvPr/>
        </p:nvPicPr>
        <p:blipFill>
          <a:blip r:embed="rId2">
            <a:extLst>
              <a:ext uri="{28A0092B-C50C-407E-A947-70E740481C1C}">
                <a14:useLocalDpi xmlns:a14="http://schemas.microsoft.com/office/drawing/2010/main" val="0"/>
              </a:ext>
            </a:extLst>
          </a:blip>
          <a:srcRect l="47723"/>
          <a:stretch>
            <a:fillRect/>
          </a:stretch>
        </p:blipFill>
        <p:spPr bwMode="auto">
          <a:xfrm>
            <a:off x="4579938" y="519113"/>
            <a:ext cx="40608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584200"/>
            <a:ext cx="38989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Twinkl 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313" y="57197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220"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9221"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eaLnBrk="1" hangingPunct="1">
              <a:spcBef>
                <a:spcPct val="0"/>
              </a:spcBef>
              <a:buFontTx/>
              <a:buNone/>
            </a:pPr>
            <a:r>
              <a:rPr lang="en-US" altLang="en-US" sz="3600" b="1">
                <a:solidFill>
                  <a:schemeClr val="tx1"/>
                </a:solidFill>
                <a:latin typeface="Sassoon Infant Md" pitchFamily="50" charset="0"/>
              </a:rPr>
              <a:t>Aim</a:t>
            </a:r>
          </a:p>
        </p:txBody>
      </p:sp>
      <p:sp>
        <p:nvSpPr>
          <p:cNvPr id="9222" name="Content Placeholder 15"/>
          <p:cNvSpPr>
            <a:spLocks noGrp="1"/>
          </p:cNvSpPr>
          <p:nvPr>
            <p:ph idx="1"/>
          </p:nvPr>
        </p:nvSpPr>
        <p:spPr>
          <a:xfrm>
            <a:off x="628650" y="1127125"/>
            <a:ext cx="7886700" cy="1409700"/>
          </a:xfrm>
        </p:spPr>
        <p:txBody>
          <a:bodyPr/>
          <a:lstStyle/>
          <a:p>
            <a:pPr eaLnBrk="1" hangingPunct="1"/>
            <a:r>
              <a:rPr lang="en-GB" altLang="en-US" smtClean="0"/>
              <a:t>I can explain the religious beliefs and practices of the early Anglo-Saxon people and I know and can describe some of the gods they worshipped.</a:t>
            </a:r>
          </a:p>
        </p:txBody>
      </p:sp>
      <p:sp>
        <p:nvSpPr>
          <p:cNvPr id="9223" name="Content Placeholder 15"/>
          <p:cNvSpPr txBox="1">
            <a:spLocks/>
          </p:cNvSpPr>
          <p:nvPr/>
        </p:nvSpPr>
        <p:spPr bwMode="auto">
          <a:xfrm>
            <a:off x="628650" y="3467100"/>
            <a:ext cx="78867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eaLnBrk="1" hangingPunct="1"/>
            <a:r>
              <a:rPr lang="en-GB" altLang="en-US"/>
              <a:t>I can identify true facts about Anglo-Saxon religious beliefs and practices and use these to ask and answer my own questions.</a:t>
            </a:r>
          </a:p>
          <a:p>
            <a:pPr eaLnBrk="1" hangingPunct="1"/>
            <a:r>
              <a:rPr lang="en-GB" altLang="en-US"/>
              <a:t>I can use my knowledge and imagination to describe an Anglo-Saxon god in detail.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t="4402"/>
          <a:stretch>
            <a:fillRect/>
          </a:stretch>
        </p:blipFill>
        <p:spPr bwMode="auto">
          <a:xfrm>
            <a:off x="755650" y="3887788"/>
            <a:ext cx="76327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5"/>
          <p:cNvSpPr>
            <a:spLocks noGrp="1"/>
          </p:cNvSpPr>
          <p:nvPr>
            <p:ph type="title"/>
          </p:nvPr>
        </p:nvSpPr>
        <p:spPr>
          <a:xfrm>
            <a:off x="457200" y="592138"/>
            <a:ext cx="8220075" cy="808037"/>
          </a:xfrm>
        </p:spPr>
        <p:txBody>
          <a:bodyPr>
            <a:normAutofit fontScale="90000"/>
          </a:bodyPr>
          <a:lstStyle/>
          <a:p>
            <a:pPr eaLnBrk="1" hangingPunct="1">
              <a:defRPr/>
            </a:pPr>
            <a:r>
              <a:rPr lang="en-GB" altLang="en-US" smtClean="0"/>
              <a:t>Quiz Time</a:t>
            </a:r>
          </a:p>
        </p:txBody>
      </p:sp>
      <p:sp>
        <p:nvSpPr>
          <p:cNvPr id="10244" name="Content Placeholder 6"/>
          <p:cNvSpPr>
            <a:spLocks noGrp="1"/>
          </p:cNvSpPr>
          <p:nvPr>
            <p:ph idx="1"/>
          </p:nvPr>
        </p:nvSpPr>
        <p:spPr>
          <a:xfrm>
            <a:off x="593725" y="968375"/>
            <a:ext cx="7567613" cy="1800225"/>
          </a:xfrm>
        </p:spPr>
        <p:txBody>
          <a:bodyPr/>
          <a:lstStyle/>
          <a:p>
            <a:pPr marL="0" indent="0" eaLnBrk="1" hangingPunct="1">
              <a:buFont typeface="Arial" panose="020B0604020202020204" pitchFamily="34" charset="0"/>
              <a:buNone/>
            </a:pPr>
            <a:r>
              <a:rPr lang="en-GB" altLang="en-US" sz="1600" smtClean="0"/>
              <a:t>Read these statements about Anglo-Saxon religion. Discuss with your partner which you think are true and which you think are false and your reasons for believing so.</a:t>
            </a:r>
          </a:p>
          <a:p>
            <a:pPr marL="0" indent="0" eaLnBrk="1" hangingPunct="1">
              <a:buFont typeface="Arial" panose="020B0604020202020204" pitchFamily="34" charset="0"/>
              <a:buNone/>
            </a:pPr>
            <a:r>
              <a:rPr lang="en-GB" altLang="en-US" sz="1600" smtClean="0"/>
              <a:t>Be ready to feed your ideas back to the rest of the class.</a:t>
            </a:r>
          </a:p>
        </p:txBody>
      </p:sp>
      <p:sp>
        <p:nvSpPr>
          <p:cNvPr id="10245" name="Content Placeholder 6"/>
          <p:cNvSpPr>
            <a:spLocks/>
          </p:cNvSpPr>
          <p:nvPr/>
        </p:nvSpPr>
        <p:spPr bwMode="auto">
          <a:xfrm>
            <a:off x="628650" y="1852613"/>
            <a:ext cx="8137525" cy="29162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marL="342900" indent="-342900">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cs typeface="Sassoon Infant Rg" panose="02000503030000020003" pitchFamily="50" charset="0"/>
              </a:defRPr>
            </a:lvl9pPr>
          </a:lstStyle>
          <a:p>
            <a:pPr eaLnBrk="1" hangingPunct="1">
              <a:buFont typeface="Sassoon Infant Md" pitchFamily="50" charset="0"/>
              <a:buAutoNum type="arabicPeriod"/>
            </a:pPr>
            <a:r>
              <a:rPr lang="en-GB" altLang="en-US" sz="1600"/>
              <a:t>The Anglo-Saxons were Pagan when they first came to Britain.</a:t>
            </a:r>
          </a:p>
          <a:p>
            <a:pPr eaLnBrk="1" hangingPunct="1">
              <a:buFont typeface="Sassoon Infant Md" pitchFamily="50" charset="0"/>
              <a:buAutoNum type="arabicPeriod"/>
            </a:pPr>
            <a:r>
              <a:rPr lang="en-GB" altLang="en-US" sz="1600"/>
              <a:t>The Anglo-Saxons believed in many gods.</a:t>
            </a:r>
          </a:p>
          <a:p>
            <a:pPr eaLnBrk="1" hangingPunct="1">
              <a:buFont typeface="Sassoon Infant Md" pitchFamily="50" charset="0"/>
              <a:buAutoNum type="arabicPeriod"/>
            </a:pPr>
            <a:r>
              <a:rPr lang="en-GB" altLang="en-US" sz="1600"/>
              <a:t>The Anglo-Saxons believed that magic spells and lucky charms would protect them.</a:t>
            </a:r>
          </a:p>
          <a:p>
            <a:pPr eaLnBrk="1" hangingPunct="1">
              <a:buFont typeface="Sassoon Infant Md" pitchFamily="50" charset="0"/>
              <a:buAutoNum type="arabicPeriod"/>
            </a:pPr>
            <a:r>
              <a:rPr lang="en-GB" altLang="en-US" sz="1600"/>
              <a:t>The Anglo-Saxons thought that burning down crops would keep ghosts away.</a:t>
            </a:r>
          </a:p>
          <a:p>
            <a:pPr eaLnBrk="1" hangingPunct="1">
              <a:buFont typeface="Sassoon Infant Md" pitchFamily="50" charset="0"/>
              <a:buAutoNum type="arabicPeriod"/>
            </a:pPr>
            <a:r>
              <a:rPr lang="en-GB" altLang="en-US" sz="1600"/>
              <a:t>The Anglo-Saxons believed in dragons and elves.</a:t>
            </a:r>
          </a:p>
        </p:txBody>
      </p:sp>
      <p:pic>
        <p:nvPicPr>
          <p:cNvPr id="1024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07864">
            <a:off x="2030413" y="3354388"/>
            <a:ext cx="5588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Talking Partn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615950"/>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5"/>
          <p:cNvSpPr>
            <a:spLocks noGrp="1"/>
          </p:cNvSpPr>
          <p:nvPr>
            <p:ph type="title"/>
          </p:nvPr>
        </p:nvSpPr>
        <p:spPr>
          <a:xfrm>
            <a:off x="457200" y="592138"/>
            <a:ext cx="8220075" cy="808037"/>
          </a:xfrm>
        </p:spPr>
        <p:txBody>
          <a:bodyPr>
            <a:normAutofit fontScale="90000"/>
          </a:bodyPr>
          <a:lstStyle/>
          <a:p>
            <a:pPr eaLnBrk="1" hangingPunct="1">
              <a:defRPr/>
            </a:pPr>
            <a:r>
              <a:rPr lang="en-GB" altLang="en-US" smtClean="0"/>
              <a:t>Paganism</a:t>
            </a:r>
          </a:p>
        </p:txBody>
      </p:sp>
      <p:sp>
        <p:nvSpPr>
          <p:cNvPr id="11267" name="Content Placeholder 6"/>
          <p:cNvSpPr>
            <a:spLocks noGrp="1"/>
          </p:cNvSpPr>
          <p:nvPr>
            <p:ph idx="1"/>
          </p:nvPr>
        </p:nvSpPr>
        <p:spPr>
          <a:xfrm>
            <a:off x="503238" y="1058863"/>
            <a:ext cx="8137525" cy="1800225"/>
          </a:xfrm>
        </p:spPr>
        <p:txBody>
          <a:bodyPr/>
          <a:lstStyle/>
          <a:p>
            <a:pPr marL="0" indent="0" algn="ctr" eaLnBrk="1" hangingPunct="1">
              <a:buFont typeface="Arial" panose="020B0604020202020204" pitchFamily="34" charset="0"/>
              <a:buNone/>
            </a:pPr>
            <a:r>
              <a:rPr lang="en-GB" altLang="en-US" sz="1600" smtClean="0"/>
              <a:t>The religion of the early Anglo-Saxon people was Paganism. Paganism is a polytheistic religion, which means many gods are worshipped.</a:t>
            </a:r>
          </a:p>
        </p:txBody>
      </p:sp>
      <p:pic>
        <p:nvPicPr>
          <p:cNvPr id="1126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0038" y="2254250"/>
            <a:ext cx="2714625"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2700338"/>
            <a:ext cx="2128838"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50125" y="2554288"/>
            <a:ext cx="1198563"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525029">
            <a:off x="949325" y="1381125"/>
            <a:ext cx="2682875"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1588" y="3006725"/>
            <a:ext cx="418941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238" y="512763"/>
            <a:ext cx="8137525" cy="5832475"/>
          </a:xfrm>
          <a:prstGeom prst="rect">
            <a:avLst/>
          </a:prstGeom>
          <a:solidFill>
            <a:srgbClr val="146C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291" name="Picture 1"/>
          <p:cNvPicPr>
            <a:picLocks noChangeAspect="1"/>
          </p:cNvPicPr>
          <p:nvPr/>
        </p:nvPicPr>
        <p:blipFill>
          <a:blip r:embed="rId2">
            <a:extLst>
              <a:ext uri="{28A0092B-C50C-407E-A947-70E740481C1C}">
                <a14:useLocalDpi xmlns:a14="http://schemas.microsoft.com/office/drawing/2010/main" val="0"/>
              </a:ext>
            </a:extLst>
          </a:blip>
          <a:srcRect l="31712" r="24776"/>
          <a:stretch>
            <a:fillRect/>
          </a:stretch>
        </p:blipFill>
        <p:spPr bwMode="auto">
          <a:xfrm>
            <a:off x="755650" y="1323975"/>
            <a:ext cx="6310313"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5"/>
          <p:cNvSpPr>
            <a:spLocks noGrp="1"/>
          </p:cNvSpPr>
          <p:nvPr>
            <p:ph type="title"/>
          </p:nvPr>
        </p:nvSpPr>
        <p:spPr>
          <a:xfrm>
            <a:off x="457200" y="592138"/>
            <a:ext cx="8220075" cy="808037"/>
          </a:xfrm>
        </p:spPr>
        <p:txBody>
          <a:bodyPr>
            <a:normAutofit fontScale="90000"/>
          </a:bodyPr>
          <a:lstStyle/>
          <a:p>
            <a:pPr eaLnBrk="1" hangingPunct="1">
              <a:defRPr/>
            </a:pPr>
            <a:r>
              <a:rPr lang="en-GB" altLang="en-US" smtClean="0">
                <a:solidFill>
                  <a:schemeClr val="bg1"/>
                </a:solidFill>
              </a:rPr>
              <a:t>Festivals</a:t>
            </a:r>
          </a:p>
        </p:txBody>
      </p:sp>
      <p:sp>
        <p:nvSpPr>
          <p:cNvPr id="7" name="Content Placeholder 6"/>
          <p:cNvSpPr>
            <a:spLocks noGrp="1"/>
          </p:cNvSpPr>
          <p:nvPr>
            <p:ph idx="1"/>
          </p:nvPr>
        </p:nvSpPr>
        <p:spPr>
          <a:xfrm>
            <a:off x="503238" y="942975"/>
            <a:ext cx="8137525" cy="1801813"/>
          </a:xfrm>
        </p:spPr>
        <p:txBody>
          <a:bodyPr rtlCol="0">
            <a:noAutofit/>
          </a:bodyPr>
          <a:lstStyle/>
          <a:p>
            <a:pPr marL="0" indent="0" algn="ctr" eaLnBrk="1" fontAlgn="auto" hangingPunct="1">
              <a:spcAft>
                <a:spcPts val="0"/>
              </a:spcAft>
              <a:buFont typeface="Arial" panose="020B0604020202020204" pitchFamily="34" charset="0"/>
              <a:buNone/>
              <a:defRPr/>
            </a:pPr>
            <a:r>
              <a:rPr lang="en-GB" sz="1600" dirty="0" smtClean="0">
                <a:solidFill>
                  <a:schemeClr val="bg1"/>
                </a:solidFill>
                <a:cs typeface="+mn-cs"/>
              </a:rPr>
              <a:t>There were many Anglo-Saxon festivals throughout the year. During the festivals different gods were worshipped.</a:t>
            </a:r>
          </a:p>
          <a:p>
            <a:pPr marL="0" indent="0" algn="ctr" eaLnBrk="1" fontAlgn="auto" hangingPunct="1">
              <a:spcAft>
                <a:spcPts val="0"/>
              </a:spcAft>
              <a:buFont typeface="Arial" panose="020B0604020202020204" pitchFamily="34" charset="0"/>
              <a:buNone/>
              <a:defRPr/>
            </a:pPr>
            <a:r>
              <a:rPr lang="en-GB" sz="1600" dirty="0" smtClean="0">
                <a:solidFill>
                  <a:schemeClr val="bg1"/>
                </a:solidFill>
                <a:cs typeface="+mn-cs"/>
              </a:rPr>
              <a:t>The people would pray to the gods and make sacrifices of objects and animals. It is believed that bonfires were common during the festivals and that people would dance around or over them and throw herbs and other offerings into the flames.</a:t>
            </a:r>
          </a:p>
          <a:p>
            <a:pPr marL="0" indent="0" algn="ctr" eaLnBrk="1" fontAlgn="auto" hangingPunct="1">
              <a:spcAft>
                <a:spcPts val="0"/>
              </a:spcAft>
              <a:buFont typeface="Arial" panose="020B0604020202020204" pitchFamily="34" charset="0"/>
              <a:buNone/>
              <a:defRPr/>
            </a:pPr>
            <a:r>
              <a:rPr lang="en-GB" sz="1600" dirty="0" smtClean="0">
                <a:solidFill>
                  <a:schemeClr val="bg1"/>
                </a:solidFill>
                <a:latin typeface="+mj-lt"/>
                <a:cs typeface="+mn-cs"/>
              </a:rPr>
              <a:t>Why do you think the Anglo-Saxon people made sacrifices to the gods?</a:t>
            </a:r>
            <a:endParaRPr lang="en-GB" sz="1600" dirty="0">
              <a:solidFill>
                <a:schemeClr val="bg1"/>
              </a:solidFill>
              <a:latin typeface="+mj-l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a:xfrm>
            <a:off x="457200" y="700088"/>
            <a:ext cx="8220075" cy="808037"/>
          </a:xfrm>
        </p:spPr>
        <p:txBody>
          <a:bodyPr>
            <a:normAutofit fontScale="90000"/>
          </a:bodyPr>
          <a:lstStyle/>
          <a:p>
            <a:pPr eaLnBrk="1" hangingPunct="1">
              <a:defRPr/>
            </a:pPr>
            <a:r>
              <a:rPr lang="en-GB" altLang="en-US" smtClean="0"/>
              <a:t>De Temporum Ratione</a:t>
            </a:r>
          </a:p>
        </p:txBody>
      </p:sp>
      <p:sp>
        <p:nvSpPr>
          <p:cNvPr id="7" name="Content Placeholder 6"/>
          <p:cNvSpPr>
            <a:spLocks noGrp="1"/>
          </p:cNvSpPr>
          <p:nvPr>
            <p:ph idx="1"/>
          </p:nvPr>
        </p:nvSpPr>
        <p:spPr>
          <a:xfrm>
            <a:off x="717550" y="1790700"/>
            <a:ext cx="4699000" cy="1800225"/>
          </a:xfrm>
        </p:spPr>
        <p:txBody>
          <a:bodyPr rtlCol="0">
            <a:noAutofit/>
          </a:bodyPr>
          <a:lstStyle/>
          <a:p>
            <a:pPr marL="0" indent="0" eaLnBrk="1" fontAlgn="auto" hangingPunct="1">
              <a:spcAft>
                <a:spcPts val="0"/>
              </a:spcAft>
              <a:buFont typeface="Arial" panose="020B0604020202020204" pitchFamily="34" charset="0"/>
              <a:buNone/>
              <a:defRPr/>
            </a:pPr>
            <a:r>
              <a:rPr lang="en-GB" sz="1600" dirty="0" smtClean="0">
                <a:cs typeface="+mn-cs"/>
              </a:rPr>
              <a:t>Most of what we know about the Anglo-Saxon festivals comes from a book called De </a:t>
            </a:r>
            <a:r>
              <a:rPr lang="en-GB" sz="1600" dirty="0" err="1" smtClean="0">
                <a:cs typeface="+mn-cs"/>
              </a:rPr>
              <a:t>Temporum</a:t>
            </a:r>
            <a:r>
              <a:rPr lang="en-GB" sz="1600" dirty="0" smtClean="0">
                <a:cs typeface="+mn-cs"/>
              </a:rPr>
              <a:t> </a:t>
            </a:r>
            <a:r>
              <a:rPr lang="en-GB" sz="1600" dirty="0" err="1" smtClean="0">
                <a:cs typeface="+mn-cs"/>
              </a:rPr>
              <a:t>Ratione</a:t>
            </a:r>
            <a:r>
              <a:rPr lang="en-GB" sz="1600" dirty="0" smtClean="0">
                <a:cs typeface="+mn-cs"/>
              </a:rPr>
              <a:t> (which mean The Reckoning of Time). It was written by a Christian monk called Bede in 725AD.</a:t>
            </a:r>
          </a:p>
          <a:p>
            <a:pPr marL="0" indent="0" eaLnBrk="1" fontAlgn="auto" hangingPunct="1">
              <a:spcAft>
                <a:spcPts val="0"/>
              </a:spcAft>
              <a:buFont typeface="Arial" panose="020B0604020202020204" pitchFamily="34" charset="0"/>
              <a:buNone/>
              <a:defRPr/>
            </a:pPr>
            <a:r>
              <a:rPr lang="en-GB" sz="1600" dirty="0" smtClean="0">
                <a:cs typeface="+mn-cs"/>
              </a:rPr>
              <a:t>In the book the Venerable Bede describes the Anglo-Saxon calendar and details of the different festivals that were held in the months throughout the year.</a:t>
            </a:r>
          </a:p>
          <a:p>
            <a:pPr marL="0" indent="0" eaLnBrk="1" fontAlgn="auto" hangingPunct="1">
              <a:spcAft>
                <a:spcPts val="0"/>
              </a:spcAft>
              <a:buFont typeface="Arial" panose="020B0604020202020204" pitchFamily="34" charset="0"/>
              <a:buNone/>
              <a:defRPr/>
            </a:pPr>
            <a:r>
              <a:rPr lang="en-GB" sz="1600" dirty="0" smtClean="0">
                <a:latin typeface="+mj-lt"/>
                <a:cs typeface="+mn-cs"/>
              </a:rPr>
              <a:t>What festivals do you celebrate each year?</a:t>
            </a:r>
            <a:r>
              <a:rPr lang="en-GB" sz="1600" dirty="0" smtClean="0">
                <a:cs typeface="+mn-cs"/>
              </a:rPr>
              <a:t> </a:t>
            </a:r>
            <a:endParaRPr lang="en-GB" sz="1600" dirty="0">
              <a:cs typeface="+mn-cs"/>
            </a:endParaRPr>
          </a:p>
        </p:txBody>
      </p:sp>
      <p:pic>
        <p:nvPicPr>
          <p:cNvPr id="133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78488" y="1508125"/>
            <a:ext cx="230346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3238" y="512763"/>
            <a:ext cx="8137525" cy="2417762"/>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339" name="Picture 1"/>
          <p:cNvPicPr>
            <a:picLocks noChangeAspect="1"/>
          </p:cNvPicPr>
          <p:nvPr/>
        </p:nvPicPr>
        <p:blipFill>
          <a:blip r:embed="rId2">
            <a:extLst>
              <a:ext uri="{28A0092B-C50C-407E-A947-70E740481C1C}">
                <a14:useLocalDpi xmlns:a14="http://schemas.microsoft.com/office/drawing/2010/main" val="0"/>
              </a:ext>
            </a:extLst>
          </a:blip>
          <a:srcRect t="34331" b="5540"/>
          <a:stretch>
            <a:fillRect/>
          </a:stretch>
        </p:blipFill>
        <p:spPr bwMode="auto">
          <a:xfrm>
            <a:off x="503238" y="2882900"/>
            <a:ext cx="813752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5"/>
          <p:cNvSpPr>
            <a:spLocks noGrp="1"/>
          </p:cNvSpPr>
          <p:nvPr>
            <p:ph type="title"/>
          </p:nvPr>
        </p:nvSpPr>
        <p:spPr>
          <a:xfrm>
            <a:off x="457200" y="633413"/>
            <a:ext cx="8220075" cy="808037"/>
          </a:xfrm>
        </p:spPr>
        <p:txBody>
          <a:bodyPr>
            <a:normAutofit fontScale="90000"/>
          </a:bodyPr>
          <a:lstStyle/>
          <a:p>
            <a:pPr eaLnBrk="1" hangingPunct="1">
              <a:defRPr/>
            </a:pPr>
            <a:r>
              <a:rPr lang="en-GB" altLang="en-US" smtClean="0"/>
              <a:t>Modraniht (Mother Night)</a:t>
            </a:r>
          </a:p>
        </p:txBody>
      </p:sp>
      <p:sp>
        <p:nvSpPr>
          <p:cNvPr id="14341" name="Content Placeholder 6"/>
          <p:cNvSpPr>
            <a:spLocks noGrp="1"/>
          </p:cNvSpPr>
          <p:nvPr>
            <p:ph idx="1"/>
          </p:nvPr>
        </p:nvSpPr>
        <p:spPr>
          <a:xfrm>
            <a:off x="503238" y="1130300"/>
            <a:ext cx="8137525" cy="1800225"/>
          </a:xfrm>
        </p:spPr>
        <p:txBody>
          <a:bodyPr/>
          <a:lstStyle/>
          <a:p>
            <a:pPr marL="0" indent="0" algn="ctr" eaLnBrk="1" hangingPunct="1">
              <a:buFont typeface="Arial" panose="020B0604020202020204" pitchFamily="34" charset="0"/>
              <a:buNone/>
            </a:pPr>
            <a:r>
              <a:rPr lang="en-GB" altLang="en-US" sz="1600" smtClean="0"/>
              <a:t>Bede said that this was the main Pagan festival which was celebrated on the winter solstice (around the 25</a:t>
            </a:r>
            <a:r>
              <a:rPr lang="en-GB" altLang="en-US" sz="1600" baseline="30000" smtClean="0"/>
              <a:t>th</a:t>
            </a:r>
            <a:r>
              <a:rPr lang="en-GB" altLang="en-US" sz="1600" smtClean="0"/>
              <a:t> December) each year. It marked the start of the Anglo-Saxon year.</a:t>
            </a:r>
          </a:p>
          <a:p>
            <a:pPr marL="0" indent="0" algn="ctr" eaLnBrk="1" hangingPunct="1">
              <a:buFont typeface="Arial" panose="020B0604020202020204" pitchFamily="34" charset="0"/>
              <a:buNone/>
            </a:pPr>
            <a:r>
              <a:rPr lang="en-GB" altLang="en-US" sz="1600" smtClean="0"/>
              <a:t>During the festival Bede reports that the Anglo-Saxons would have a big feast, decorate their villages and houses with evergreen branches and burn a yule log.</a:t>
            </a:r>
          </a:p>
          <a:p>
            <a:pPr marL="0" indent="0" algn="ctr" eaLnBrk="1" hangingPunct="1">
              <a:buFont typeface="Arial" panose="020B0604020202020204" pitchFamily="34" charset="0"/>
              <a:buNone/>
            </a:pPr>
            <a:r>
              <a:rPr lang="en-GB" altLang="en-US" sz="1600" smtClean="0"/>
              <a:t>What Christian festival does this remind you of?</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238" y="512763"/>
            <a:ext cx="8137525" cy="2238375"/>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Title 5"/>
          <p:cNvSpPr>
            <a:spLocks noGrp="1"/>
          </p:cNvSpPr>
          <p:nvPr>
            <p:ph type="title"/>
          </p:nvPr>
        </p:nvSpPr>
        <p:spPr>
          <a:xfrm>
            <a:off x="457200" y="642938"/>
            <a:ext cx="8220075" cy="806450"/>
          </a:xfrm>
        </p:spPr>
        <p:txBody>
          <a:bodyPr>
            <a:normAutofit fontScale="90000"/>
          </a:bodyPr>
          <a:lstStyle/>
          <a:p>
            <a:pPr eaLnBrk="1" hangingPunct="1">
              <a:defRPr/>
            </a:pPr>
            <a:r>
              <a:rPr lang="en-GB" altLang="en-US" smtClean="0"/>
              <a:t>Eostremonath</a:t>
            </a:r>
          </a:p>
        </p:txBody>
      </p:sp>
      <p:sp>
        <p:nvSpPr>
          <p:cNvPr id="15364" name="Content Placeholder 6"/>
          <p:cNvSpPr>
            <a:spLocks noGrp="1"/>
          </p:cNvSpPr>
          <p:nvPr>
            <p:ph idx="1"/>
          </p:nvPr>
        </p:nvSpPr>
        <p:spPr>
          <a:xfrm>
            <a:off x="503238" y="1130300"/>
            <a:ext cx="8137525" cy="1800225"/>
          </a:xfrm>
        </p:spPr>
        <p:txBody>
          <a:bodyPr/>
          <a:lstStyle/>
          <a:p>
            <a:pPr marL="0" indent="0" algn="ctr" eaLnBrk="1" hangingPunct="1">
              <a:buFont typeface="Arial" panose="020B0604020202020204" pitchFamily="34" charset="0"/>
              <a:buNone/>
            </a:pPr>
            <a:r>
              <a:rPr lang="en-GB" altLang="en-US" sz="1600" smtClean="0"/>
              <a:t>The most important spring festival was held during Eostremonath (April).</a:t>
            </a:r>
          </a:p>
          <a:p>
            <a:pPr marL="0" indent="0" algn="ctr" eaLnBrk="1" hangingPunct="1">
              <a:buFont typeface="Arial" panose="020B0604020202020204" pitchFamily="34" charset="0"/>
              <a:buNone/>
            </a:pPr>
            <a:r>
              <a:rPr lang="en-GB" altLang="en-US" sz="1600" smtClean="0"/>
              <a:t>During this festival the goddess Eostre was worshipped and people gave eggs as gifts. The festival celebrates rebirth and marks out the start of the warmer months.</a:t>
            </a:r>
          </a:p>
          <a:p>
            <a:pPr marL="0" indent="0" algn="ctr" eaLnBrk="1" hangingPunct="1">
              <a:buFont typeface="Arial" panose="020B0604020202020204" pitchFamily="34" charset="0"/>
              <a:buNone/>
            </a:pPr>
            <a:r>
              <a:rPr lang="en-GB" altLang="en-US" sz="1600" smtClean="0"/>
              <a:t>What Christian festival does this remind you of?</a:t>
            </a:r>
          </a:p>
        </p:txBody>
      </p:sp>
      <p:pic>
        <p:nvPicPr>
          <p:cNvPr id="15365" name="Picture 1"/>
          <p:cNvPicPr>
            <a:picLocks noChangeAspect="1"/>
          </p:cNvPicPr>
          <p:nvPr/>
        </p:nvPicPr>
        <p:blipFill>
          <a:blip r:embed="rId2">
            <a:extLst>
              <a:ext uri="{28A0092B-C50C-407E-A947-70E740481C1C}">
                <a14:useLocalDpi xmlns:a14="http://schemas.microsoft.com/office/drawing/2010/main" val="0"/>
              </a:ext>
            </a:extLst>
          </a:blip>
          <a:srcRect t="36398"/>
          <a:stretch>
            <a:fillRect/>
          </a:stretch>
        </p:blipFill>
        <p:spPr bwMode="auto">
          <a:xfrm>
            <a:off x="503238" y="2686050"/>
            <a:ext cx="8137525"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1259</TotalTime>
  <Words>1077</Words>
  <Application>Microsoft Office PowerPoint</Application>
  <PresentationFormat>On-screen Show (4:3)</PresentationFormat>
  <Paragraphs>85</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Sassoon Infant Rg</vt:lpstr>
      <vt:lpstr>Calibri</vt:lpstr>
      <vt:lpstr>BPreplay</vt:lpstr>
      <vt:lpstr>Sassoon Infant Md</vt:lpstr>
      <vt:lpstr>Arial</vt:lpstr>
      <vt:lpstr>Office Theme</vt:lpstr>
      <vt:lpstr>History</vt:lpstr>
      <vt:lpstr>PowerPoint Presentation</vt:lpstr>
      <vt:lpstr>PowerPoint Presentation</vt:lpstr>
      <vt:lpstr>Quiz Time</vt:lpstr>
      <vt:lpstr>Paganism</vt:lpstr>
      <vt:lpstr>Festivals</vt:lpstr>
      <vt:lpstr>De Temporum Ratione</vt:lpstr>
      <vt:lpstr>Modraniht (Mother Night)</vt:lpstr>
      <vt:lpstr>Eostremonath</vt:lpstr>
      <vt:lpstr>Blodmonath</vt:lpstr>
      <vt:lpstr>Magic and Spells</vt:lpstr>
      <vt:lpstr>Paganism Facts</vt:lpstr>
      <vt:lpstr>Anglo-Saxon Gods</vt:lpstr>
      <vt:lpstr>Woden</vt:lpstr>
      <vt:lpstr>Frigg</vt:lpstr>
      <vt:lpstr>Thunor</vt:lpstr>
      <vt:lpstr>Tiw</vt:lpstr>
      <vt:lpstr>Eostre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Staff</cp:lastModifiedBy>
  <cp:revision>83</cp:revision>
  <dcterms:created xsi:type="dcterms:W3CDTF">2014-10-01T16:09:27Z</dcterms:created>
  <dcterms:modified xsi:type="dcterms:W3CDTF">2020-06-05T13:39:05Z</dcterms:modified>
</cp:coreProperties>
</file>