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304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99"/>
    <a:srgbClr val="FFFF66"/>
    <a:srgbClr val="66CCFF"/>
    <a:srgbClr val="FFFF00"/>
    <a:srgbClr val="00B0F0"/>
    <a:srgbClr val="FFCC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26" autoAdjust="0"/>
    <p:restoredTop sz="94639" autoAdjust="0"/>
  </p:normalViewPr>
  <p:slideViewPr>
    <p:cSldViewPr>
      <p:cViewPr varScale="1">
        <p:scale>
          <a:sx n="69" d="100"/>
          <a:sy n="69" d="100"/>
        </p:scale>
        <p:origin x="17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D903C4-58A8-4CD2-AFAC-82B6356BA62A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63887E-B0A2-4C7F-8274-520FDD6BD3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EA6F69-DA08-4B6B-BAB0-D919F45881F5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3DF5-93F6-4C90-A710-58C7F0E666CE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2095-C065-4D97-9117-69C3A3B5BA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8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087B-2D15-4975-B5EE-37CD4BF0E49C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F13D-BE71-4A17-A010-A8F9013B52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6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DE6B-A3C3-453B-8133-5094ADBDA674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FA1D-FC87-4667-9FD2-A25E29646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6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67204-15C2-4F79-96D8-40EF2E4A2DA3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7F84-7430-4F36-9211-B6809C7AAF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5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C81B-919F-4EA9-855C-CA378D029410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4382-BC2C-45F4-8FFD-47774E471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2F12-B74B-48A0-9396-B06E44C042D6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04D9-85EA-45CB-8EF8-1446D08D56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7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0625-FC4A-4556-BEF9-22D0BA1DE8E6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C423-A654-40DB-9A5F-5509140F2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8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A2B4-4258-4A0D-ABFA-6A83BCEF17E1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F693-1199-4247-AFA2-9D5D41E6F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3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8C9C-F5A7-4A44-ABA9-B93498FE258E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7AEC-1E9C-41DE-A127-6A724CFD5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6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CE37-BB76-4E5B-83CC-037124DF8221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6F12-412A-4CB7-A3FD-1B2A24F64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2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6E68-3A1C-4467-80E9-BA3A66C20F3A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C49B-EBE1-4CF5-8799-27AB7B157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C0EF40-4860-434C-8603-6945EBDA4F1E}" type="datetimeFigureOut">
              <a:rPr lang="en-GB"/>
              <a:pPr>
                <a:defRPr/>
              </a:pPr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95E374-0550-4680-844D-6C975CCAC6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438" y="981075"/>
            <a:ext cx="7985125" cy="4606925"/>
          </a:xfrm>
          <a:prstGeom prst="rect">
            <a:avLst/>
          </a:prstGeom>
          <a:solidFill>
            <a:schemeClr val="bg1"/>
          </a:solidFill>
          <a:ln w="76200" algn="ctr">
            <a:solidFill>
              <a:srgbClr val="0070C0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26ACFE"/>
              </a:solidFill>
              <a:latin typeface="+mn-lt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817688" y="1392238"/>
            <a:ext cx="5508625" cy="378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Science</a:t>
            </a:r>
            <a:b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</a:br>
            <a: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Morning Activities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Electricity</a:t>
            </a:r>
            <a:b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</a:br>
            <a:r>
              <a:rPr lang="en-GB" altLang="en-US" sz="60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Year 4</a:t>
            </a:r>
            <a:endParaRPr lang="en-GB" altLang="en-US" sz="4400">
              <a:solidFill>
                <a:srgbClr val="0070C0"/>
              </a:solidFill>
              <a:latin typeface="Londrina Solid" pitchFamily="50" charset="0"/>
              <a:ea typeface="Kozuka Gothic Pro B" pitchFamily="34" charset="-128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229225"/>
            <a:ext cx="93503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90538" y="430213"/>
            <a:ext cx="8177212" cy="597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84200" y="476250"/>
            <a:ext cx="808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Important Inventions</a:t>
            </a:r>
            <a:endParaRPr lang="en-GB" altLang="en-US" sz="2400">
              <a:solidFill>
                <a:srgbClr val="0070C0"/>
              </a:solidFill>
              <a:latin typeface="Londrina Solid" pitchFamily="50" charset="0"/>
              <a:ea typeface="Kozuka Gothic Pro B" pitchFamily="34" charset="-128"/>
            </a:endParaRP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1995488" y="6337300"/>
            <a:ext cx="516731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00">
                <a:solidFill>
                  <a:srgbClr val="FBC1B7"/>
                </a:solidFill>
                <a:latin typeface="Arial" panose="020B0604020202020204" pitchFamily="34" charset="0"/>
              </a:rPr>
              <a:t>Photo courtesy of Lestyn Lloyd @flickr.com) - granted under creative commons licence - attribution</a:t>
            </a:r>
            <a:endParaRPr lang="en-GB" altLang="en-US" sz="500">
              <a:solidFill>
                <a:srgbClr val="FBC1B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8950" y="1125538"/>
            <a:ext cx="8178800" cy="838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860425" y="1250950"/>
            <a:ext cx="75326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Look at the different home equipment here.</a:t>
            </a:r>
            <a:br>
              <a:rPr lang="en-GB" altLang="en-US" sz="1600">
                <a:latin typeface="Sassoon Infant Md" panose="02000603050000020003" charset="0"/>
              </a:rPr>
            </a:br>
            <a:r>
              <a:rPr lang="en-GB" altLang="en-US" sz="1600">
                <a:latin typeface="Sassoon Infant Md" panose="02000603050000020003" charset="0"/>
              </a:rPr>
              <a:t>None of these appliances can work without electricity to power or charge them.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3175" y="5951538"/>
            <a:ext cx="6091238" cy="4699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8" name="Rectangle 31"/>
          <p:cNvSpPr>
            <a:spLocks noChangeArrowheads="1"/>
          </p:cNvSpPr>
          <p:nvPr/>
        </p:nvSpPr>
        <p:spPr bwMode="auto">
          <a:xfrm>
            <a:off x="2528888" y="6008688"/>
            <a:ext cx="6124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Challenge: How did you choose the two most important items?</a:t>
            </a:r>
          </a:p>
        </p:txBody>
      </p:sp>
      <p:pic>
        <p:nvPicPr>
          <p:cNvPr id="5129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733675"/>
            <a:ext cx="1841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ounded Rectangle 54"/>
          <p:cNvSpPr/>
          <p:nvPr/>
        </p:nvSpPr>
        <p:spPr>
          <a:xfrm>
            <a:off x="1509713" y="2770188"/>
            <a:ext cx="863600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computer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8950" y="1941513"/>
            <a:ext cx="8178800" cy="55086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32" name="Rectangle 2"/>
          <p:cNvSpPr>
            <a:spLocks noChangeArrowheads="1"/>
          </p:cNvSpPr>
          <p:nvPr/>
        </p:nvSpPr>
        <p:spPr bwMode="auto">
          <a:xfrm>
            <a:off x="522288" y="2047875"/>
            <a:ext cx="8112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Sassoon Infant Md" panose="02000603050000020003" charset="0"/>
              </a:rPr>
              <a:t>Rank the items in order of the most important to the least important in your home.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90538" y="430213"/>
            <a:ext cx="8177212" cy="5997575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26ACFE"/>
              </a:solidFill>
              <a:latin typeface="+mn-lt"/>
            </a:endParaRPr>
          </a:p>
        </p:txBody>
      </p:sp>
      <p:pic>
        <p:nvPicPr>
          <p:cNvPr id="5134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2733675"/>
            <a:ext cx="1841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28913"/>
            <a:ext cx="184150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5"/>
          <a:stretch>
            <a:fillRect/>
          </a:stretch>
        </p:blipFill>
        <p:spPr bwMode="auto">
          <a:xfrm>
            <a:off x="6661150" y="2728913"/>
            <a:ext cx="17272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" t="9491" r="4665" b="4189"/>
          <a:stretch>
            <a:fillRect/>
          </a:stretch>
        </p:blipFill>
        <p:spPr bwMode="auto">
          <a:xfrm>
            <a:off x="579438" y="4346575"/>
            <a:ext cx="18415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5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5"/>
          <a:stretch>
            <a:fillRect/>
          </a:stretch>
        </p:blipFill>
        <p:spPr bwMode="auto">
          <a:xfrm>
            <a:off x="2614613" y="4348163"/>
            <a:ext cx="1870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59263"/>
            <a:ext cx="17287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5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4252913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1069975" y="6354763"/>
            <a:ext cx="71135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">
                <a:solidFill>
                  <a:srgbClr val="002060"/>
                </a:solidFill>
              </a:rPr>
              <a:t>Photo courtesy of kjarrett, Editor B, Michael.aulia, Steve A Johnson, sunshinecity, MattsMacintosh, JVC America and edans (@flickr.com) granted under creative commons licence  attribution  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652713" y="3825875"/>
            <a:ext cx="1343025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washing machine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724400" y="3822700"/>
            <a:ext cx="688975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hoover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58100" y="2770188"/>
            <a:ext cx="688975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kettle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23888" y="5281613"/>
            <a:ext cx="885825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hairdryer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38425" y="4391025"/>
            <a:ext cx="1131888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mobile phone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578350" y="4297363"/>
            <a:ext cx="1131888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television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194550" y="5267325"/>
            <a:ext cx="1131888" cy="234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Sassoon Infant Md" panose="02000603050000020003" pitchFamily="50" charset="0"/>
              </a:rPr>
              <a:t>MP3 player</a:t>
            </a:r>
          </a:p>
        </p:txBody>
      </p:sp>
      <p:pic>
        <p:nvPicPr>
          <p:cNvPr id="514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092825"/>
            <a:ext cx="9366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90538" y="430213"/>
            <a:ext cx="8177212" cy="597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84200" y="476250"/>
            <a:ext cx="808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Complete Circuits</a:t>
            </a:r>
            <a:endParaRPr lang="en-GB" altLang="en-US" sz="2400">
              <a:solidFill>
                <a:srgbClr val="0070C0"/>
              </a:solidFill>
              <a:latin typeface="Londrina Solid" pitchFamily="50" charset="0"/>
              <a:ea typeface="Kozuka Gothic Pro B" pitchFamily="34" charset="-128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1995488" y="6337300"/>
            <a:ext cx="516731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00">
                <a:solidFill>
                  <a:srgbClr val="FBC1B7"/>
                </a:solidFill>
                <a:latin typeface="Arial" panose="020B0604020202020204" pitchFamily="34" charset="0"/>
              </a:rPr>
              <a:t>Photo courtesy of Lestyn Lloyd @flickr.com) - granted under creative commons licence - attribution</a:t>
            </a:r>
            <a:endParaRPr lang="en-GB" altLang="en-US" sz="500">
              <a:solidFill>
                <a:srgbClr val="FBC1B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8950" y="1125538"/>
            <a:ext cx="8178800" cy="5921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811213" y="1236663"/>
            <a:ext cx="753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assoon Infant Md" panose="02000603050000020003" charset="0"/>
              </a:rPr>
              <a:t>Can you draw some more complete circuits using these components?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6413" y="4178300"/>
            <a:ext cx="3749675" cy="222885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6" name="Rectangle 31"/>
          <p:cNvSpPr>
            <a:spLocks noChangeArrowheads="1"/>
          </p:cNvSpPr>
          <p:nvPr/>
        </p:nvSpPr>
        <p:spPr bwMode="auto">
          <a:xfrm>
            <a:off x="565150" y="4246563"/>
            <a:ext cx="362108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Challenge: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 </a:t>
            </a:r>
            <a:br>
              <a:rPr lang="en-GB" altLang="en-US" sz="1600">
                <a:latin typeface="Sassoon Infant Md" panose="02000603050000020003" charset="0"/>
              </a:rPr>
            </a:br>
            <a:r>
              <a:rPr lang="en-GB" altLang="en-US" sz="1600">
                <a:latin typeface="Sassoon Infant Md" panose="02000603050000020003" charset="0"/>
              </a:rPr>
              <a:t>Circuit 1 is very similar to circuit 3.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Circuit 3 has 2 cells instead of 1.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What impact will the extra cell have?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Write a sentence that describes what happens when more cells are added to a circuit.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7363" y="1703388"/>
            <a:ext cx="2486025" cy="189706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527050" y="1784350"/>
            <a:ext cx="24463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r>
              <a:rPr lang="en-GB" altLang="en-US" sz="1400">
                <a:latin typeface="Sassoon Infant Md" panose="02000603050000020003" charset="0"/>
              </a:rPr>
              <a:t>Cell, bulb, motor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endParaRPr lang="en-GB" altLang="en-US" sz="1400">
              <a:latin typeface="Sassoon Infant Md" panose="02000603050000020003" charset="0"/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endParaRPr lang="en-GB" altLang="en-US" sz="1400">
              <a:latin typeface="Sassoon Infant Md" panose="02000603050000020003" charset="0"/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r>
              <a:rPr lang="en-GB" altLang="en-US" sz="1400">
                <a:latin typeface="Sassoon Infant Md" panose="02000603050000020003" charset="0"/>
              </a:rPr>
              <a:t>2 cells, bulb 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endParaRPr lang="en-GB" altLang="en-US" sz="1400">
              <a:latin typeface="Sassoon Infant Md" panose="02000603050000020003" charset="0"/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endParaRPr lang="en-GB" altLang="en-US" sz="1400">
              <a:latin typeface="Sassoon Infant Md" panose="02000603050000020003" charset="0"/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lphaUcPeriod"/>
            </a:pPr>
            <a:r>
              <a:rPr lang="en-GB" altLang="en-US" sz="1400">
                <a:latin typeface="Sassoon Infant Md" panose="02000603050000020003" charset="0"/>
              </a:rPr>
              <a:t>A piece of aluminium foil, a cell, a bulb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90538" y="430213"/>
            <a:ext cx="8177212" cy="5997575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26ACFE"/>
              </a:solidFill>
              <a:latin typeface="+mn-lt"/>
            </a:endParaRP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1069975" y="6354763"/>
            <a:ext cx="71135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">
                <a:solidFill>
                  <a:srgbClr val="002060"/>
                </a:solidFill>
              </a:rPr>
              <a:t>Photo courtesy of kjarrett, Editor B, Michael.aulia, Steve A Johnson, sunshinecity, MattsMacintosh, JVC America and edans (@flickr.com) granted under creative commons licence  attribution  </a:t>
            </a:r>
          </a:p>
        </p:txBody>
      </p:sp>
      <p:grpSp>
        <p:nvGrpSpPr>
          <p:cNvPr id="7181" name="Group 9"/>
          <p:cNvGrpSpPr>
            <a:grpSpLocks/>
          </p:cNvGrpSpPr>
          <p:nvPr/>
        </p:nvGrpSpPr>
        <p:grpSpPr bwMode="auto">
          <a:xfrm>
            <a:off x="3062288" y="1717675"/>
            <a:ext cx="2382837" cy="1974850"/>
            <a:chOff x="3198509" y="1698272"/>
            <a:chExt cx="2502435" cy="2074344"/>
          </a:xfrm>
        </p:grpSpPr>
        <p:pic>
          <p:nvPicPr>
            <p:cNvPr id="7197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509" y="1916832"/>
              <a:ext cx="2502435" cy="157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8" name="TextBox 24"/>
            <p:cNvSpPr txBox="1">
              <a:spLocks noChangeArrowheads="1"/>
            </p:cNvSpPr>
            <p:nvPr/>
          </p:nvSpPr>
          <p:spPr bwMode="auto">
            <a:xfrm>
              <a:off x="4161694" y="2393318"/>
              <a:ext cx="576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Sassoon Infant Md" panose="02000603050000020003" charset="0"/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37130" y="1698272"/>
              <a:ext cx="576844" cy="2667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cell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37130" y="3505819"/>
              <a:ext cx="576844" cy="2667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bulb</a:t>
              </a:r>
            </a:p>
          </p:txBody>
        </p:sp>
      </p:grpSp>
      <p:grpSp>
        <p:nvGrpSpPr>
          <p:cNvPr id="7182" name="Group 10"/>
          <p:cNvGrpSpPr>
            <a:grpSpLocks/>
          </p:cNvGrpSpPr>
          <p:nvPr/>
        </p:nvGrpSpPr>
        <p:grpSpPr bwMode="auto">
          <a:xfrm>
            <a:off x="5445125" y="2265363"/>
            <a:ext cx="3308350" cy="2162175"/>
            <a:chOff x="5364088" y="2565000"/>
            <a:chExt cx="3416188" cy="2232152"/>
          </a:xfrm>
        </p:grpSpPr>
        <p:pic>
          <p:nvPicPr>
            <p:cNvPr id="7190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2460" y="2828197"/>
              <a:ext cx="2502435" cy="1731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1" name="TextBox 23"/>
            <p:cNvSpPr txBox="1">
              <a:spLocks noChangeArrowheads="1"/>
            </p:cNvSpPr>
            <p:nvPr/>
          </p:nvSpPr>
          <p:spPr bwMode="auto">
            <a:xfrm>
              <a:off x="6755304" y="3703299"/>
              <a:ext cx="576064" cy="34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Sassoon Infant Md" panose="02000603050000020003" charset="0"/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29598" y="2571556"/>
              <a:ext cx="577014" cy="2605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bulb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42676" y="2565000"/>
              <a:ext cx="577014" cy="262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bulb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241" y="4534932"/>
              <a:ext cx="575375" cy="262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cell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4901" y="3756464"/>
              <a:ext cx="575375" cy="262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cell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4088" y="3515549"/>
              <a:ext cx="575376" cy="4310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closed switch</a:t>
              </a:r>
            </a:p>
          </p:txBody>
        </p:sp>
      </p:grpSp>
      <p:grpSp>
        <p:nvGrpSpPr>
          <p:cNvPr id="7183" name="Group 11"/>
          <p:cNvGrpSpPr>
            <a:grpSpLocks/>
          </p:cNvGrpSpPr>
          <p:nvPr/>
        </p:nvGrpSpPr>
        <p:grpSpPr bwMode="auto">
          <a:xfrm>
            <a:off x="4329113" y="4173538"/>
            <a:ext cx="2820987" cy="2133600"/>
            <a:chOff x="4383057" y="4214354"/>
            <a:chExt cx="2925247" cy="2212560"/>
          </a:xfrm>
        </p:grpSpPr>
        <p:pic>
          <p:nvPicPr>
            <p:cNvPr id="7185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057" y="4437112"/>
              <a:ext cx="2502435" cy="17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6" name="TextBox 22"/>
            <p:cNvSpPr txBox="1">
              <a:spLocks noChangeArrowheads="1"/>
            </p:cNvSpPr>
            <p:nvPr/>
          </p:nvSpPr>
          <p:spPr bwMode="auto">
            <a:xfrm>
              <a:off x="5154080" y="5338154"/>
              <a:ext cx="576064" cy="35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Sassoon Infant Md" panose="02000603050000020003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32144" y="5391422"/>
              <a:ext cx="576160" cy="2617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cell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0336" y="6165160"/>
              <a:ext cx="576160" cy="2617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cell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02454" y="4214354"/>
              <a:ext cx="576160" cy="2617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Sassoon Infant Md" panose="02000603050000020003" pitchFamily="50" charset="0"/>
                </a:rPr>
                <a:t>bulb</a:t>
              </a:r>
            </a:p>
          </p:txBody>
        </p:sp>
      </p:grpSp>
      <p:pic>
        <p:nvPicPr>
          <p:cNvPr id="7184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92825"/>
            <a:ext cx="9366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90538" y="430213"/>
            <a:ext cx="8177212" cy="597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84200" y="476250"/>
            <a:ext cx="808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The Experiment</a:t>
            </a:r>
            <a:endParaRPr lang="en-GB" altLang="en-US" sz="2400">
              <a:solidFill>
                <a:srgbClr val="0070C0"/>
              </a:solidFill>
              <a:latin typeface="Londrina Solid" pitchFamily="50" charset="0"/>
              <a:ea typeface="Kozuka Gothic Pro B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8950" y="1125538"/>
            <a:ext cx="8178800" cy="79851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811213" y="1201738"/>
            <a:ext cx="7534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assoon Infant Md" panose="02000603050000020003" charset="0"/>
              </a:rPr>
              <a:t>A group of children are given a selection of equipment.  </a:t>
            </a:r>
            <a:br>
              <a:rPr lang="en-GB" altLang="en-US" sz="1800">
                <a:latin typeface="Sassoon Infant Md" panose="02000603050000020003" charset="0"/>
              </a:rPr>
            </a:br>
            <a:r>
              <a:rPr lang="en-GB" altLang="en-US" sz="1800">
                <a:latin typeface="Sassoon Infant Md" panose="02000603050000020003" charset="0"/>
              </a:rPr>
              <a:t>They must make a complete circuit to light the bulb.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56013" y="5219700"/>
            <a:ext cx="4999037" cy="118745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99" name="Rectangle 31"/>
          <p:cNvSpPr>
            <a:spLocks noChangeArrowheads="1"/>
          </p:cNvSpPr>
          <p:nvPr/>
        </p:nvSpPr>
        <p:spPr bwMode="auto">
          <a:xfrm>
            <a:off x="3492500" y="5305425"/>
            <a:ext cx="5045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Challenge: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Sassoon Infant Md" panose="02000603050000020003" charset="0"/>
              </a:rPr>
              <a:t> </a:t>
            </a:r>
            <a:br>
              <a:rPr lang="en-GB" altLang="en-US" sz="1600">
                <a:latin typeface="Sassoon Infant Md" panose="02000603050000020003" charset="0"/>
              </a:rPr>
            </a:br>
            <a:r>
              <a:rPr lang="en-GB" altLang="en-US" sz="1600">
                <a:latin typeface="Sassoon Infant Md" panose="02000603050000020003" charset="0"/>
              </a:rPr>
              <a:t>The paper clip is replaced with a plastic hair clip.  </a:t>
            </a:r>
            <a:br>
              <a:rPr lang="en-GB" altLang="en-US" sz="1600">
                <a:latin typeface="Sassoon Infant Md" panose="02000603050000020003" charset="0"/>
              </a:rPr>
            </a:br>
            <a:r>
              <a:rPr lang="en-GB" altLang="en-US" sz="1600">
                <a:latin typeface="Sassoon Infant Md" panose="02000603050000020003" charset="0"/>
              </a:rPr>
              <a:t>What happens?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1325" y="1876425"/>
            <a:ext cx="8226425" cy="241617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581025" y="1941513"/>
            <a:ext cx="79470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en-US" sz="1800" dirty="0" smtClean="0">
                <a:latin typeface="Sassoon Infant Md" panose="02000603050000020003" pitchFamily="50" charset="0"/>
              </a:rPr>
              <a:t>This is the equipment they were given: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1800" dirty="0" smtClean="0">
              <a:latin typeface="Sassoon Infant Md" panose="02000603050000020003" pitchFamily="50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800" dirty="0" smtClean="0">
              <a:latin typeface="Sassoon Infant Md" panose="02000603050000020003" pitchFamily="50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800" dirty="0" smtClean="0">
              <a:latin typeface="Sassoon Infant Md" panose="02000603050000020003" pitchFamily="50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1800" dirty="0" smtClean="0">
                <a:latin typeface="Sassoon Infant Md" panose="02000603050000020003" pitchFamily="50" charset="0"/>
              </a:rPr>
              <a:t>Draw a complete circuit using all of this equipment. </a:t>
            </a:r>
            <a:br>
              <a:rPr lang="en-GB" altLang="en-US" sz="1800" dirty="0" smtClean="0">
                <a:latin typeface="Sassoon Infant Md" panose="02000603050000020003" pitchFamily="50" charset="0"/>
              </a:rPr>
            </a:br>
            <a:r>
              <a:rPr lang="en-GB" altLang="en-US" sz="1800" dirty="0" smtClean="0">
                <a:latin typeface="Sassoon Infant Md" panose="02000603050000020003" pitchFamily="50" charset="0"/>
              </a:rPr>
              <a:t>Use the split pins and paper clip to make a switch.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800" dirty="0" smtClean="0">
              <a:latin typeface="Sassoon Infant Md" panose="02000603050000020003" pitchFamily="50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1800" dirty="0" smtClean="0">
                <a:latin typeface="Sassoon Infant Md" panose="02000603050000020003" pitchFamily="50" charset="0"/>
              </a:rPr>
              <a:t>Draw the circuit again showing the switch in the ‘off’ position.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4213" y="2420938"/>
            <a:ext cx="1079500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70C0"/>
                </a:solidFill>
                <a:latin typeface="Sassoon Infant Md" panose="02000603050000020003" pitchFamily="50" charset="0"/>
              </a:rPr>
              <a:t>wires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170113" y="2420938"/>
            <a:ext cx="1079500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70C0"/>
                </a:solidFill>
                <a:latin typeface="Sassoon Infant Md" panose="02000603050000020003" pitchFamily="50" charset="0"/>
              </a:rPr>
              <a:t>a bulb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656013" y="2420938"/>
            <a:ext cx="1317625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70C0"/>
                </a:solidFill>
                <a:latin typeface="Sassoon Infant Md" panose="02000603050000020003" pitchFamily="50" charset="0"/>
              </a:rPr>
              <a:t>a paperclip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80038" y="2420938"/>
            <a:ext cx="1317625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70C0"/>
                </a:solidFill>
                <a:latin typeface="Sassoon Infant Md" panose="02000603050000020003" pitchFamily="50" charset="0"/>
              </a:rPr>
              <a:t>2 split pins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104063" y="2420938"/>
            <a:ext cx="1079500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70C0"/>
                </a:solidFill>
                <a:latin typeface="Sassoon Infant Md" panose="02000603050000020003" pitchFamily="50" charset="0"/>
              </a:rPr>
              <a:t>a cell</a:t>
            </a:r>
          </a:p>
        </p:txBody>
      </p:sp>
      <p:pic>
        <p:nvPicPr>
          <p:cNvPr id="8207" name="Picture 27" descr="Darren Wilkin.jpg                                              0008548CMacintosh HD                   7C2686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" t="2596" r="3333" b="5157"/>
          <a:stretch>
            <a:fillRect/>
          </a:stretch>
        </p:blipFill>
        <p:spPr bwMode="auto">
          <a:xfrm>
            <a:off x="525463" y="4289425"/>
            <a:ext cx="31337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90538" y="430213"/>
            <a:ext cx="8177212" cy="5997575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26ACFE"/>
              </a:solidFill>
              <a:latin typeface="+mn-lt"/>
            </a:endParaRPr>
          </a:p>
        </p:txBody>
      </p:sp>
      <p:sp>
        <p:nvSpPr>
          <p:cNvPr id="8209" name="Rectangle 8"/>
          <p:cNvSpPr>
            <a:spLocks noChangeArrowheads="1"/>
          </p:cNvSpPr>
          <p:nvPr/>
        </p:nvSpPr>
        <p:spPr bwMode="auto">
          <a:xfrm>
            <a:off x="1020763" y="6350000"/>
            <a:ext cx="71151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">
                <a:solidFill>
                  <a:srgbClr val="002060"/>
                </a:solidFill>
              </a:rPr>
              <a:t>Photo courtesy of Darren Wilkin  (@flickr.com) granted under creative commons licence  attribution 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522538" y="4278313"/>
            <a:ext cx="1133475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Sassoon Infant Md" panose="02000603050000020003" pitchFamily="50" charset="0"/>
              </a:rPr>
              <a:t>split pins</a:t>
            </a:r>
          </a:p>
        </p:txBody>
      </p:sp>
      <p:pic>
        <p:nvPicPr>
          <p:cNvPr id="8211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44513"/>
            <a:ext cx="93662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90538" y="430213"/>
            <a:ext cx="8177212" cy="597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584200" y="476250"/>
            <a:ext cx="808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70C0"/>
                </a:solidFill>
                <a:latin typeface="Londrina Solid" pitchFamily="50" charset="0"/>
                <a:ea typeface="Kozuka Gothic Pro B" pitchFamily="34" charset="-128"/>
              </a:rPr>
              <a:t>It is impossible to live without electricity.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88950" y="1412875"/>
            <a:ext cx="8178800" cy="798513"/>
            <a:chOff x="488950" y="1700808"/>
            <a:chExt cx="8178800" cy="798436"/>
          </a:xfrm>
        </p:grpSpPr>
        <p:sp>
          <p:nvSpPr>
            <p:cNvPr id="2" name="Rectangle 1"/>
            <p:cNvSpPr/>
            <p:nvPr/>
          </p:nvSpPr>
          <p:spPr>
            <a:xfrm>
              <a:off x="488950" y="1700808"/>
              <a:ext cx="8178800" cy="7984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30" name="Rectangle 2"/>
            <p:cNvSpPr>
              <a:spLocks noChangeArrowheads="1"/>
            </p:cNvSpPr>
            <p:nvPr/>
          </p:nvSpPr>
          <p:spPr bwMode="auto">
            <a:xfrm>
              <a:off x="812006" y="1787103"/>
              <a:ext cx="75326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>
                  <a:latin typeface="Sassoon Infant Md" panose="02000603050000020003" charset="0"/>
                </a:rPr>
                <a:t>Agree or disagree?</a:t>
              </a:r>
            </a:p>
          </p:txBody>
        </p:sp>
      </p:grpSp>
      <p:grpSp>
        <p:nvGrpSpPr>
          <p:cNvPr id="9221" name="Group 6"/>
          <p:cNvGrpSpPr>
            <a:grpSpLocks/>
          </p:cNvGrpSpPr>
          <p:nvPr/>
        </p:nvGrpSpPr>
        <p:grpSpPr bwMode="auto">
          <a:xfrm>
            <a:off x="488950" y="5287963"/>
            <a:ext cx="8166100" cy="458787"/>
            <a:chOff x="488950" y="5517232"/>
            <a:chExt cx="8165475" cy="457870"/>
          </a:xfrm>
        </p:grpSpPr>
        <p:sp>
          <p:nvSpPr>
            <p:cNvPr id="30" name="Rectangle 29"/>
            <p:cNvSpPr/>
            <p:nvPr/>
          </p:nvSpPr>
          <p:spPr>
            <a:xfrm>
              <a:off x="488950" y="5517232"/>
              <a:ext cx="8165475" cy="45787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28" name="Rectangle 31"/>
            <p:cNvSpPr>
              <a:spLocks noChangeArrowheads="1"/>
            </p:cNvSpPr>
            <p:nvPr/>
          </p:nvSpPr>
          <p:spPr bwMode="auto">
            <a:xfrm>
              <a:off x="539552" y="5573634"/>
              <a:ext cx="80968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Sassoon Infant Md" panose="02000603050000020003" charset="0"/>
                </a:rPr>
                <a:t>Starter: Which electrical items did you use this morning? Make a list.</a:t>
              </a:r>
            </a:p>
          </p:txBody>
        </p:sp>
      </p:grp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465138" y="2852738"/>
            <a:ext cx="8226425" cy="1806575"/>
            <a:chOff x="441288" y="3350578"/>
            <a:chExt cx="8226462" cy="1806614"/>
          </a:xfrm>
        </p:grpSpPr>
        <p:sp>
          <p:nvSpPr>
            <p:cNvPr id="32" name="Rectangle 31"/>
            <p:cNvSpPr/>
            <p:nvPr/>
          </p:nvSpPr>
          <p:spPr>
            <a:xfrm>
              <a:off x="441288" y="3350578"/>
              <a:ext cx="8226462" cy="1806614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26" name="Rectangle 2"/>
            <p:cNvSpPr>
              <a:spLocks noChangeArrowheads="1"/>
            </p:cNvSpPr>
            <p:nvPr/>
          </p:nvSpPr>
          <p:spPr bwMode="auto">
            <a:xfrm>
              <a:off x="534674" y="3505220"/>
              <a:ext cx="8087351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1800">
                  <a:latin typeface="Sassoon Infant Md" panose="02000603050000020003" charset="0"/>
                </a:rPr>
                <a:t>Consider how people used to live a few hundred years ago.</a:t>
              </a: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GB" altLang="en-US" sz="1800">
                <a:latin typeface="Sassoon Infant Md" panose="02000603050000020003" charset="0"/>
              </a:endParaRP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1800">
                  <a:latin typeface="Sassoon Infant Md" panose="02000603050000020003" charset="0"/>
                </a:rPr>
                <a:t>Think about your favourite ways to have fun.</a:t>
              </a: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GB" altLang="en-US" sz="1800">
                <a:latin typeface="Sassoon Infant Md" panose="02000603050000020003" charset="0"/>
              </a:endParaRP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1800">
                  <a:latin typeface="Sassoon Infant Md" panose="02000603050000020003" charset="0"/>
                </a:rPr>
                <a:t>Think about important jobs around the home that do or do not </a:t>
              </a:r>
              <a:r>
                <a:rPr lang="en-GB" altLang="en-US" sz="1800" b="1">
                  <a:latin typeface="Sassoon Infant Md" panose="02000603050000020003" charset="0"/>
                </a:rPr>
                <a:t>need</a:t>
              </a:r>
              <a:r>
                <a:rPr lang="en-GB" altLang="en-US" sz="1800">
                  <a:latin typeface="Sassoon Infant Md" panose="02000603050000020003" charset="0"/>
                </a:rPr>
                <a:t> electricity.</a:t>
              </a:r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90538" y="430213"/>
            <a:ext cx="8177212" cy="5997575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26ACFE"/>
              </a:solidFill>
              <a:latin typeface="+mn-lt"/>
            </a:endParaRPr>
          </a:p>
        </p:txBody>
      </p:sp>
      <p:pic>
        <p:nvPicPr>
          <p:cNvPr id="9224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6057900"/>
            <a:ext cx="9366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319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Arial</vt:lpstr>
      <vt:lpstr>Londrina Solid</vt:lpstr>
      <vt:lpstr>Kozuka Gothic Pro B</vt:lpstr>
      <vt:lpstr>Sassoon Infant 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Staff</cp:lastModifiedBy>
  <cp:revision>1760</cp:revision>
  <dcterms:created xsi:type="dcterms:W3CDTF">2012-11-21T10:26:22Z</dcterms:created>
  <dcterms:modified xsi:type="dcterms:W3CDTF">2020-06-14T11:03:32Z</dcterms:modified>
</cp:coreProperties>
</file>