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0" r:id="rId2"/>
    <p:sldId id="304" r:id="rId3"/>
    <p:sldId id="306" r:id="rId4"/>
    <p:sldId id="307" r:id="rId5"/>
    <p:sldId id="308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FFFF99"/>
    <a:srgbClr val="FFFF66"/>
    <a:srgbClr val="66CCFF"/>
    <a:srgbClr val="FFFF00"/>
    <a:srgbClr val="00B0F0"/>
    <a:srgbClr val="FFCC99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426" autoAdjust="0"/>
    <p:restoredTop sz="94639" autoAdjust="0"/>
  </p:normalViewPr>
  <p:slideViewPr>
    <p:cSldViewPr>
      <p:cViewPr varScale="1">
        <p:scale>
          <a:sx n="69" d="100"/>
          <a:sy n="69" d="100"/>
        </p:scale>
        <p:origin x="178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DD903C4-58A8-4CD2-AFAC-82B6356BA62A}" type="datetimeFigureOut">
              <a:rPr lang="en-GB"/>
              <a:pPr>
                <a:defRPr/>
              </a:pPr>
              <a:t>14/06/2020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663887E-B0A2-4C7F-8274-520FDD6BD3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AEA6F69-DA08-4B6B-BAB0-D919F45881F5}" type="slidenum">
              <a:rPr lang="en-GB" altLang="en-US" sz="1200" smtClean="0"/>
              <a:pPr/>
              <a:t>1</a:t>
            </a:fld>
            <a:endParaRPr lang="en-GB" alt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43DF5-93F6-4C90-A710-58C7F0E666CE}" type="datetimeFigureOut">
              <a:rPr lang="en-GB"/>
              <a:pPr>
                <a:defRPr/>
              </a:pPr>
              <a:t>14/06/2020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B2095-C065-4D97-9117-69C3A3B5BA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084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0087B-2D15-4975-B5EE-37CD4BF0E49C}" type="datetimeFigureOut">
              <a:rPr lang="en-GB"/>
              <a:pPr>
                <a:defRPr/>
              </a:pPr>
              <a:t>14/06/2020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CF13D-BE71-4A17-A010-A8F9013B52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465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0DE6B-A3C3-453B-8133-5094ADBDA674}" type="datetimeFigureOut">
              <a:rPr lang="en-GB"/>
              <a:pPr>
                <a:defRPr/>
              </a:pPr>
              <a:t>14/06/2020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BFA1D-FC87-4667-9FD2-A25E296464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068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67204-15C2-4F79-96D8-40EF2E4A2DA3}" type="datetimeFigureOut">
              <a:rPr lang="en-GB"/>
              <a:pPr>
                <a:defRPr/>
              </a:pPr>
              <a:t>14/06/2020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47F84-7430-4F36-9211-B6809C7AAF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059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DC81B-919F-4EA9-855C-CA378D029410}" type="datetimeFigureOut">
              <a:rPr lang="en-GB"/>
              <a:pPr>
                <a:defRPr/>
              </a:pPr>
              <a:t>14/06/2020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14382-BC2C-45F4-8FFD-47774E471F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159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E2F12-B74B-48A0-9396-B06E44C042D6}" type="datetimeFigureOut">
              <a:rPr lang="en-GB"/>
              <a:pPr>
                <a:defRPr/>
              </a:pPr>
              <a:t>14/06/2020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D04D9-85EA-45CB-8EF8-1446D08D56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979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00625-FC4A-4556-BEF9-22D0BA1DE8E6}" type="datetimeFigureOut">
              <a:rPr lang="en-GB"/>
              <a:pPr>
                <a:defRPr/>
              </a:pPr>
              <a:t>14/06/2020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8C423-A654-40DB-9A5F-5509140F23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88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6A2B4-4258-4A0D-ABFA-6A83BCEF17E1}" type="datetimeFigureOut">
              <a:rPr lang="en-GB"/>
              <a:pPr>
                <a:defRPr/>
              </a:pPr>
              <a:t>14/06/2020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CF693-1199-4247-AFA2-9D5D41E6F9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354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D8C9C-F5A7-4A44-ABA9-B93498FE258E}" type="datetimeFigureOut">
              <a:rPr lang="en-GB"/>
              <a:pPr>
                <a:defRPr/>
              </a:pPr>
              <a:t>14/06/2020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27AEC-1E9C-41DE-A127-6A724CFD56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46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7CE37-BB76-4E5B-83CC-037124DF8221}" type="datetimeFigureOut">
              <a:rPr lang="en-GB"/>
              <a:pPr>
                <a:defRPr/>
              </a:pPr>
              <a:t>14/06/2020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D6F12-412A-4CB7-A3FD-1B2A24F646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621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46E68-3A1C-4467-80E9-BA3A66C20F3A}" type="datetimeFigureOut">
              <a:rPr lang="en-GB"/>
              <a:pPr>
                <a:defRPr/>
              </a:pPr>
              <a:t>14/06/2020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FC49B-EBE1-4CF5-8799-27AB7B157C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88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2C0EF40-4860-434C-8603-6945EBDA4F1E}" type="datetimeFigureOut">
              <a:rPr lang="en-GB"/>
              <a:pPr>
                <a:defRPr/>
              </a:pPr>
              <a:t>14/06/2020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95E374-0550-4680-844D-6C975CCAC6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.pn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79438" y="981075"/>
            <a:ext cx="7985125" cy="4606925"/>
          </a:xfrm>
          <a:prstGeom prst="rect">
            <a:avLst/>
          </a:prstGeom>
          <a:solidFill>
            <a:schemeClr val="bg1"/>
          </a:solidFill>
          <a:ln w="76200" algn="ctr">
            <a:solidFill>
              <a:srgbClr val="0070C0"/>
            </a:solidFill>
            <a:miter lim="800000"/>
            <a:headEnd/>
            <a:tailEnd/>
          </a:ln>
          <a:extLst/>
        </p:spPr>
        <p:txBody>
          <a:bodyPr anchor="ctr"/>
          <a:lstStyle/>
          <a:p>
            <a:pPr algn="ctr">
              <a:defRPr/>
            </a:pPr>
            <a:endParaRPr lang="en-GB" sz="1800">
              <a:solidFill>
                <a:srgbClr val="26ACFE"/>
              </a:solidFill>
              <a:latin typeface="+mn-lt"/>
            </a:endParaRP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1817688" y="1392238"/>
            <a:ext cx="5508625" cy="3784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6000">
                <a:solidFill>
                  <a:srgbClr val="0070C0"/>
                </a:solidFill>
                <a:latin typeface="Londrina Solid" pitchFamily="50" charset="0"/>
                <a:ea typeface="Kozuka Gothic Pro B" pitchFamily="34" charset="-128"/>
              </a:rPr>
              <a:t>Science</a:t>
            </a:r>
            <a:br>
              <a:rPr lang="en-GB" altLang="en-US" sz="6000">
                <a:solidFill>
                  <a:srgbClr val="0070C0"/>
                </a:solidFill>
                <a:latin typeface="Londrina Solid" pitchFamily="50" charset="0"/>
                <a:ea typeface="Kozuka Gothic Pro B" pitchFamily="34" charset="-128"/>
              </a:rPr>
            </a:br>
            <a:r>
              <a:rPr lang="en-GB" altLang="en-US" sz="6000">
                <a:solidFill>
                  <a:srgbClr val="0070C0"/>
                </a:solidFill>
                <a:latin typeface="Londrina Solid" pitchFamily="50" charset="0"/>
                <a:ea typeface="Kozuka Gothic Pro B" pitchFamily="34" charset="-128"/>
              </a:rPr>
              <a:t>Morning Activities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6000">
                <a:solidFill>
                  <a:srgbClr val="0070C0"/>
                </a:solidFill>
                <a:latin typeface="Londrina Solid" pitchFamily="50" charset="0"/>
                <a:ea typeface="Kozuka Gothic Pro B" pitchFamily="34" charset="-128"/>
              </a:rPr>
              <a:t>Electricity</a:t>
            </a:r>
            <a:br>
              <a:rPr lang="en-GB" altLang="en-US" sz="6000">
                <a:solidFill>
                  <a:srgbClr val="0070C0"/>
                </a:solidFill>
                <a:latin typeface="Londrina Solid" pitchFamily="50" charset="0"/>
                <a:ea typeface="Kozuka Gothic Pro B" pitchFamily="34" charset="-128"/>
              </a:rPr>
            </a:br>
            <a:r>
              <a:rPr lang="en-GB" altLang="en-US" sz="6000">
                <a:solidFill>
                  <a:srgbClr val="0070C0"/>
                </a:solidFill>
                <a:latin typeface="Londrina Solid" pitchFamily="50" charset="0"/>
                <a:ea typeface="Kozuka Gothic Pro B" pitchFamily="34" charset="-128"/>
              </a:rPr>
              <a:t>Year 4</a:t>
            </a:r>
            <a:endParaRPr lang="en-GB" altLang="en-US" sz="4400">
              <a:solidFill>
                <a:srgbClr val="0070C0"/>
              </a:solidFill>
              <a:latin typeface="Londrina Solid" pitchFamily="50" charset="0"/>
              <a:ea typeface="Kozuka Gothic Pro B" pitchFamily="34" charset="-128"/>
            </a:endParaRPr>
          </a:p>
        </p:txBody>
      </p:sp>
      <p:pic>
        <p:nvPicPr>
          <p:cNvPr id="307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5229225"/>
            <a:ext cx="935037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490538" y="430213"/>
            <a:ext cx="8177212" cy="59769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584200" y="476250"/>
            <a:ext cx="80851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3600">
                <a:solidFill>
                  <a:srgbClr val="0070C0"/>
                </a:solidFill>
                <a:latin typeface="Londrina Solid" pitchFamily="50" charset="0"/>
                <a:ea typeface="Kozuka Gothic Pro B" pitchFamily="34" charset="-128"/>
              </a:rPr>
              <a:t>Important Inventions</a:t>
            </a:r>
            <a:endParaRPr lang="en-GB" altLang="en-US" sz="2400">
              <a:solidFill>
                <a:srgbClr val="0070C0"/>
              </a:solidFill>
              <a:latin typeface="Londrina Solid" pitchFamily="50" charset="0"/>
              <a:ea typeface="Kozuka Gothic Pro B" pitchFamily="34" charset="-128"/>
            </a:endParaRPr>
          </a:p>
        </p:txBody>
      </p:sp>
      <p:sp>
        <p:nvSpPr>
          <p:cNvPr id="5124" name="Rectangle 11"/>
          <p:cNvSpPr>
            <a:spLocks noChangeArrowheads="1"/>
          </p:cNvSpPr>
          <p:nvPr/>
        </p:nvSpPr>
        <p:spPr bwMode="auto">
          <a:xfrm>
            <a:off x="1995488" y="6337300"/>
            <a:ext cx="5167312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500">
                <a:solidFill>
                  <a:srgbClr val="FBC1B7"/>
                </a:solidFill>
                <a:latin typeface="Arial" panose="020B0604020202020204" pitchFamily="34" charset="0"/>
              </a:rPr>
              <a:t>Photo courtesy of Lestyn Lloyd @flickr.com) - granted under creative commons licence - attribution</a:t>
            </a:r>
            <a:endParaRPr lang="en-GB" altLang="en-US" sz="500">
              <a:solidFill>
                <a:srgbClr val="FBC1B7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88950" y="1125538"/>
            <a:ext cx="8178800" cy="8382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126" name="Rectangle 2"/>
          <p:cNvSpPr>
            <a:spLocks noChangeArrowheads="1"/>
          </p:cNvSpPr>
          <p:nvPr/>
        </p:nvSpPr>
        <p:spPr bwMode="auto">
          <a:xfrm>
            <a:off x="860425" y="1250950"/>
            <a:ext cx="753268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600">
                <a:latin typeface="Sassoon Infant Md" panose="02000603050000020003" charset="0"/>
              </a:rPr>
              <a:t>Look at the different home equipment here.</a:t>
            </a:r>
            <a:br>
              <a:rPr lang="en-GB" altLang="en-US" sz="1600">
                <a:latin typeface="Sassoon Infant Md" panose="02000603050000020003" charset="0"/>
              </a:rPr>
            </a:br>
            <a:r>
              <a:rPr lang="en-GB" altLang="en-US" sz="1600">
                <a:latin typeface="Sassoon Infant Md" panose="02000603050000020003" charset="0"/>
              </a:rPr>
              <a:t>None of these appliances can work without electricity to power or charge them. 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543175" y="5951538"/>
            <a:ext cx="6091238" cy="469900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128" name="Rectangle 31"/>
          <p:cNvSpPr>
            <a:spLocks noChangeArrowheads="1"/>
          </p:cNvSpPr>
          <p:nvPr/>
        </p:nvSpPr>
        <p:spPr bwMode="auto">
          <a:xfrm>
            <a:off x="2528888" y="6008688"/>
            <a:ext cx="61245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600">
                <a:latin typeface="Sassoon Infant Md" panose="02000603050000020003" charset="0"/>
              </a:rPr>
              <a:t>Challenge: How did you choose the two most important items?</a:t>
            </a:r>
          </a:p>
        </p:txBody>
      </p:sp>
      <p:pic>
        <p:nvPicPr>
          <p:cNvPr id="5129" name="Picture 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2733675"/>
            <a:ext cx="18415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Rounded Rectangle 54"/>
          <p:cNvSpPr/>
          <p:nvPr/>
        </p:nvSpPr>
        <p:spPr>
          <a:xfrm>
            <a:off x="1509713" y="2770188"/>
            <a:ext cx="863600" cy="234950"/>
          </a:xfrm>
          <a:prstGeom prst="round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dirty="0">
                <a:solidFill>
                  <a:schemeClr val="tx1"/>
                </a:solidFill>
                <a:latin typeface="Sassoon Infant Md" panose="02000603050000020003" pitchFamily="50" charset="0"/>
              </a:rPr>
              <a:t>computer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88950" y="1941513"/>
            <a:ext cx="8178800" cy="550862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132" name="Rectangle 2"/>
          <p:cNvSpPr>
            <a:spLocks noChangeArrowheads="1"/>
          </p:cNvSpPr>
          <p:nvPr/>
        </p:nvSpPr>
        <p:spPr bwMode="auto">
          <a:xfrm>
            <a:off x="522288" y="2047875"/>
            <a:ext cx="81121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Sassoon Infant Md" panose="02000603050000020003" charset="0"/>
              </a:rPr>
              <a:t>Rank the items in order of the most important to the least important in your home.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490538" y="430213"/>
            <a:ext cx="8177212" cy="5997575"/>
          </a:xfrm>
          <a:prstGeom prst="rect">
            <a:avLst/>
          </a:prstGeom>
          <a:noFill/>
          <a:ln w="76200" algn="ctr">
            <a:solidFill>
              <a:srgbClr val="0070C0"/>
            </a:solidFill>
            <a:miter lim="800000"/>
            <a:headEnd/>
            <a:tailEnd/>
          </a:ln>
          <a:extLst/>
        </p:spPr>
        <p:txBody>
          <a:bodyPr anchor="ctr"/>
          <a:lstStyle/>
          <a:p>
            <a:pPr algn="ctr">
              <a:defRPr/>
            </a:pPr>
            <a:endParaRPr lang="en-GB" sz="1800">
              <a:solidFill>
                <a:srgbClr val="26ACFE"/>
              </a:solidFill>
              <a:latin typeface="+mn-lt"/>
            </a:endParaRPr>
          </a:p>
        </p:txBody>
      </p:sp>
      <p:pic>
        <p:nvPicPr>
          <p:cNvPr id="5134" name="Pictur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613" y="2733675"/>
            <a:ext cx="18415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5" name="Picture 5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2728913"/>
            <a:ext cx="1841500" cy="137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6" name="Picture 5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685"/>
          <a:stretch>
            <a:fillRect/>
          </a:stretch>
        </p:blipFill>
        <p:spPr bwMode="auto">
          <a:xfrm>
            <a:off x="6661150" y="2728913"/>
            <a:ext cx="1727200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7" name="Picture 5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6" t="9491" r="4665" b="4189"/>
          <a:stretch>
            <a:fillRect/>
          </a:stretch>
        </p:blipFill>
        <p:spPr bwMode="auto">
          <a:xfrm>
            <a:off x="579438" y="4346575"/>
            <a:ext cx="1841500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8" name="Picture 5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25"/>
          <a:stretch>
            <a:fillRect/>
          </a:stretch>
        </p:blipFill>
        <p:spPr bwMode="auto">
          <a:xfrm>
            <a:off x="2614613" y="4348163"/>
            <a:ext cx="18700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9" name="Picture 5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259263"/>
            <a:ext cx="1728788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0" name="Picture 5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4800" y="4252913"/>
            <a:ext cx="1727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41" name="Rectangle 8"/>
          <p:cNvSpPr>
            <a:spLocks noChangeArrowheads="1"/>
          </p:cNvSpPr>
          <p:nvPr/>
        </p:nvSpPr>
        <p:spPr bwMode="auto">
          <a:xfrm>
            <a:off x="1069975" y="6354763"/>
            <a:ext cx="7113588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00">
                <a:solidFill>
                  <a:srgbClr val="002060"/>
                </a:solidFill>
              </a:rPr>
              <a:t>Photo courtesy of kjarrett, Editor B, Michael.aulia, Steve A Johnson, sunshinecity, MattsMacintosh, JVC America and edans (@flickr.com) granted under creative commons licence  attribution  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2652713" y="3825875"/>
            <a:ext cx="1343025" cy="234950"/>
          </a:xfrm>
          <a:prstGeom prst="round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dirty="0">
                <a:solidFill>
                  <a:schemeClr val="tx1"/>
                </a:solidFill>
                <a:latin typeface="Sassoon Infant Md" panose="02000603050000020003" pitchFamily="50" charset="0"/>
              </a:rPr>
              <a:t>washing machine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4724400" y="3822700"/>
            <a:ext cx="688975" cy="234950"/>
          </a:xfrm>
          <a:prstGeom prst="round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dirty="0">
                <a:solidFill>
                  <a:schemeClr val="tx1"/>
                </a:solidFill>
                <a:latin typeface="Sassoon Infant Md" panose="02000603050000020003" pitchFamily="50" charset="0"/>
              </a:rPr>
              <a:t>hoover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7658100" y="2770188"/>
            <a:ext cx="688975" cy="234950"/>
          </a:xfrm>
          <a:prstGeom prst="round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dirty="0">
                <a:solidFill>
                  <a:schemeClr val="tx1"/>
                </a:solidFill>
                <a:latin typeface="Sassoon Infant Md" panose="02000603050000020003" pitchFamily="50" charset="0"/>
              </a:rPr>
              <a:t>kettle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623888" y="5281613"/>
            <a:ext cx="885825" cy="234950"/>
          </a:xfrm>
          <a:prstGeom prst="round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dirty="0">
                <a:solidFill>
                  <a:schemeClr val="tx1"/>
                </a:solidFill>
                <a:latin typeface="Sassoon Infant Md" panose="02000603050000020003" pitchFamily="50" charset="0"/>
              </a:rPr>
              <a:t>hairdryer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2638425" y="4391025"/>
            <a:ext cx="1131888" cy="234950"/>
          </a:xfrm>
          <a:prstGeom prst="round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dirty="0">
                <a:solidFill>
                  <a:schemeClr val="tx1"/>
                </a:solidFill>
                <a:latin typeface="Sassoon Infant Md" panose="02000603050000020003" pitchFamily="50" charset="0"/>
              </a:rPr>
              <a:t>mobile phone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4578350" y="4297363"/>
            <a:ext cx="1131888" cy="234950"/>
          </a:xfrm>
          <a:prstGeom prst="round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dirty="0">
                <a:solidFill>
                  <a:schemeClr val="tx1"/>
                </a:solidFill>
                <a:latin typeface="Sassoon Infant Md" panose="02000603050000020003" pitchFamily="50" charset="0"/>
              </a:rPr>
              <a:t>television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7194550" y="5267325"/>
            <a:ext cx="1131888" cy="234950"/>
          </a:xfrm>
          <a:prstGeom prst="round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dirty="0">
                <a:solidFill>
                  <a:schemeClr val="tx1"/>
                </a:solidFill>
                <a:latin typeface="Sassoon Infant Md" panose="02000603050000020003" pitchFamily="50" charset="0"/>
              </a:rPr>
              <a:t>MP3 player</a:t>
            </a:r>
          </a:p>
        </p:txBody>
      </p:sp>
      <p:pic>
        <p:nvPicPr>
          <p:cNvPr id="5149" name="Picture 2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6092825"/>
            <a:ext cx="9366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490538" y="430213"/>
            <a:ext cx="8177212" cy="59769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584200" y="476250"/>
            <a:ext cx="80851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3600">
                <a:solidFill>
                  <a:srgbClr val="0070C0"/>
                </a:solidFill>
                <a:latin typeface="Londrina Solid" pitchFamily="50" charset="0"/>
                <a:ea typeface="Kozuka Gothic Pro B" pitchFamily="34" charset="-128"/>
              </a:rPr>
              <a:t>Complete Circuits</a:t>
            </a:r>
            <a:endParaRPr lang="en-GB" altLang="en-US" sz="2400">
              <a:solidFill>
                <a:srgbClr val="0070C0"/>
              </a:solidFill>
              <a:latin typeface="Londrina Solid" pitchFamily="50" charset="0"/>
              <a:ea typeface="Kozuka Gothic Pro B" pitchFamily="34" charset="-128"/>
            </a:endParaRPr>
          </a:p>
        </p:txBody>
      </p:sp>
      <p:sp>
        <p:nvSpPr>
          <p:cNvPr id="7172" name="Rectangle 11"/>
          <p:cNvSpPr>
            <a:spLocks noChangeArrowheads="1"/>
          </p:cNvSpPr>
          <p:nvPr/>
        </p:nvSpPr>
        <p:spPr bwMode="auto">
          <a:xfrm>
            <a:off x="1995488" y="6337300"/>
            <a:ext cx="5167312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500">
                <a:solidFill>
                  <a:srgbClr val="FBC1B7"/>
                </a:solidFill>
                <a:latin typeface="Arial" panose="020B0604020202020204" pitchFamily="34" charset="0"/>
              </a:rPr>
              <a:t>Photo courtesy of Lestyn Lloyd @flickr.com) - granted under creative commons licence - attribution</a:t>
            </a:r>
            <a:endParaRPr lang="en-GB" altLang="en-US" sz="500">
              <a:solidFill>
                <a:srgbClr val="FBC1B7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88950" y="1125538"/>
            <a:ext cx="8178800" cy="592137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174" name="Rectangle 2"/>
          <p:cNvSpPr>
            <a:spLocks noChangeArrowheads="1"/>
          </p:cNvSpPr>
          <p:nvPr/>
        </p:nvSpPr>
        <p:spPr bwMode="auto">
          <a:xfrm>
            <a:off x="811213" y="1236663"/>
            <a:ext cx="75342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>
                <a:latin typeface="Sassoon Infant Md" panose="02000603050000020003" charset="0"/>
              </a:rPr>
              <a:t>Can you draw some more complete circuits using these components?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06413" y="4178300"/>
            <a:ext cx="3749675" cy="2228850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176" name="Rectangle 31"/>
          <p:cNvSpPr>
            <a:spLocks noChangeArrowheads="1"/>
          </p:cNvSpPr>
          <p:nvPr/>
        </p:nvSpPr>
        <p:spPr bwMode="auto">
          <a:xfrm>
            <a:off x="565150" y="4246563"/>
            <a:ext cx="3621088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600">
                <a:latin typeface="Sassoon Infant Md" panose="02000603050000020003" charset="0"/>
              </a:rPr>
              <a:t>Challenge: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600">
                <a:latin typeface="Sassoon Infant Md" panose="02000603050000020003" charset="0"/>
              </a:rPr>
              <a:t> </a:t>
            </a:r>
            <a:br>
              <a:rPr lang="en-GB" altLang="en-US" sz="1600">
                <a:latin typeface="Sassoon Infant Md" panose="02000603050000020003" charset="0"/>
              </a:rPr>
            </a:br>
            <a:r>
              <a:rPr lang="en-GB" altLang="en-US" sz="1600">
                <a:latin typeface="Sassoon Infant Md" panose="02000603050000020003" charset="0"/>
              </a:rPr>
              <a:t>Circuit 1 is very similar to circuit 3. 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600">
                <a:latin typeface="Sassoon Infant Md" panose="02000603050000020003" charset="0"/>
              </a:rPr>
              <a:t>Circuit 3 has 2 cells instead of 1. 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600">
                <a:latin typeface="Sassoon Infant Md" panose="02000603050000020003" charset="0"/>
              </a:rPr>
              <a:t>What impact will the extra cell have?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600">
                <a:latin typeface="Sassoon Infant Md" panose="02000603050000020003" charset="0"/>
              </a:rPr>
              <a:t>Write a sentence that describes what happens when more cells are added to a circuit.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87363" y="1703388"/>
            <a:ext cx="2486025" cy="1897062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178" name="Rectangle 2"/>
          <p:cNvSpPr>
            <a:spLocks noChangeArrowheads="1"/>
          </p:cNvSpPr>
          <p:nvPr/>
        </p:nvSpPr>
        <p:spPr bwMode="auto">
          <a:xfrm>
            <a:off x="527050" y="1784350"/>
            <a:ext cx="2446338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Calibri" panose="020F0502020204030204" pitchFamily="34" charset="0"/>
              <a:buAutoNum type="alphaUcPeriod"/>
            </a:pPr>
            <a:r>
              <a:rPr lang="en-GB" altLang="en-US" sz="1400">
                <a:latin typeface="Sassoon Infant Md" panose="02000603050000020003" charset="0"/>
              </a:rPr>
              <a:t>Cell, bulb, motor</a:t>
            </a:r>
          </a:p>
          <a:p>
            <a:pPr>
              <a:spcBef>
                <a:spcPct val="0"/>
              </a:spcBef>
              <a:buFont typeface="Calibri" panose="020F0502020204030204" pitchFamily="34" charset="0"/>
              <a:buAutoNum type="alphaUcPeriod"/>
            </a:pPr>
            <a:endParaRPr lang="en-GB" altLang="en-US" sz="1400">
              <a:latin typeface="Sassoon Infant Md" panose="02000603050000020003" charset="0"/>
            </a:endParaRPr>
          </a:p>
          <a:p>
            <a:pPr>
              <a:spcBef>
                <a:spcPct val="0"/>
              </a:spcBef>
              <a:buFont typeface="Calibri" panose="020F0502020204030204" pitchFamily="34" charset="0"/>
              <a:buAutoNum type="alphaUcPeriod"/>
            </a:pPr>
            <a:endParaRPr lang="en-GB" altLang="en-US" sz="1400">
              <a:latin typeface="Sassoon Infant Md" panose="02000603050000020003" charset="0"/>
            </a:endParaRPr>
          </a:p>
          <a:p>
            <a:pPr>
              <a:spcBef>
                <a:spcPct val="0"/>
              </a:spcBef>
              <a:buFont typeface="Calibri" panose="020F0502020204030204" pitchFamily="34" charset="0"/>
              <a:buAutoNum type="alphaUcPeriod"/>
            </a:pPr>
            <a:r>
              <a:rPr lang="en-GB" altLang="en-US" sz="1400">
                <a:latin typeface="Sassoon Infant Md" panose="02000603050000020003" charset="0"/>
              </a:rPr>
              <a:t>2 cells, bulb </a:t>
            </a:r>
          </a:p>
          <a:p>
            <a:pPr>
              <a:spcBef>
                <a:spcPct val="0"/>
              </a:spcBef>
              <a:buFont typeface="Calibri" panose="020F0502020204030204" pitchFamily="34" charset="0"/>
              <a:buAutoNum type="alphaUcPeriod"/>
            </a:pPr>
            <a:endParaRPr lang="en-GB" altLang="en-US" sz="1400">
              <a:latin typeface="Sassoon Infant Md" panose="02000603050000020003" charset="0"/>
            </a:endParaRPr>
          </a:p>
          <a:p>
            <a:pPr>
              <a:spcBef>
                <a:spcPct val="0"/>
              </a:spcBef>
              <a:buFont typeface="Calibri" panose="020F0502020204030204" pitchFamily="34" charset="0"/>
              <a:buAutoNum type="alphaUcPeriod"/>
            </a:pPr>
            <a:endParaRPr lang="en-GB" altLang="en-US" sz="1400">
              <a:latin typeface="Sassoon Infant Md" panose="02000603050000020003" charset="0"/>
            </a:endParaRPr>
          </a:p>
          <a:p>
            <a:pPr>
              <a:spcBef>
                <a:spcPct val="0"/>
              </a:spcBef>
              <a:buFont typeface="Calibri" panose="020F0502020204030204" pitchFamily="34" charset="0"/>
              <a:buAutoNum type="alphaUcPeriod"/>
            </a:pPr>
            <a:r>
              <a:rPr lang="en-GB" altLang="en-US" sz="1400">
                <a:latin typeface="Sassoon Infant Md" panose="02000603050000020003" charset="0"/>
              </a:rPr>
              <a:t>A piece of aluminium foil, a cell, a bulb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490538" y="430213"/>
            <a:ext cx="8177212" cy="5997575"/>
          </a:xfrm>
          <a:prstGeom prst="rect">
            <a:avLst/>
          </a:prstGeom>
          <a:noFill/>
          <a:ln w="76200" algn="ctr">
            <a:solidFill>
              <a:srgbClr val="0070C0"/>
            </a:solidFill>
            <a:miter lim="800000"/>
            <a:headEnd/>
            <a:tailEnd/>
          </a:ln>
          <a:extLst/>
        </p:spPr>
        <p:txBody>
          <a:bodyPr anchor="ctr"/>
          <a:lstStyle/>
          <a:p>
            <a:pPr algn="ctr">
              <a:defRPr/>
            </a:pPr>
            <a:endParaRPr lang="en-GB" sz="1800">
              <a:solidFill>
                <a:srgbClr val="26ACFE"/>
              </a:solidFill>
              <a:latin typeface="+mn-lt"/>
            </a:endParaRPr>
          </a:p>
        </p:txBody>
      </p:sp>
      <p:sp>
        <p:nvSpPr>
          <p:cNvPr id="7180" name="Rectangle 8"/>
          <p:cNvSpPr>
            <a:spLocks noChangeArrowheads="1"/>
          </p:cNvSpPr>
          <p:nvPr/>
        </p:nvSpPr>
        <p:spPr bwMode="auto">
          <a:xfrm>
            <a:off x="1069975" y="6354763"/>
            <a:ext cx="7113588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00">
                <a:solidFill>
                  <a:srgbClr val="002060"/>
                </a:solidFill>
              </a:rPr>
              <a:t>Photo courtesy of kjarrett, Editor B, Michael.aulia, Steve A Johnson, sunshinecity, MattsMacintosh, JVC America and edans (@flickr.com) granted under creative commons licence  attribution  </a:t>
            </a:r>
          </a:p>
        </p:txBody>
      </p:sp>
      <p:grpSp>
        <p:nvGrpSpPr>
          <p:cNvPr id="7181" name="Group 9"/>
          <p:cNvGrpSpPr>
            <a:grpSpLocks/>
          </p:cNvGrpSpPr>
          <p:nvPr/>
        </p:nvGrpSpPr>
        <p:grpSpPr bwMode="auto">
          <a:xfrm>
            <a:off x="3062288" y="1717675"/>
            <a:ext cx="2382837" cy="1974850"/>
            <a:chOff x="3198509" y="1698272"/>
            <a:chExt cx="2502435" cy="2074344"/>
          </a:xfrm>
        </p:grpSpPr>
        <p:pic>
          <p:nvPicPr>
            <p:cNvPr id="7197" name="Picture 2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98509" y="1916832"/>
              <a:ext cx="2502435" cy="1573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98" name="TextBox 24"/>
            <p:cNvSpPr txBox="1">
              <a:spLocks noChangeArrowheads="1"/>
            </p:cNvSpPr>
            <p:nvPr/>
          </p:nvSpPr>
          <p:spPr bwMode="auto">
            <a:xfrm>
              <a:off x="4161694" y="2393318"/>
              <a:ext cx="5760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Sassoon Infant Md" panose="02000603050000020003" charset="0"/>
                </a:rPr>
                <a:t>1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137130" y="1698272"/>
              <a:ext cx="576844" cy="26679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1050" dirty="0">
                  <a:latin typeface="Sassoon Infant Md" panose="02000603050000020003" pitchFamily="50" charset="0"/>
                </a:rPr>
                <a:t>cell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137130" y="3505819"/>
              <a:ext cx="576844" cy="26679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1050" dirty="0">
                  <a:latin typeface="Sassoon Infant Md" panose="02000603050000020003" pitchFamily="50" charset="0"/>
                </a:rPr>
                <a:t>bulb</a:t>
              </a:r>
            </a:p>
          </p:txBody>
        </p:sp>
      </p:grpSp>
      <p:grpSp>
        <p:nvGrpSpPr>
          <p:cNvPr id="7182" name="Group 10"/>
          <p:cNvGrpSpPr>
            <a:grpSpLocks/>
          </p:cNvGrpSpPr>
          <p:nvPr/>
        </p:nvGrpSpPr>
        <p:grpSpPr bwMode="auto">
          <a:xfrm>
            <a:off x="5445125" y="2265363"/>
            <a:ext cx="3308350" cy="2162175"/>
            <a:chOff x="5364088" y="2565000"/>
            <a:chExt cx="3416188" cy="2232152"/>
          </a:xfrm>
        </p:grpSpPr>
        <p:pic>
          <p:nvPicPr>
            <p:cNvPr id="7190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82460" y="2828197"/>
              <a:ext cx="2502435" cy="1731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91" name="TextBox 23"/>
            <p:cNvSpPr txBox="1">
              <a:spLocks noChangeArrowheads="1"/>
            </p:cNvSpPr>
            <p:nvPr/>
          </p:nvSpPr>
          <p:spPr bwMode="auto">
            <a:xfrm>
              <a:off x="6755304" y="3703299"/>
              <a:ext cx="576064" cy="349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Sassoon Infant Md" panose="02000603050000020003" charset="0"/>
                </a:rPr>
                <a:t>2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429598" y="2571556"/>
              <a:ext cx="577014" cy="26058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1050" dirty="0">
                  <a:latin typeface="Sassoon Infant Md" panose="02000603050000020003" pitchFamily="50" charset="0"/>
                </a:rPr>
                <a:t>bulb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042676" y="2565000"/>
              <a:ext cx="577014" cy="26222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1050" dirty="0">
                  <a:latin typeface="Sassoon Infant Md" panose="02000603050000020003" pitchFamily="50" charset="0"/>
                </a:rPr>
                <a:t>bulb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467241" y="4534932"/>
              <a:ext cx="575375" cy="26222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1050" dirty="0">
                  <a:latin typeface="Sassoon Infant Md" panose="02000603050000020003" pitchFamily="50" charset="0"/>
                </a:rPr>
                <a:t>cell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204901" y="3756464"/>
              <a:ext cx="575375" cy="26222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1050" dirty="0">
                  <a:latin typeface="Sassoon Infant Md" panose="02000603050000020003" pitchFamily="50" charset="0"/>
                </a:rPr>
                <a:t>cell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64088" y="3515549"/>
              <a:ext cx="575376" cy="43102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1050" dirty="0">
                  <a:latin typeface="Sassoon Infant Md" panose="02000603050000020003" pitchFamily="50" charset="0"/>
                </a:rPr>
                <a:t>closed switch</a:t>
              </a:r>
            </a:p>
          </p:txBody>
        </p:sp>
      </p:grpSp>
      <p:grpSp>
        <p:nvGrpSpPr>
          <p:cNvPr id="7183" name="Group 11"/>
          <p:cNvGrpSpPr>
            <a:grpSpLocks/>
          </p:cNvGrpSpPr>
          <p:nvPr/>
        </p:nvGrpSpPr>
        <p:grpSpPr bwMode="auto">
          <a:xfrm>
            <a:off x="4329113" y="4173538"/>
            <a:ext cx="2820987" cy="2133600"/>
            <a:chOff x="4383057" y="4214354"/>
            <a:chExt cx="2925247" cy="2212560"/>
          </a:xfrm>
        </p:grpSpPr>
        <p:pic>
          <p:nvPicPr>
            <p:cNvPr id="7185" name="Picture 2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3057" y="4437112"/>
              <a:ext cx="2502435" cy="1757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86" name="TextBox 22"/>
            <p:cNvSpPr txBox="1">
              <a:spLocks noChangeArrowheads="1"/>
            </p:cNvSpPr>
            <p:nvPr/>
          </p:nvSpPr>
          <p:spPr bwMode="auto">
            <a:xfrm>
              <a:off x="5154080" y="5338154"/>
              <a:ext cx="576064" cy="3510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Sassoon Infant Md" panose="02000603050000020003" charset="0"/>
                </a:rPr>
                <a:t>3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732144" y="5391422"/>
              <a:ext cx="576160" cy="26175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1050" dirty="0">
                  <a:latin typeface="Sassoon Infant Md" panose="02000603050000020003" pitchFamily="50" charset="0"/>
                </a:rPr>
                <a:t>cell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940336" y="6165160"/>
              <a:ext cx="576160" cy="26175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1050" dirty="0">
                  <a:latin typeface="Sassoon Infant Md" panose="02000603050000020003" pitchFamily="50" charset="0"/>
                </a:rPr>
                <a:t>cell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502454" y="4214354"/>
              <a:ext cx="576160" cy="26175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1050" dirty="0">
                  <a:latin typeface="Sassoon Infant Md" panose="02000603050000020003" pitchFamily="50" charset="0"/>
                </a:rPr>
                <a:t>bulb</a:t>
              </a:r>
            </a:p>
          </p:txBody>
        </p:sp>
      </p:grpSp>
      <p:pic>
        <p:nvPicPr>
          <p:cNvPr id="7184" name="Picture 3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092825"/>
            <a:ext cx="9366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490538" y="430213"/>
            <a:ext cx="8177212" cy="59769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584200" y="476250"/>
            <a:ext cx="80851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3600">
                <a:solidFill>
                  <a:srgbClr val="0070C0"/>
                </a:solidFill>
                <a:latin typeface="Londrina Solid" pitchFamily="50" charset="0"/>
                <a:ea typeface="Kozuka Gothic Pro B" pitchFamily="34" charset="-128"/>
              </a:rPr>
              <a:t>The Experiment</a:t>
            </a:r>
            <a:endParaRPr lang="en-GB" altLang="en-US" sz="2400">
              <a:solidFill>
                <a:srgbClr val="0070C0"/>
              </a:solidFill>
              <a:latin typeface="Londrina Solid" pitchFamily="50" charset="0"/>
              <a:ea typeface="Kozuka Gothic Pro B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88950" y="1125538"/>
            <a:ext cx="8178800" cy="79851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8197" name="Rectangle 2"/>
          <p:cNvSpPr>
            <a:spLocks noChangeArrowheads="1"/>
          </p:cNvSpPr>
          <p:nvPr/>
        </p:nvSpPr>
        <p:spPr bwMode="auto">
          <a:xfrm>
            <a:off x="811213" y="1201738"/>
            <a:ext cx="75342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>
                <a:latin typeface="Sassoon Infant Md" panose="02000603050000020003" charset="0"/>
              </a:rPr>
              <a:t>A group of children are given a selection of equipment.  </a:t>
            </a:r>
            <a:br>
              <a:rPr lang="en-GB" altLang="en-US" sz="1800">
                <a:latin typeface="Sassoon Infant Md" panose="02000603050000020003" charset="0"/>
              </a:rPr>
            </a:br>
            <a:r>
              <a:rPr lang="en-GB" altLang="en-US" sz="1800">
                <a:latin typeface="Sassoon Infant Md" panose="02000603050000020003" charset="0"/>
              </a:rPr>
              <a:t>They must make a complete circuit to light the bulb.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656013" y="5219700"/>
            <a:ext cx="4999037" cy="1187450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8199" name="Rectangle 31"/>
          <p:cNvSpPr>
            <a:spLocks noChangeArrowheads="1"/>
          </p:cNvSpPr>
          <p:nvPr/>
        </p:nvSpPr>
        <p:spPr bwMode="auto">
          <a:xfrm>
            <a:off x="3492500" y="5305425"/>
            <a:ext cx="50450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600">
                <a:latin typeface="Sassoon Infant Md" panose="02000603050000020003" charset="0"/>
              </a:rPr>
              <a:t>Challenge: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600">
                <a:latin typeface="Sassoon Infant Md" panose="02000603050000020003" charset="0"/>
              </a:rPr>
              <a:t> </a:t>
            </a:r>
            <a:br>
              <a:rPr lang="en-GB" altLang="en-US" sz="1600">
                <a:latin typeface="Sassoon Infant Md" panose="02000603050000020003" charset="0"/>
              </a:rPr>
            </a:br>
            <a:r>
              <a:rPr lang="en-GB" altLang="en-US" sz="1600">
                <a:latin typeface="Sassoon Infant Md" panose="02000603050000020003" charset="0"/>
              </a:rPr>
              <a:t>The paper clip is replaced with a plastic hair clip.  </a:t>
            </a:r>
            <a:br>
              <a:rPr lang="en-GB" altLang="en-US" sz="1600">
                <a:latin typeface="Sassoon Infant Md" panose="02000603050000020003" charset="0"/>
              </a:rPr>
            </a:br>
            <a:r>
              <a:rPr lang="en-GB" altLang="en-US" sz="1600">
                <a:latin typeface="Sassoon Infant Md" panose="02000603050000020003" charset="0"/>
              </a:rPr>
              <a:t>What happens?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41325" y="1876425"/>
            <a:ext cx="8226425" cy="2416175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154" name="Rectangle 2"/>
          <p:cNvSpPr>
            <a:spLocks noChangeArrowheads="1"/>
          </p:cNvSpPr>
          <p:nvPr/>
        </p:nvSpPr>
        <p:spPr bwMode="auto">
          <a:xfrm>
            <a:off x="581025" y="1941513"/>
            <a:ext cx="79470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GB" altLang="en-US" sz="1800" dirty="0" smtClean="0">
                <a:latin typeface="Sassoon Infant Md" panose="02000603050000020003" pitchFamily="50" charset="0"/>
              </a:rPr>
              <a:t>This is the equipment they were given: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en-US" sz="1800" dirty="0" smtClean="0">
              <a:latin typeface="Sassoon Infant Md" panose="02000603050000020003" pitchFamily="50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lphaUcPeriod"/>
              <a:defRPr/>
            </a:pPr>
            <a:endParaRPr lang="en-GB" altLang="en-US" sz="1800" dirty="0" smtClean="0">
              <a:latin typeface="Sassoon Infant Md" panose="02000603050000020003" pitchFamily="50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800" dirty="0" smtClean="0">
              <a:latin typeface="Sassoon Infant Md" panose="02000603050000020003" pitchFamily="50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1800" dirty="0" smtClean="0">
                <a:latin typeface="Sassoon Infant Md" panose="02000603050000020003" pitchFamily="50" charset="0"/>
              </a:rPr>
              <a:t>Draw a complete circuit using all of this equipment. </a:t>
            </a:r>
            <a:br>
              <a:rPr lang="en-GB" altLang="en-US" sz="1800" dirty="0" smtClean="0">
                <a:latin typeface="Sassoon Infant Md" panose="02000603050000020003" pitchFamily="50" charset="0"/>
              </a:rPr>
            </a:br>
            <a:r>
              <a:rPr lang="en-GB" altLang="en-US" sz="1800" dirty="0" smtClean="0">
                <a:latin typeface="Sassoon Infant Md" panose="02000603050000020003" pitchFamily="50" charset="0"/>
              </a:rPr>
              <a:t>Use the split pins and paper clip to make a switch.</a:t>
            </a: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n-GB" altLang="en-US" sz="1800" dirty="0" smtClean="0">
              <a:latin typeface="Sassoon Infant Md" panose="02000603050000020003" pitchFamily="50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en-US" sz="1800" dirty="0" smtClean="0">
                <a:latin typeface="Sassoon Infant Md" panose="02000603050000020003" pitchFamily="50" charset="0"/>
              </a:rPr>
              <a:t>Draw the circuit again showing the switch in the ‘off’ position.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684213" y="2420938"/>
            <a:ext cx="1079500" cy="431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800" dirty="0">
                <a:solidFill>
                  <a:srgbClr val="0070C0"/>
                </a:solidFill>
                <a:latin typeface="Sassoon Infant Md" panose="02000603050000020003" pitchFamily="50" charset="0"/>
              </a:rPr>
              <a:t>wires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2170113" y="2420938"/>
            <a:ext cx="1079500" cy="431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800" dirty="0">
                <a:solidFill>
                  <a:srgbClr val="0070C0"/>
                </a:solidFill>
                <a:latin typeface="Sassoon Infant Md" panose="02000603050000020003" pitchFamily="50" charset="0"/>
              </a:rPr>
              <a:t>a bulb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3656013" y="2420938"/>
            <a:ext cx="1317625" cy="431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800" dirty="0">
                <a:solidFill>
                  <a:srgbClr val="0070C0"/>
                </a:solidFill>
                <a:latin typeface="Sassoon Infant Md" panose="02000603050000020003" pitchFamily="50" charset="0"/>
              </a:rPr>
              <a:t>a paperclip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5380038" y="2420938"/>
            <a:ext cx="1317625" cy="431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800" dirty="0">
                <a:solidFill>
                  <a:srgbClr val="0070C0"/>
                </a:solidFill>
                <a:latin typeface="Sassoon Infant Md" panose="02000603050000020003" pitchFamily="50" charset="0"/>
              </a:rPr>
              <a:t>2 split pins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7104063" y="2420938"/>
            <a:ext cx="1079500" cy="431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800" dirty="0">
                <a:solidFill>
                  <a:srgbClr val="0070C0"/>
                </a:solidFill>
                <a:latin typeface="Sassoon Infant Md" panose="02000603050000020003" pitchFamily="50" charset="0"/>
              </a:rPr>
              <a:t>a cell</a:t>
            </a:r>
          </a:p>
        </p:txBody>
      </p:sp>
      <p:pic>
        <p:nvPicPr>
          <p:cNvPr id="8207" name="Picture 27" descr="Darren Wilkin.jpg                                              0008548CMacintosh HD                   7C2686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9" t="2596" r="3333" b="5157"/>
          <a:stretch>
            <a:fillRect/>
          </a:stretch>
        </p:blipFill>
        <p:spPr bwMode="auto">
          <a:xfrm>
            <a:off x="525463" y="4289425"/>
            <a:ext cx="3133725" cy="213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490538" y="430213"/>
            <a:ext cx="8177212" cy="5997575"/>
          </a:xfrm>
          <a:prstGeom prst="rect">
            <a:avLst/>
          </a:prstGeom>
          <a:noFill/>
          <a:ln w="76200" algn="ctr">
            <a:solidFill>
              <a:srgbClr val="0070C0"/>
            </a:solidFill>
            <a:miter lim="800000"/>
            <a:headEnd/>
            <a:tailEnd/>
          </a:ln>
          <a:extLst/>
        </p:spPr>
        <p:txBody>
          <a:bodyPr anchor="ctr"/>
          <a:lstStyle/>
          <a:p>
            <a:pPr algn="ctr">
              <a:defRPr/>
            </a:pPr>
            <a:endParaRPr lang="en-GB" sz="1800">
              <a:solidFill>
                <a:srgbClr val="26ACFE"/>
              </a:solidFill>
              <a:latin typeface="+mn-lt"/>
            </a:endParaRPr>
          </a:p>
        </p:txBody>
      </p:sp>
      <p:sp>
        <p:nvSpPr>
          <p:cNvPr id="8209" name="Rectangle 8"/>
          <p:cNvSpPr>
            <a:spLocks noChangeArrowheads="1"/>
          </p:cNvSpPr>
          <p:nvPr/>
        </p:nvSpPr>
        <p:spPr bwMode="auto">
          <a:xfrm>
            <a:off x="1020763" y="6350000"/>
            <a:ext cx="71151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00">
                <a:solidFill>
                  <a:srgbClr val="002060"/>
                </a:solidFill>
              </a:rPr>
              <a:t>Photo courtesy of Darren Wilkin  (@flickr.com) granted under creative commons licence  attribution  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522538" y="4278313"/>
            <a:ext cx="1133475" cy="431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800" dirty="0">
                <a:solidFill>
                  <a:schemeClr val="bg1"/>
                </a:solidFill>
                <a:latin typeface="Sassoon Infant Md" panose="02000603050000020003" pitchFamily="50" charset="0"/>
              </a:rPr>
              <a:t>split pins</a:t>
            </a:r>
          </a:p>
        </p:txBody>
      </p:sp>
      <p:pic>
        <p:nvPicPr>
          <p:cNvPr id="8211" name="Picture 4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544513"/>
            <a:ext cx="936625" cy="26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490538" y="430213"/>
            <a:ext cx="8177212" cy="59769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584200" y="476250"/>
            <a:ext cx="80851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3600">
                <a:solidFill>
                  <a:srgbClr val="0070C0"/>
                </a:solidFill>
                <a:latin typeface="Londrina Solid" pitchFamily="50" charset="0"/>
                <a:ea typeface="Kozuka Gothic Pro B" pitchFamily="34" charset="-128"/>
              </a:rPr>
              <a:t>It is impossible to live without electricity.</a:t>
            </a:r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488950" y="1412875"/>
            <a:ext cx="8178800" cy="798513"/>
            <a:chOff x="488950" y="1700808"/>
            <a:chExt cx="8178800" cy="798436"/>
          </a:xfrm>
        </p:grpSpPr>
        <p:sp>
          <p:nvSpPr>
            <p:cNvPr id="2" name="Rectangle 1"/>
            <p:cNvSpPr/>
            <p:nvPr/>
          </p:nvSpPr>
          <p:spPr>
            <a:xfrm>
              <a:off x="488950" y="1700808"/>
              <a:ext cx="8178800" cy="79843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230" name="Rectangle 2"/>
            <p:cNvSpPr>
              <a:spLocks noChangeArrowheads="1"/>
            </p:cNvSpPr>
            <p:nvPr/>
          </p:nvSpPr>
          <p:spPr bwMode="auto">
            <a:xfrm>
              <a:off x="812006" y="1787103"/>
              <a:ext cx="7532688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>
                  <a:latin typeface="Sassoon Infant Md" panose="02000603050000020003" charset="0"/>
                </a:rPr>
                <a:t>Agree or disagree?</a:t>
              </a:r>
            </a:p>
          </p:txBody>
        </p:sp>
      </p:grpSp>
      <p:grpSp>
        <p:nvGrpSpPr>
          <p:cNvPr id="9221" name="Group 6"/>
          <p:cNvGrpSpPr>
            <a:grpSpLocks/>
          </p:cNvGrpSpPr>
          <p:nvPr/>
        </p:nvGrpSpPr>
        <p:grpSpPr bwMode="auto">
          <a:xfrm>
            <a:off x="488950" y="5287963"/>
            <a:ext cx="8166100" cy="458787"/>
            <a:chOff x="488950" y="5517232"/>
            <a:chExt cx="8165475" cy="457870"/>
          </a:xfrm>
        </p:grpSpPr>
        <p:sp>
          <p:nvSpPr>
            <p:cNvPr id="30" name="Rectangle 29"/>
            <p:cNvSpPr/>
            <p:nvPr/>
          </p:nvSpPr>
          <p:spPr>
            <a:xfrm>
              <a:off x="488950" y="5517232"/>
              <a:ext cx="8165475" cy="457870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228" name="Rectangle 31"/>
            <p:cNvSpPr>
              <a:spLocks noChangeArrowheads="1"/>
            </p:cNvSpPr>
            <p:nvPr/>
          </p:nvSpPr>
          <p:spPr bwMode="auto">
            <a:xfrm>
              <a:off x="539552" y="5573634"/>
              <a:ext cx="809688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Sassoon Infant Md" panose="02000603050000020003" charset="0"/>
                </a:rPr>
                <a:t>Starter: Which electrical items did you use this morning? Make a list.</a:t>
              </a:r>
            </a:p>
          </p:txBody>
        </p:sp>
      </p:grpSp>
      <p:grpSp>
        <p:nvGrpSpPr>
          <p:cNvPr id="9222" name="Group 5"/>
          <p:cNvGrpSpPr>
            <a:grpSpLocks/>
          </p:cNvGrpSpPr>
          <p:nvPr/>
        </p:nvGrpSpPr>
        <p:grpSpPr bwMode="auto">
          <a:xfrm>
            <a:off x="465138" y="2852738"/>
            <a:ext cx="8226425" cy="1806575"/>
            <a:chOff x="441288" y="3350578"/>
            <a:chExt cx="8226462" cy="1806614"/>
          </a:xfrm>
        </p:grpSpPr>
        <p:sp>
          <p:nvSpPr>
            <p:cNvPr id="32" name="Rectangle 31"/>
            <p:cNvSpPr/>
            <p:nvPr/>
          </p:nvSpPr>
          <p:spPr>
            <a:xfrm>
              <a:off x="441288" y="3350578"/>
              <a:ext cx="8226462" cy="1806614"/>
            </a:xfrm>
            <a:prstGeom prst="rect">
              <a:avLst/>
            </a:prstGeom>
            <a:solidFill>
              <a:srgbClr val="FFFF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226" name="Rectangle 2"/>
            <p:cNvSpPr>
              <a:spLocks noChangeArrowheads="1"/>
            </p:cNvSpPr>
            <p:nvPr/>
          </p:nvSpPr>
          <p:spPr bwMode="auto">
            <a:xfrm>
              <a:off x="534674" y="3505220"/>
              <a:ext cx="8087351" cy="1477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GB" altLang="en-US" sz="1800">
                  <a:latin typeface="Sassoon Infant Md" panose="02000603050000020003" charset="0"/>
                </a:rPr>
                <a:t>Consider how people used to live a few hundred years ago.</a:t>
              </a:r>
            </a:p>
            <a:p>
              <a:pPr algn="ctr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GB" altLang="en-US" sz="1800">
                <a:latin typeface="Sassoon Infant Md" panose="02000603050000020003" charset="0"/>
              </a:endParaRPr>
            </a:p>
            <a:p>
              <a:pPr algn="ctr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GB" altLang="en-US" sz="1800">
                  <a:latin typeface="Sassoon Infant Md" panose="02000603050000020003" charset="0"/>
                </a:rPr>
                <a:t>Think about your favourite ways to have fun.</a:t>
              </a:r>
            </a:p>
            <a:p>
              <a:pPr algn="ctr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GB" altLang="en-US" sz="1800">
                <a:latin typeface="Sassoon Infant Md" panose="02000603050000020003" charset="0"/>
              </a:endParaRPr>
            </a:p>
            <a:p>
              <a:pPr algn="ctr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GB" altLang="en-US" sz="1800">
                  <a:latin typeface="Sassoon Infant Md" panose="02000603050000020003" charset="0"/>
                </a:rPr>
                <a:t>Think about important jobs around the home that do or do not </a:t>
              </a:r>
              <a:r>
                <a:rPr lang="en-GB" altLang="en-US" sz="1800" b="1">
                  <a:latin typeface="Sassoon Infant Md" panose="02000603050000020003" charset="0"/>
                </a:rPr>
                <a:t>need</a:t>
              </a:r>
              <a:r>
                <a:rPr lang="en-GB" altLang="en-US" sz="1800">
                  <a:latin typeface="Sassoon Infant Md" panose="02000603050000020003" charset="0"/>
                </a:rPr>
                <a:t> electricity.</a:t>
              </a:r>
            </a:p>
          </p:txBody>
        </p:sp>
      </p:grp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490538" y="430213"/>
            <a:ext cx="8177212" cy="5997575"/>
          </a:xfrm>
          <a:prstGeom prst="rect">
            <a:avLst/>
          </a:prstGeom>
          <a:noFill/>
          <a:ln w="76200" algn="ctr">
            <a:solidFill>
              <a:srgbClr val="0070C0"/>
            </a:solidFill>
            <a:miter lim="800000"/>
            <a:headEnd/>
            <a:tailEnd/>
          </a:ln>
          <a:extLst/>
        </p:spPr>
        <p:txBody>
          <a:bodyPr anchor="ctr"/>
          <a:lstStyle/>
          <a:p>
            <a:pPr algn="ctr">
              <a:defRPr/>
            </a:pPr>
            <a:endParaRPr lang="en-GB" sz="1800">
              <a:solidFill>
                <a:srgbClr val="26ACFE"/>
              </a:solidFill>
              <a:latin typeface="+mn-lt"/>
            </a:endParaRPr>
          </a:p>
        </p:txBody>
      </p:sp>
      <p:pic>
        <p:nvPicPr>
          <p:cNvPr id="9224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63" y="6057900"/>
            <a:ext cx="9366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3388</TotalTime>
  <Words>319</Words>
  <Application>Microsoft Office PowerPoint</Application>
  <PresentationFormat>On-screen Show (4:3)</PresentationFormat>
  <Paragraphs>72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</vt:lpstr>
      <vt:lpstr>Arial</vt:lpstr>
      <vt:lpstr>Londrina Solid</vt:lpstr>
      <vt:lpstr>Kozuka Gothic Pro B</vt:lpstr>
      <vt:lpstr>Sassoon Infant Md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Staff</cp:lastModifiedBy>
  <cp:revision>1760</cp:revision>
  <dcterms:created xsi:type="dcterms:W3CDTF">2012-11-21T10:26:22Z</dcterms:created>
  <dcterms:modified xsi:type="dcterms:W3CDTF">2020-06-14T11:03:32Z</dcterms:modified>
</cp:coreProperties>
</file>