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74" r:id="rId3"/>
    <p:sldId id="273" r:id="rId4"/>
    <p:sldId id="264" r:id="rId5"/>
    <p:sldId id="276" r:id="rId6"/>
    <p:sldId id="277" r:id="rId7"/>
    <p:sldId id="275" r:id="rId8"/>
    <p:sldId id="278" r:id="rId9"/>
    <p:sldId id="267" r:id="rId10"/>
  </p:sldIdLst>
  <p:sldSz cx="9144000" cy="6858000" type="screen4x3"/>
  <p:notesSz cx="6858000" cy="9144000"/>
  <p:embeddedFontLst>
    <p:embeddedFont>
      <p:font typeface="Twinkl"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Twinkl SemiBold" charset="0"/>
      <p:bold r:id="rId1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7A8"/>
    <a:srgbClr val="FFFFFF"/>
    <a:srgbClr val="000000"/>
    <a:srgbClr val="EF7E19"/>
    <a:srgbClr val="E84D15"/>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1" autoAdjust="0"/>
    <p:restoredTop sz="94660"/>
  </p:normalViewPr>
  <p:slideViewPr>
    <p:cSldViewPr snapToGrid="0">
      <p:cViewPr>
        <p:scale>
          <a:sx n="87" d="100"/>
          <a:sy n="87" d="100"/>
        </p:scale>
        <p:origin x="-738" y="-12"/>
      </p:cViewPr>
      <p:guideLst>
        <p:guide orient="horz" pos="2183"/>
        <p:guide orient="horz" pos="3974"/>
        <p:guide orient="horz" pos="346"/>
        <p:guide orient="horz" pos="482"/>
        <p:guide orient="horz" pos="3838"/>
        <p:guide pos="2857"/>
        <p:guide pos="340"/>
        <p:guide pos="5420"/>
        <p:guide pos="476"/>
        <p:guide pos="5261"/>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ED36BE9-D0D4-42A2-A1CB-ACF4AFC0F0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 xmlns:a16="http://schemas.microsoft.com/office/drawing/2014/main" id="{3E16AA38-6B71-45EE-BB74-22BC0C35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49D5153-6A5F-4E3F-A955-9BDB6AB4553F}" type="datetimeFigureOut">
              <a:rPr lang="en-GB"/>
              <a:pPr>
                <a:defRPr/>
              </a:pPr>
              <a:t>12/06/2020</a:t>
            </a:fld>
            <a:endParaRPr lang="en-GB"/>
          </a:p>
        </p:txBody>
      </p:sp>
      <p:sp>
        <p:nvSpPr>
          <p:cNvPr id="4" name="Footer Placeholder 3">
            <a:extLst>
              <a:ext uri="{FF2B5EF4-FFF2-40B4-BE49-F238E27FC236}">
                <a16:creationId xmlns="" xmlns:a16="http://schemas.microsoft.com/office/drawing/2014/main" id="{A600CFA3-BC19-4FE7-9B82-119A4ED06F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 xmlns:a16="http://schemas.microsoft.com/office/drawing/2014/main" id="{27370A75-0C7F-48C9-80CA-C9192E80EE3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871C7F6-6B1D-4CE2-9FBD-D245E0CD71AE}" type="slidenum">
              <a:rPr lang="en-GB" altLang="en-US"/>
              <a:pPr/>
              <a:t>‹#›</a:t>
            </a:fld>
            <a:endParaRPr lang="en-GB" altLang="en-US"/>
          </a:p>
        </p:txBody>
      </p:sp>
    </p:spTree>
    <p:extLst>
      <p:ext uri="{BB962C8B-B14F-4D97-AF65-F5344CB8AC3E}">
        <p14:creationId xmlns:p14="http://schemas.microsoft.com/office/powerpoint/2010/main" val="964647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2A2733B-4ABA-4A13-8CE6-78EA83F46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 xmlns:a16="http://schemas.microsoft.com/office/drawing/2014/main" id="{DAFC97F0-1251-4242-92D9-5FE2F97EDAF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17E20C-27D2-4B20-8CF2-6784F7EAA7FF}" type="datetimeFigureOut">
              <a:rPr lang="en-GB"/>
              <a:pPr>
                <a:defRPr/>
              </a:pPr>
              <a:t>12/06/2020</a:t>
            </a:fld>
            <a:endParaRPr lang="en-GB"/>
          </a:p>
        </p:txBody>
      </p:sp>
      <p:sp>
        <p:nvSpPr>
          <p:cNvPr id="4" name="Slide Image Placeholder 3">
            <a:extLst>
              <a:ext uri="{FF2B5EF4-FFF2-40B4-BE49-F238E27FC236}">
                <a16:creationId xmlns="" xmlns:a16="http://schemas.microsoft.com/office/drawing/2014/main" id="{D8E950AB-C454-45D2-BC2C-BAC434CAF8D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 xmlns:a16="http://schemas.microsoft.com/office/drawing/2014/main" id="{11F06956-075A-4762-969A-4CB795D943E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 xmlns:a16="http://schemas.microsoft.com/office/drawing/2014/main" id="{F66142AE-CD2E-4CE0-988E-9C55E3EED3F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 xmlns:a16="http://schemas.microsoft.com/office/drawing/2014/main" id="{2E483CBA-20E5-4653-AD32-E9C797182FD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9BC7538F-FB99-4516-A58C-C8D5D55C3953}" type="slidenum">
              <a:rPr lang="en-GB" altLang="en-US"/>
              <a:pPr/>
              <a:t>‹#›</a:t>
            </a:fld>
            <a:endParaRPr lang="en-GB" altLang="en-US"/>
          </a:p>
        </p:txBody>
      </p:sp>
    </p:spTree>
    <p:extLst>
      <p:ext uri="{BB962C8B-B14F-4D97-AF65-F5344CB8AC3E}">
        <p14:creationId xmlns:p14="http://schemas.microsoft.com/office/powerpoint/2010/main" val="3990002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86C17D40-06FA-4BA7-8292-FD235262B84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64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 xmlns:a16="http://schemas.microsoft.com/office/drawing/2014/main" id="{0670F8CA-E218-4C1B-90D4-B7FF8B500DDA}"/>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0906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94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90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charset="0"/>
        <a:buChar char="•"/>
        <a:defRPr kern="1200">
          <a:solidFill>
            <a:srgbClr val="1C1C1C"/>
          </a:solidFill>
          <a:latin typeface="Twinkl" pitchFamily="50"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2879725"/>
            <a:ext cx="4519613" cy="2189163"/>
          </a:xfrm>
          <a:prstGeom prst="rect">
            <a:avLst/>
          </a:prstGeom>
          <a:solidFill>
            <a:srgbClr val="FFFFFF"/>
          </a:solidFill>
          <a:ln w="28575">
            <a:solidFill>
              <a:srgbClr val="0F77A8"/>
            </a:solidFill>
            <a:miter lim="800000"/>
            <a:headEnd/>
            <a:tailEnd/>
          </a:ln>
        </p:spPr>
        <p:txBody>
          <a:bodyPr lIns="108000" tIns="0" rIns="756000" bIns="0" anchor="ct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It was a lovely sunny Saturday. </a:t>
            </a:r>
            <a:br>
              <a:rPr lang="en-GB" altLang="en-US" sz="1600">
                <a:cs typeface="Arial" charset="0"/>
                <a:sym typeface="Arial" charset="0"/>
              </a:rPr>
            </a:br>
            <a:r>
              <a:rPr lang="en-GB" altLang="en-US" sz="1600">
                <a:cs typeface="Arial" charset="0"/>
                <a:sym typeface="Arial" charset="0"/>
              </a:rPr>
              <a:t>Having done all her homework and </a:t>
            </a:r>
            <a:r>
              <a:rPr lang="en-GB" altLang="en-US" sz="1600">
                <a:ea typeface="Arial" charset="0"/>
                <a:cs typeface="Arial" charset="0"/>
              </a:rPr>
              <a:t>eaten her</a:t>
            </a:r>
            <a:r>
              <a:rPr lang="en-GB" altLang="en-US" sz="1600">
                <a:cs typeface="Arial" charset="0"/>
                <a:sym typeface="Arial" charset="0"/>
              </a:rPr>
              <a:t> lunch, Eva decided to sit out and enjoy the sunshine. Having put on SPF</a:t>
            </a:r>
            <a:r>
              <a:rPr lang="en-GB" altLang="en-US" sz="1600">
                <a:ea typeface="Arial" charset="0"/>
                <a:cs typeface="Arial" charset="0"/>
              </a:rPr>
              <a:t>5</a:t>
            </a:r>
            <a:r>
              <a:rPr lang="en-GB" altLang="en-US" sz="1600">
                <a:cs typeface="Arial" charset="0"/>
                <a:sym typeface="Arial" charset="0"/>
              </a:rPr>
              <a:t>0 sun cream, Eva put her deckchair in the sunniest part of the garden, away from the shadows of the oak trees. </a:t>
            </a:r>
            <a:endParaRPr lang="en-GB" altLang="en-US" sz="1600">
              <a:solidFill>
                <a:srgbClr val="FF0000"/>
              </a:solidFill>
              <a:cs typeface="Arial" charset="0"/>
              <a:sym typeface="Arial" charset="0"/>
            </a:endParaRPr>
          </a:p>
        </p:txBody>
      </p:sp>
      <p:pic>
        <p:nvPicPr>
          <p:cNvPr id="12" name="Picture 11">
            <a:extLst>
              <a:ext uri="{FF2B5EF4-FFF2-40B4-BE49-F238E27FC236}">
                <a16:creationId xmlns="" xmlns:a16="http://schemas.microsoft.com/office/drawing/2014/main"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59841" y="2066192"/>
            <a:ext cx="3815234" cy="3815234"/>
          </a:xfrm>
          <a:prstGeom prst="flowChartConnector">
            <a:avLst/>
          </a:prstGeom>
        </p:spPr>
      </p:pic>
      <p:sp>
        <p:nvSpPr>
          <p:cNvPr id="9220" name="Title 20"/>
          <p:cNvSpPr>
            <a:spLocks noGrp="1" noChangeArrowheads="1"/>
          </p:cNvSpPr>
          <p:nvPr>
            <p:ph type="title"/>
          </p:nvPr>
        </p:nvSpPr>
        <p:spPr>
          <a:xfrm>
            <a:off x="439738" y="765175"/>
            <a:ext cx="8264525" cy="974725"/>
          </a:xfrm>
          <a:prstGeom prst="roundRect">
            <a:avLst>
              <a:gd name="adj" fmla="val 0"/>
            </a:avLst>
          </a:prstGeom>
          <a:solidFill>
            <a:srgbClr val="0F77A8"/>
          </a:solidFill>
        </p:spPr>
        <p:txBody>
          <a:bodyPr/>
          <a:lstStyle/>
          <a:p>
            <a:pPr eaLnBrk="1" hangingPunct="1"/>
            <a:r>
              <a:rPr lang="en-GB" altLang="en-US" sz="3600" smtClean="0">
                <a:solidFill>
                  <a:schemeClr val="bg1"/>
                </a:solidFill>
                <a:latin typeface="Twinkl SemiBold" pitchFamily="2" charset="0"/>
              </a:rPr>
              <a:t>A Sunny Day</a:t>
            </a:r>
          </a:p>
        </p:txBody>
      </p:sp>
      <p:sp>
        <p:nvSpPr>
          <p:cNvPr id="2" name="Oval 1">
            <a:extLst>
              <a:ext uri="{FF2B5EF4-FFF2-40B4-BE49-F238E27FC236}">
                <a16:creationId xmlns="" xmlns:a16="http://schemas.microsoft.com/office/drawing/2014/main" id="{A03B2AB0-3EFC-4C87-9E0B-10E53477FA07}"/>
              </a:ext>
            </a:extLst>
          </p:cNvPr>
          <p:cNvSpPr/>
          <p:nvPr/>
        </p:nvSpPr>
        <p:spPr>
          <a:xfrm>
            <a:off x="4572000" y="2066925"/>
            <a:ext cx="3814763" cy="3814763"/>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6859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325813"/>
            <a:ext cx="2398713"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263" y="2628900"/>
            <a:ext cx="112871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2674938"/>
            <a:ext cx="4519613" cy="2597150"/>
          </a:xfrm>
          <a:prstGeom prst="rect">
            <a:avLst/>
          </a:prstGeom>
          <a:solidFill>
            <a:srgbClr val="FFFFFF"/>
          </a:solidFill>
          <a:ln w="28575">
            <a:solidFill>
              <a:srgbClr val="0F77A8"/>
            </a:solidFill>
            <a:miter lim="800000"/>
            <a:headEnd/>
            <a:tailEnd/>
          </a:ln>
        </p:spPr>
        <p:txBody>
          <a:bodyPr lIns="108000" tIns="0" rIns="756000" bIns="0" anchor="ct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Eva had a relaxing time lying </a:t>
            </a:r>
            <a:br>
              <a:rPr lang="en-GB" altLang="en-US" sz="1600">
                <a:cs typeface="Arial" charset="0"/>
                <a:sym typeface="Arial" charset="0"/>
              </a:rPr>
            </a:br>
            <a:r>
              <a:rPr lang="en-GB" altLang="en-US" sz="1600">
                <a:cs typeface="Arial" charset="0"/>
                <a:sym typeface="Arial" charset="0"/>
              </a:rPr>
              <a:t>on her deck chair and reading </a:t>
            </a:r>
            <a:br>
              <a:rPr lang="en-GB" altLang="en-US" sz="1600">
                <a:cs typeface="Arial" charset="0"/>
                <a:sym typeface="Arial" charset="0"/>
              </a:rPr>
            </a:br>
            <a:r>
              <a:rPr lang="en-GB" altLang="en-US" sz="1600">
                <a:cs typeface="Arial" charset="0"/>
                <a:sym typeface="Arial" charset="0"/>
              </a:rPr>
              <a:t>her book. Gradually she nodded </a:t>
            </a:r>
            <a:br>
              <a:rPr lang="en-GB" altLang="en-US" sz="1600">
                <a:cs typeface="Arial" charset="0"/>
                <a:sym typeface="Arial" charset="0"/>
              </a:rPr>
            </a:br>
            <a:r>
              <a:rPr lang="en-GB" altLang="en-US" sz="1600">
                <a:cs typeface="Arial" charset="0"/>
                <a:sym typeface="Arial" charset="0"/>
              </a:rPr>
              <a:t>off to sleep. Suddenly, she woke up feeling a bit chilly. When Eva had fallen asleep, she was in bright sunshine. Now she was in the shadow of the oak trees. Eva was confused. She hadn’t moved, so why now was she in the shadow?</a:t>
            </a:r>
            <a:endParaRPr lang="en-GB" altLang="en-US" sz="1600">
              <a:solidFill>
                <a:srgbClr val="FF0000"/>
              </a:solidFill>
              <a:cs typeface="Arial" charset="0"/>
              <a:sym typeface="Arial" charset="0"/>
            </a:endParaRPr>
          </a:p>
        </p:txBody>
      </p:sp>
      <p:pic>
        <p:nvPicPr>
          <p:cNvPr id="12" name="Picture 11">
            <a:extLst>
              <a:ext uri="{FF2B5EF4-FFF2-40B4-BE49-F238E27FC236}">
                <a16:creationId xmlns="" xmlns:a16="http://schemas.microsoft.com/office/drawing/2014/main"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59841" y="2066192"/>
            <a:ext cx="3815234" cy="3815234"/>
          </a:xfrm>
          <a:prstGeom prst="flowChartConnector">
            <a:avLst/>
          </a:prstGeom>
        </p:spPr>
      </p:pic>
      <p:sp>
        <p:nvSpPr>
          <p:cNvPr id="10244" name="Title 20"/>
          <p:cNvSpPr>
            <a:spLocks noGrp="1" noChangeArrowheads="1"/>
          </p:cNvSpPr>
          <p:nvPr>
            <p:ph type="title"/>
          </p:nvPr>
        </p:nvSpPr>
        <p:spPr>
          <a:xfrm>
            <a:off x="439738" y="765175"/>
            <a:ext cx="8264525" cy="974725"/>
          </a:xfrm>
          <a:prstGeom prst="roundRect">
            <a:avLst>
              <a:gd name="adj" fmla="val 0"/>
            </a:avLst>
          </a:prstGeom>
          <a:solidFill>
            <a:srgbClr val="0F77A8"/>
          </a:solidFill>
        </p:spPr>
        <p:txBody>
          <a:bodyPr/>
          <a:lstStyle/>
          <a:p>
            <a:pPr eaLnBrk="1" hangingPunct="1"/>
            <a:r>
              <a:rPr lang="en-GB" altLang="en-US" sz="3600" smtClean="0">
                <a:solidFill>
                  <a:schemeClr val="bg1"/>
                </a:solidFill>
                <a:latin typeface="Twinkl SemiBold" pitchFamily="2" charset="0"/>
              </a:rPr>
              <a:t>Shadows</a:t>
            </a:r>
          </a:p>
        </p:txBody>
      </p:sp>
      <p:sp>
        <p:nvSpPr>
          <p:cNvPr id="2" name="Oval 1">
            <a:extLst>
              <a:ext uri="{FF2B5EF4-FFF2-40B4-BE49-F238E27FC236}">
                <a16:creationId xmlns="" xmlns:a16="http://schemas.microsoft.com/office/drawing/2014/main" id="{A03B2AB0-3EFC-4C87-9E0B-10E53477FA07}"/>
              </a:ext>
            </a:extLst>
          </p:cNvPr>
          <p:cNvSpPr/>
          <p:nvPr/>
        </p:nvSpPr>
        <p:spPr>
          <a:xfrm>
            <a:off x="4572000" y="2066925"/>
            <a:ext cx="3814763" cy="3814763"/>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3325813"/>
            <a:ext cx="2398713"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263" y="2628900"/>
            <a:ext cx="112871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 xmlns:a16="http://schemas.microsoft.com/office/drawing/2014/main" id="{89DC300F-909A-40B5-8032-DCDF87536C9E}"/>
              </a:ext>
            </a:extLst>
          </p:cNvPr>
          <p:cNvSpPr/>
          <p:nvPr/>
        </p:nvSpPr>
        <p:spPr>
          <a:xfrm>
            <a:off x="4587875" y="2066925"/>
            <a:ext cx="3814763" cy="3814763"/>
          </a:xfrm>
          <a:prstGeom prst="ellipse">
            <a:avLst/>
          </a:prstGeom>
          <a:solidFill>
            <a:srgbClr val="00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16859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xit" presetSubtype="0" fill="hold" nodeType="withEffect">
                                  <p:stCondLst>
                                    <p:cond delay="0"/>
                                  </p:stCondLst>
                                  <p:childTnLst>
                                    <p:animEffect transition="out" filter="fade">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noChangeArrowheads="1"/>
          </p:cNvSpPr>
          <p:nvPr>
            <p:ph type="title"/>
          </p:nvPr>
        </p:nvSpPr>
        <p:spPr>
          <a:xfrm>
            <a:off x="439738" y="765175"/>
            <a:ext cx="8264525" cy="974725"/>
          </a:xfrm>
          <a:prstGeom prst="roundRect">
            <a:avLst>
              <a:gd name="adj" fmla="val 0"/>
            </a:avLst>
          </a:prstGeom>
          <a:solidFill>
            <a:srgbClr val="0F77A8"/>
          </a:solidFill>
        </p:spPr>
        <p:txBody>
          <a:bodyPr/>
          <a:lstStyle/>
          <a:p>
            <a:pPr eaLnBrk="1" hangingPunct="1"/>
            <a:r>
              <a:rPr lang="en-GB" altLang="en-US" sz="3600" smtClean="0">
                <a:solidFill>
                  <a:schemeClr val="bg1"/>
                </a:solidFill>
                <a:latin typeface="Twinkl SemiBold" pitchFamily="2" charset="0"/>
              </a:rPr>
              <a:t>What Is a Shadow?</a:t>
            </a:r>
          </a:p>
        </p:txBody>
      </p:sp>
      <p:sp>
        <p:nvSpPr>
          <p:cNvPr id="15" name="TextBox 14"/>
          <p:cNvSpPr txBox="1">
            <a:spLocks noChangeArrowheads="1"/>
          </p:cNvSpPr>
          <p:nvPr/>
        </p:nvSpPr>
        <p:spPr bwMode="auto">
          <a:xfrm>
            <a:off x="755650" y="1925638"/>
            <a:ext cx="7632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Light can only travel in a straight line. A shadow is formed when something blocks light.</a:t>
            </a:r>
          </a:p>
          <a:p>
            <a:pPr eaLnBrk="1" hangingPunct="1">
              <a:lnSpc>
                <a:spcPct val="100000"/>
              </a:lnSpc>
              <a:spcBef>
                <a:spcPct val="0"/>
              </a:spcBef>
              <a:buFontTx/>
              <a:buNone/>
            </a:pPr>
            <a:endParaRPr lang="en-GB" altLang="en-US" sz="1600">
              <a:cs typeface="Arial" charset="0"/>
              <a:sym typeface="Arial" charset="0"/>
            </a:endParaRPr>
          </a:p>
          <a:p>
            <a:pPr eaLnBrk="1" hangingPunct="1">
              <a:lnSpc>
                <a:spcPct val="100000"/>
              </a:lnSpc>
              <a:spcBef>
                <a:spcPct val="0"/>
              </a:spcBef>
              <a:buFontTx/>
              <a:buNone/>
            </a:pPr>
            <a:r>
              <a:rPr lang="en-GB" altLang="en-US" sz="1600">
                <a:cs typeface="Arial" charset="0"/>
                <a:sym typeface="Arial" charset="0"/>
              </a:rPr>
              <a:t>Here is a shadow puppet show of Little Red Riding Hood. The shadows are formed when light is shone on the puppets. The puppets block the light and a shadow is formed</a:t>
            </a:r>
            <a:r>
              <a:rPr lang="en-GB" altLang="en-US" sz="1600">
                <a:latin typeface="Arial" charset="0"/>
                <a:cs typeface="Arial" charset="0"/>
                <a:sym typeface="Arial" charset="0"/>
              </a:rPr>
              <a:t>.</a:t>
            </a:r>
            <a:endParaRPr lang="en-GB" altLang="en-US" sz="1600">
              <a:cs typeface="Arial" charset="0"/>
              <a:sym typeface="Arial" charset="0"/>
            </a:endParaRPr>
          </a:p>
          <a:p>
            <a:pPr eaLnBrk="1" hangingPunct="1">
              <a:lnSpc>
                <a:spcPct val="100000"/>
              </a:lnSpc>
              <a:spcBef>
                <a:spcPct val="0"/>
              </a:spcBef>
              <a:buFontTx/>
              <a:buNone/>
            </a:pPr>
            <a:endParaRPr lang="en-GB" altLang="en-US" sz="1600">
              <a:solidFill>
                <a:srgbClr val="FF0000"/>
              </a:solidFill>
              <a:cs typeface="Arial" charset="0"/>
              <a:sym typeface="Arial" charset="0"/>
            </a:endParaRPr>
          </a:p>
        </p:txBody>
      </p:sp>
      <p:sp>
        <p:nvSpPr>
          <p:cNvPr id="11268" name="Title 20"/>
          <p:cNvSpPr>
            <a:spLocks noChangeArrowheads="1"/>
          </p:cNvSpPr>
          <p:nvPr/>
        </p:nvSpPr>
        <p:spPr bwMode="auto">
          <a:xfrm>
            <a:off x="439738" y="5573713"/>
            <a:ext cx="8264525" cy="519112"/>
          </a:xfrm>
          <a:prstGeom prst="roundRect">
            <a:avLst>
              <a:gd name="adj" fmla="val 0"/>
            </a:avLst>
          </a:prstGeom>
          <a:solidFill>
            <a:srgbClr val="0F77A8"/>
          </a:solidFill>
          <a:ln>
            <a:noFill/>
          </a:ln>
          <a:extLs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endParaRPr lang="en-GB" altLang="en-US" sz="3600" b="1">
              <a:solidFill>
                <a:schemeClr val="bg1"/>
              </a:solidFill>
              <a:latin typeface="Twinkl SemiBold" pitchFamily="2" charset="0"/>
            </a:endParaRPr>
          </a:p>
        </p:txBody>
      </p:sp>
      <p:pic>
        <p:nvPicPr>
          <p:cNvPr id="22"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06763"/>
            <a:ext cx="39385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alk About it!">
            <a:extLst>
              <a:ext uri="{FF2B5EF4-FFF2-40B4-BE49-F238E27FC236}">
                <a16:creationId xmlns="" xmlns:a16="http://schemas.microsoft.com/office/drawing/2014/main" id="{E5AB7896-E6D1-49EF-B5B4-7FCE8382665C}"/>
              </a:ext>
            </a:extLst>
          </p:cNvPr>
          <p:cNvSpPr/>
          <p:nvPr/>
        </p:nvSpPr>
        <p:spPr>
          <a:xfrm>
            <a:off x="774700" y="4938713"/>
            <a:ext cx="1771650" cy="412750"/>
          </a:xfrm>
          <a:prstGeom prst="rect">
            <a:avLst/>
          </a:prstGeom>
          <a:solidFill>
            <a:srgbClr val="EF7E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Talk About it!</a:t>
            </a:r>
          </a:p>
        </p:txBody>
      </p:sp>
      <p:sp>
        <p:nvSpPr>
          <p:cNvPr id="31" name="Rectangle 30">
            <a:extLst>
              <a:ext uri="{FF2B5EF4-FFF2-40B4-BE49-F238E27FC236}">
                <a16:creationId xmlns="" xmlns:a16="http://schemas.microsoft.com/office/drawing/2014/main" id="{9D22CD3C-770D-4322-841A-1E3FBC217765}"/>
              </a:ext>
            </a:extLst>
          </p:cNvPr>
          <p:cNvSpPr/>
          <p:nvPr/>
        </p:nvSpPr>
        <p:spPr>
          <a:xfrm>
            <a:off x="-231775" y="3683000"/>
            <a:ext cx="4803775" cy="974725"/>
          </a:xfrm>
          <a:prstGeom prst="rect">
            <a:avLst/>
          </a:prstGeom>
          <a:solidFill>
            <a:schemeClr val="bg1"/>
          </a:solidFill>
          <a:ln w="38100">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lIns="1044000" rIns="0" anchor="ctr"/>
          <a:lstStyle/>
          <a:p>
            <a:pPr eaLnBrk="1" fontAlgn="auto" hangingPunct="1">
              <a:spcBef>
                <a:spcPts val="0"/>
              </a:spcBef>
              <a:spcAft>
                <a:spcPts val="0"/>
              </a:spcAft>
              <a:defRPr/>
            </a:pPr>
            <a:r>
              <a:rPr lang="en-GB" sz="1600" dirty="0">
                <a:solidFill>
                  <a:schemeClr val="dk1"/>
                </a:solidFill>
                <a:ea typeface="Arial"/>
                <a:cs typeface="Arial"/>
                <a:sym typeface="Arial"/>
              </a:rPr>
              <a:t>What do you notice about the shape </a:t>
            </a:r>
            <a:br>
              <a:rPr lang="en-GB" sz="1600" dirty="0">
                <a:solidFill>
                  <a:schemeClr val="dk1"/>
                </a:solidFill>
                <a:ea typeface="Arial"/>
                <a:cs typeface="Arial"/>
                <a:sym typeface="Arial"/>
              </a:rPr>
            </a:br>
            <a:r>
              <a:rPr lang="en-GB" sz="1600" dirty="0">
                <a:solidFill>
                  <a:schemeClr val="dk1"/>
                </a:solidFill>
                <a:ea typeface="Arial"/>
                <a:cs typeface="Arial"/>
                <a:sym typeface="Arial"/>
              </a:rPr>
              <a:t>of the puppet and the shape of the shadow?</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nextCondLst>
                <p:cond evt="onClick" delay="0">
                  <p:tgtEl>
                    <p:spTgt spid="29"/>
                  </p:tgtEl>
                </p:cond>
              </p:nextCondLst>
            </p:seq>
          </p:childTnLst>
        </p:cTn>
      </p:par>
    </p:tnLst>
    <p:bldLst>
      <p:bldP spid="15" grpId="0"/>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50FE3CFA-403F-4F46-9922-2BB3E64B1857}"/>
              </a:ext>
            </a:extLst>
          </p:cNvPr>
          <p:cNvCxnSpPr>
            <a:cxnSpLocks/>
          </p:cNvCxnSpPr>
          <p:nvPr/>
        </p:nvCxnSpPr>
        <p:spPr>
          <a:xfrm flipH="1" flipV="1">
            <a:off x="2255838" y="3989388"/>
            <a:ext cx="3713162" cy="10810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7E937B83-B44A-49CE-81E9-B3532B386EFE}"/>
              </a:ext>
            </a:extLst>
          </p:cNvPr>
          <p:cNvCxnSpPr>
            <a:cxnSpLocks/>
          </p:cNvCxnSpPr>
          <p:nvPr/>
        </p:nvCxnSpPr>
        <p:spPr>
          <a:xfrm flipH="1">
            <a:off x="2255838" y="2519363"/>
            <a:ext cx="3713162" cy="11652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2292" name="Title 20"/>
          <p:cNvSpPr>
            <a:spLocks noGrp="1" noChangeArrowheads="1"/>
          </p:cNvSpPr>
          <p:nvPr>
            <p:ph type="title"/>
          </p:nvPr>
        </p:nvSpPr>
        <p:spPr>
          <a:xfrm>
            <a:off x="439738" y="765175"/>
            <a:ext cx="8264525" cy="974725"/>
          </a:xfrm>
          <a:prstGeom prst="roundRect">
            <a:avLst>
              <a:gd name="adj" fmla="val 0"/>
            </a:avLst>
          </a:prstGeom>
          <a:solidFill>
            <a:srgbClr val="0F77A8"/>
          </a:solidFill>
        </p:spPr>
        <p:txBody>
          <a:bodyPr/>
          <a:lstStyle/>
          <a:p>
            <a:pPr eaLnBrk="1" hangingPunct="1"/>
            <a:r>
              <a:rPr lang="en-GB" altLang="en-US" sz="3600" smtClean="0">
                <a:solidFill>
                  <a:schemeClr val="bg1"/>
                </a:solidFill>
                <a:latin typeface="Twinkl SemiBold" pitchFamily="2" charset="0"/>
              </a:rPr>
              <a:t>Changing Shadows</a:t>
            </a:r>
          </a:p>
        </p:txBody>
      </p:sp>
      <p:sp>
        <p:nvSpPr>
          <p:cNvPr id="15" name="TextBox 14"/>
          <p:cNvSpPr txBox="1">
            <a:spLocks noChangeArrowheads="1"/>
          </p:cNvSpPr>
          <p:nvPr/>
        </p:nvSpPr>
        <p:spPr bwMode="auto">
          <a:xfrm>
            <a:off x="755650" y="1925638"/>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600">
                <a:cs typeface="Arial" charset="0"/>
                <a:sym typeface="Arial" charset="0"/>
              </a:rPr>
              <a:t>Look at the shadow the ball makes</a:t>
            </a:r>
            <a:r>
              <a:rPr lang="en-GB" altLang="en-US" sz="1600">
                <a:latin typeface="Arial" charset="0"/>
                <a:cs typeface="Arial" charset="0"/>
                <a:sym typeface="Arial" charset="0"/>
              </a:rPr>
              <a:t>.</a:t>
            </a:r>
            <a:endParaRPr lang="en-GB" altLang="en-US" sz="1600">
              <a:solidFill>
                <a:schemeClr val="tx1"/>
              </a:solidFill>
              <a:ea typeface="Arial" charset="0"/>
              <a:cs typeface="Arial" charset="0"/>
            </a:endParaRPr>
          </a:p>
        </p:txBody>
      </p:sp>
      <p:sp>
        <p:nvSpPr>
          <p:cNvPr id="9" name="Talk About it!">
            <a:extLst>
              <a:ext uri="{FF2B5EF4-FFF2-40B4-BE49-F238E27FC236}">
                <a16:creationId xmlns="" xmlns:a16="http://schemas.microsoft.com/office/drawing/2014/main" id="{CBF4952E-3F90-4F6B-AE36-3D2EDB97CEB1}"/>
              </a:ext>
            </a:extLst>
          </p:cNvPr>
          <p:cNvSpPr/>
          <p:nvPr/>
        </p:nvSpPr>
        <p:spPr>
          <a:xfrm>
            <a:off x="755650" y="5680075"/>
            <a:ext cx="1771650" cy="412750"/>
          </a:xfrm>
          <a:prstGeom prst="rect">
            <a:avLst/>
          </a:prstGeom>
          <a:solidFill>
            <a:srgbClr val="EF7E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Talk About it!</a:t>
            </a:r>
          </a:p>
        </p:txBody>
      </p:sp>
      <p:sp>
        <p:nvSpPr>
          <p:cNvPr id="10" name="TextBox 9"/>
          <p:cNvSpPr txBox="1">
            <a:spLocks noChangeArrowheads="1"/>
          </p:cNvSpPr>
          <p:nvPr/>
        </p:nvSpPr>
        <p:spPr bwMode="auto">
          <a:xfrm>
            <a:off x="2605088" y="5502275"/>
            <a:ext cx="5783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What do you think will happen if the ball is moved closer to the torch? What will happen if the ball is moved further away from the torch?</a:t>
            </a:r>
            <a:endParaRPr lang="en-GB" altLang="en-US" sz="1600">
              <a:solidFill>
                <a:schemeClr val="tx1"/>
              </a:solidFill>
              <a:ea typeface="Arial" charset="0"/>
              <a:cs typeface="Arial" charset="0"/>
            </a:endParaRPr>
          </a:p>
        </p:txBody>
      </p:sp>
      <p:pic>
        <p:nvPicPr>
          <p:cNvPr id="122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488" y="3194050"/>
            <a:ext cx="13049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 xmlns:a16="http://schemas.microsoft.com/office/drawing/2014/main" id="{B5E87D7B-6122-441D-8FDC-C32CBCA605DD}"/>
              </a:ext>
            </a:extLst>
          </p:cNvPr>
          <p:cNvCxnSpPr/>
          <p:nvPr/>
        </p:nvCxnSpPr>
        <p:spPr>
          <a:xfrm>
            <a:off x="5969000" y="2508250"/>
            <a:ext cx="0" cy="25749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229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3502025"/>
            <a:ext cx="2041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 xmlns:a16="http://schemas.microsoft.com/office/drawing/2014/main" id="{D0BE7D18-3756-4B38-8B94-D2EDCA97DA5F}"/>
              </a:ext>
            </a:extLst>
          </p:cNvPr>
          <p:cNvSpPr/>
          <p:nvPr/>
        </p:nvSpPr>
        <p:spPr>
          <a:xfrm>
            <a:off x="6119813" y="2519363"/>
            <a:ext cx="342900" cy="2563812"/>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nextCondLst>
                <p:cond evt="onClick" delay="0">
                  <p:tgtEl>
                    <p:spTgt spid="9"/>
                  </p:tgtEl>
                </p:cond>
              </p:nextCondLst>
            </p:seq>
          </p:childTnLst>
        </p:cTn>
      </p:par>
    </p:tnLst>
    <p:bldLst>
      <p:bldP spid="15"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50FE3CFA-403F-4F46-9922-2BB3E64B1857}"/>
              </a:ext>
            </a:extLst>
          </p:cNvPr>
          <p:cNvCxnSpPr>
            <a:cxnSpLocks/>
          </p:cNvCxnSpPr>
          <p:nvPr/>
        </p:nvCxnSpPr>
        <p:spPr>
          <a:xfrm flipH="1" flipV="1">
            <a:off x="1838325" y="4010025"/>
            <a:ext cx="1336675" cy="77787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7E937B83-B44A-49CE-81E9-B3532B386EFE}"/>
              </a:ext>
            </a:extLst>
          </p:cNvPr>
          <p:cNvCxnSpPr>
            <a:cxnSpLocks/>
          </p:cNvCxnSpPr>
          <p:nvPr/>
        </p:nvCxnSpPr>
        <p:spPr>
          <a:xfrm flipH="1">
            <a:off x="1838325" y="2841625"/>
            <a:ext cx="1336675" cy="9159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3316" name="Title 20"/>
          <p:cNvSpPr>
            <a:spLocks noGrp="1" noChangeArrowheads="1"/>
          </p:cNvSpPr>
          <p:nvPr>
            <p:ph type="title"/>
          </p:nvPr>
        </p:nvSpPr>
        <p:spPr>
          <a:xfrm>
            <a:off x="439738" y="765175"/>
            <a:ext cx="8264525" cy="974725"/>
          </a:xfrm>
          <a:prstGeom prst="roundRect">
            <a:avLst>
              <a:gd name="adj" fmla="val 0"/>
            </a:avLst>
          </a:prstGeom>
          <a:solidFill>
            <a:srgbClr val="0F77A8"/>
          </a:solidFill>
        </p:spPr>
        <p:txBody>
          <a:bodyPr/>
          <a:lstStyle/>
          <a:p>
            <a:pPr eaLnBrk="1" hangingPunct="1"/>
            <a:r>
              <a:rPr lang="en-GB" altLang="en-US" sz="3600" smtClean="0">
                <a:solidFill>
                  <a:schemeClr val="bg1"/>
                </a:solidFill>
                <a:latin typeface="Twinkl SemiBold" pitchFamily="2" charset="0"/>
              </a:rPr>
              <a:t>Changing Shadows</a:t>
            </a:r>
          </a:p>
        </p:txBody>
      </p:sp>
      <p:sp>
        <p:nvSpPr>
          <p:cNvPr id="15" name="TextBox 14"/>
          <p:cNvSpPr txBox="1">
            <a:spLocks noChangeArrowheads="1"/>
          </p:cNvSpPr>
          <p:nvPr/>
        </p:nvSpPr>
        <p:spPr bwMode="auto">
          <a:xfrm>
            <a:off x="755650" y="1925638"/>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1600">
                <a:cs typeface="Arial" charset="0"/>
                <a:sym typeface="Arial" charset="0"/>
              </a:rPr>
              <a:t>Look at the shadow the ball makes</a:t>
            </a:r>
            <a:r>
              <a:rPr lang="en-GB" altLang="en-US" sz="1600">
                <a:latin typeface="Arial" charset="0"/>
                <a:cs typeface="Arial" charset="0"/>
                <a:sym typeface="Arial" charset="0"/>
              </a:rPr>
              <a:t>.</a:t>
            </a:r>
            <a:endParaRPr lang="en-GB" altLang="en-US" sz="1600">
              <a:solidFill>
                <a:schemeClr val="tx1"/>
              </a:solidFill>
              <a:ea typeface="Arial" charset="0"/>
              <a:cs typeface="Arial" charset="0"/>
            </a:endParaRPr>
          </a:p>
        </p:txBody>
      </p:sp>
      <p:sp>
        <p:nvSpPr>
          <p:cNvPr id="10" name="TextBox 9"/>
          <p:cNvSpPr txBox="1">
            <a:spLocks noChangeArrowheads="1"/>
          </p:cNvSpPr>
          <p:nvPr/>
        </p:nvSpPr>
        <p:spPr bwMode="auto">
          <a:xfrm>
            <a:off x="712788" y="5118100"/>
            <a:ext cx="3822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The closer to the light source an object is, the bigger the shadow will be. This is because the object blocks more of the light.</a:t>
            </a:r>
          </a:p>
        </p:txBody>
      </p:sp>
      <p:pic>
        <p:nvPicPr>
          <p:cNvPr id="133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3582988"/>
            <a:ext cx="5588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 xmlns:a16="http://schemas.microsoft.com/office/drawing/2014/main" id="{B5E87D7B-6122-441D-8FDC-C32CBCA605DD}"/>
              </a:ext>
            </a:extLst>
          </p:cNvPr>
          <p:cNvCxnSpPr>
            <a:cxnSpLocks/>
          </p:cNvCxnSpPr>
          <p:nvPr/>
        </p:nvCxnSpPr>
        <p:spPr>
          <a:xfrm flipH="1">
            <a:off x="3175000" y="2800350"/>
            <a:ext cx="0" cy="19954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332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3587750"/>
            <a:ext cx="1581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 xmlns:a16="http://schemas.microsoft.com/office/drawing/2014/main" id="{D0BE7D18-3756-4B38-8B94-D2EDCA97DA5F}"/>
              </a:ext>
            </a:extLst>
          </p:cNvPr>
          <p:cNvSpPr/>
          <p:nvPr/>
        </p:nvSpPr>
        <p:spPr>
          <a:xfrm>
            <a:off x="3267075" y="2795588"/>
            <a:ext cx="298450" cy="1987550"/>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9" name="Straight Connector 18">
            <a:extLst>
              <a:ext uri="{FF2B5EF4-FFF2-40B4-BE49-F238E27FC236}">
                <a16:creationId xmlns="" xmlns:a16="http://schemas.microsoft.com/office/drawing/2014/main" id="{C673E8DA-C910-4DCF-B196-BD5F6AEDDC57}"/>
              </a:ext>
            </a:extLst>
          </p:cNvPr>
          <p:cNvCxnSpPr>
            <a:cxnSpLocks/>
          </p:cNvCxnSpPr>
          <p:nvPr/>
        </p:nvCxnSpPr>
        <p:spPr>
          <a:xfrm flipH="1" flipV="1">
            <a:off x="5827713" y="4005263"/>
            <a:ext cx="1338262" cy="18256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3DBA2483-6C52-420A-AB9A-11BBDF0A4159}"/>
              </a:ext>
            </a:extLst>
          </p:cNvPr>
          <p:cNvCxnSpPr>
            <a:cxnSpLocks/>
          </p:cNvCxnSpPr>
          <p:nvPr/>
        </p:nvCxnSpPr>
        <p:spPr>
          <a:xfrm flipH="1">
            <a:off x="5827713" y="3524250"/>
            <a:ext cx="1338262" cy="2286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3325"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650" y="3603625"/>
            <a:ext cx="5318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a:extLst>
              <a:ext uri="{FF2B5EF4-FFF2-40B4-BE49-F238E27FC236}">
                <a16:creationId xmlns="" xmlns:a16="http://schemas.microsoft.com/office/drawing/2014/main" id="{2452A511-F2E5-4DFC-91D9-7A514C973F15}"/>
              </a:ext>
            </a:extLst>
          </p:cNvPr>
          <p:cNvCxnSpPr>
            <a:cxnSpLocks/>
          </p:cNvCxnSpPr>
          <p:nvPr/>
        </p:nvCxnSpPr>
        <p:spPr>
          <a:xfrm flipH="1">
            <a:off x="7165975" y="2795588"/>
            <a:ext cx="0" cy="19939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332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50" y="3582988"/>
            <a:ext cx="15827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a:extLst>
              <a:ext uri="{FF2B5EF4-FFF2-40B4-BE49-F238E27FC236}">
                <a16:creationId xmlns="" xmlns:a16="http://schemas.microsoft.com/office/drawing/2014/main" id="{A58F9C2D-A2B3-4680-A343-2FF745973C70}"/>
              </a:ext>
            </a:extLst>
          </p:cNvPr>
          <p:cNvSpPr/>
          <p:nvPr/>
        </p:nvSpPr>
        <p:spPr>
          <a:xfrm>
            <a:off x="7331075" y="3524250"/>
            <a:ext cx="150813" cy="663575"/>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8" name="TextBox 27"/>
          <p:cNvSpPr txBox="1">
            <a:spLocks noChangeArrowheads="1"/>
          </p:cNvSpPr>
          <p:nvPr/>
        </p:nvSpPr>
        <p:spPr bwMode="auto">
          <a:xfrm>
            <a:off x="4586288" y="5092700"/>
            <a:ext cx="3822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The further away from the light source an object is, the smaller the shadow will be. This is because the object blocks less of the light.</a:t>
            </a:r>
            <a:endParaRPr lang="en-GB" altLang="en-US" sz="1600">
              <a:solidFill>
                <a:schemeClr val="tx1"/>
              </a:solidFill>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 xmlns:a16="http://schemas.microsoft.com/office/drawing/2014/main" id="{D642748C-7E54-4203-BE07-46F0C09A417A}"/>
              </a:ext>
            </a:extLst>
          </p:cNvPr>
          <p:cNvCxnSpPr>
            <a:cxnSpLocks/>
          </p:cNvCxnSpPr>
          <p:nvPr/>
        </p:nvCxnSpPr>
        <p:spPr>
          <a:xfrm flipH="1">
            <a:off x="5008563" y="2724150"/>
            <a:ext cx="53975" cy="21939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8514CA5-2DCC-4413-83E3-C1BDDBCE3943}"/>
              </a:ext>
            </a:extLst>
          </p:cNvPr>
          <p:cNvCxnSpPr>
            <a:cxnSpLocks/>
          </p:cNvCxnSpPr>
          <p:nvPr/>
        </p:nvCxnSpPr>
        <p:spPr>
          <a:xfrm>
            <a:off x="4044950" y="2586038"/>
            <a:ext cx="53975" cy="233203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340" name="Title 20"/>
          <p:cNvSpPr>
            <a:spLocks noGrp="1" noChangeArrowheads="1"/>
          </p:cNvSpPr>
          <p:nvPr>
            <p:ph type="title"/>
          </p:nvPr>
        </p:nvSpPr>
        <p:spPr>
          <a:xfrm>
            <a:off x="439738" y="765175"/>
            <a:ext cx="8264525" cy="974725"/>
          </a:xfrm>
          <a:prstGeom prst="roundRect">
            <a:avLst>
              <a:gd name="adj" fmla="val 0"/>
            </a:avLst>
          </a:prstGeom>
          <a:solidFill>
            <a:srgbClr val="0F77A8"/>
          </a:solidFill>
        </p:spPr>
        <p:txBody>
          <a:bodyPr/>
          <a:lstStyle/>
          <a:p>
            <a:pPr eaLnBrk="1" hangingPunct="1"/>
            <a:r>
              <a:rPr lang="en-GB" altLang="en-US" sz="3600" smtClean="0">
                <a:solidFill>
                  <a:schemeClr val="bg1"/>
                </a:solidFill>
                <a:latin typeface="Twinkl SemiBold" pitchFamily="2" charset="0"/>
              </a:rPr>
              <a:t>Changing Shadows</a:t>
            </a:r>
          </a:p>
        </p:txBody>
      </p:sp>
      <p:sp>
        <p:nvSpPr>
          <p:cNvPr id="14341" name="TextBox 9"/>
          <p:cNvSpPr txBox="1">
            <a:spLocks noChangeArrowheads="1"/>
          </p:cNvSpPr>
          <p:nvPr/>
        </p:nvSpPr>
        <p:spPr bwMode="auto">
          <a:xfrm>
            <a:off x="755650" y="5099050"/>
            <a:ext cx="75961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When the light source moves, the shadow will change. When the light source is directly above the object, the shadow will be directly underneath. When the light source is to one side of the object, the shadow will appear on the opposite side. The shadow will also be longer.</a:t>
            </a: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925" y="3513138"/>
            <a:ext cx="9096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1754188"/>
            <a:ext cx="16637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 xmlns:a16="http://schemas.microsoft.com/office/drawing/2014/main" id="{DB8C53A6-E2C4-45D1-9FB8-F6529FD67DCD}"/>
              </a:ext>
            </a:extLst>
          </p:cNvPr>
          <p:cNvSpPr/>
          <p:nvPr/>
        </p:nvSpPr>
        <p:spPr>
          <a:xfrm>
            <a:off x="4098925" y="4810125"/>
            <a:ext cx="909638" cy="215900"/>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06450" y="2660650"/>
            <a:ext cx="4519613" cy="2617788"/>
          </a:xfrm>
          <a:prstGeom prst="rect">
            <a:avLst/>
          </a:prstGeom>
          <a:solidFill>
            <a:srgbClr val="FFFFFF"/>
          </a:solidFill>
          <a:ln w="28575">
            <a:solidFill>
              <a:srgbClr val="0F77A8"/>
            </a:solidFill>
            <a:miter lim="800000"/>
            <a:headEnd/>
            <a:tailEnd/>
          </a:ln>
        </p:spPr>
        <p:txBody>
          <a:bodyPr lIns="108000" tIns="0" rIns="756000" bIns="0" anchor="ctr"/>
          <a:lstStyle>
            <a:lvl1pPr>
              <a:lnSpc>
                <a:spcPct val="90000"/>
              </a:lnSpc>
              <a:spcBef>
                <a:spcPts val="1000"/>
              </a:spcBef>
              <a:buFont typeface="Arial"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600">
                <a:cs typeface="Arial" charset="0"/>
                <a:sym typeface="Arial" charset="0"/>
              </a:rPr>
              <a:t>The oak trees in Eva’s garden </a:t>
            </a:r>
          </a:p>
          <a:p>
            <a:pPr eaLnBrk="1" hangingPunct="1">
              <a:lnSpc>
                <a:spcPct val="100000"/>
              </a:lnSpc>
              <a:spcBef>
                <a:spcPct val="0"/>
              </a:spcBef>
              <a:buFontTx/>
              <a:buNone/>
            </a:pPr>
            <a:r>
              <a:rPr lang="en-GB" altLang="en-US" sz="1600">
                <a:cs typeface="Arial" charset="0"/>
                <a:sym typeface="Arial" charset="0"/>
              </a:rPr>
              <a:t>blocked sunlight and caused a </a:t>
            </a:r>
          </a:p>
          <a:p>
            <a:pPr eaLnBrk="1" hangingPunct="1">
              <a:lnSpc>
                <a:spcPct val="100000"/>
              </a:lnSpc>
              <a:spcBef>
                <a:spcPct val="0"/>
              </a:spcBef>
              <a:buFontTx/>
              <a:buNone/>
            </a:pPr>
            <a:r>
              <a:rPr lang="en-GB" altLang="en-US" sz="1600">
                <a:cs typeface="Arial" charset="0"/>
                <a:sym typeface="Arial" charset="0"/>
              </a:rPr>
              <a:t>shadow. When Eva sat down in </a:t>
            </a:r>
          </a:p>
          <a:p>
            <a:pPr eaLnBrk="1" hangingPunct="1">
              <a:lnSpc>
                <a:spcPct val="100000"/>
              </a:lnSpc>
              <a:spcBef>
                <a:spcPct val="0"/>
              </a:spcBef>
              <a:buFontTx/>
              <a:buNone/>
            </a:pPr>
            <a:r>
              <a:rPr lang="en-GB" altLang="en-US" sz="1600">
                <a:cs typeface="Arial" charset="0"/>
                <a:sym typeface="Arial" charset="0"/>
              </a:rPr>
              <a:t>the garden, it was midday</a:t>
            </a:r>
            <a:r>
              <a:rPr lang="en-GB" altLang="en-US" sz="1600">
                <a:ea typeface="Arial" charset="0"/>
                <a:cs typeface="Arial" charset="0"/>
              </a:rPr>
              <a:t> so </a:t>
            </a:r>
            <a:r>
              <a:rPr lang="en-GB" altLang="en-US" sz="1600">
                <a:cs typeface="Arial" charset="0"/>
                <a:sym typeface="Arial" charset="0"/>
              </a:rPr>
              <a:t>the sun appeared to be directly overhead. This meant the shadow was shorter. As the day went on, the sun appeared to be lower in the sky. This angle meant the oak trees cast a longer shadow.</a:t>
            </a:r>
            <a:endParaRPr lang="en-GB" altLang="en-US" sz="1600">
              <a:solidFill>
                <a:srgbClr val="FF0000"/>
              </a:solidFill>
              <a:cs typeface="Arial" charset="0"/>
              <a:sym typeface="Arial" charset="0"/>
            </a:endParaRPr>
          </a:p>
        </p:txBody>
      </p:sp>
      <p:pic>
        <p:nvPicPr>
          <p:cNvPr id="12" name="Picture 11">
            <a:extLst>
              <a:ext uri="{FF2B5EF4-FFF2-40B4-BE49-F238E27FC236}">
                <a16:creationId xmlns="" xmlns:a16="http://schemas.microsoft.com/office/drawing/2014/main"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59841" y="2066192"/>
            <a:ext cx="3815234" cy="3815234"/>
          </a:xfrm>
          <a:prstGeom prst="flowChartConnector">
            <a:avLst/>
          </a:prstGeom>
        </p:spPr>
      </p:pic>
      <p:sp>
        <p:nvSpPr>
          <p:cNvPr id="15364" name="Title 20"/>
          <p:cNvSpPr>
            <a:spLocks noGrp="1" noChangeArrowheads="1"/>
          </p:cNvSpPr>
          <p:nvPr>
            <p:ph type="title"/>
          </p:nvPr>
        </p:nvSpPr>
        <p:spPr>
          <a:xfrm>
            <a:off x="439738" y="765175"/>
            <a:ext cx="8264525" cy="974725"/>
          </a:xfrm>
          <a:prstGeom prst="roundRect">
            <a:avLst>
              <a:gd name="adj" fmla="val 0"/>
            </a:avLst>
          </a:prstGeom>
          <a:solidFill>
            <a:srgbClr val="0F77A8"/>
          </a:solidFill>
        </p:spPr>
        <p:txBody>
          <a:bodyPr/>
          <a:lstStyle/>
          <a:p>
            <a:pPr eaLnBrk="1" hangingPunct="1"/>
            <a:r>
              <a:rPr lang="en-GB" altLang="en-US" sz="3600" smtClean="0">
                <a:solidFill>
                  <a:schemeClr val="bg1"/>
                </a:solidFill>
                <a:latin typeface="Twinkl SemiBold" pitchFamily="2" charset="0"/>
              </a:rPr>
              <a:t>Eva</a:t>
            </a:r>
          </a:p>
        </p:txBody>
      </p:sp>
      <p:sp>
        <p:nvSpPr>
          <p:cNvPr id="2" name="Oval 1">
            <a:extLst>
              <a:ext uri="{FF2B5EF4-FFF2-40B4-BE49-F238E27FC236}">
                <a16:creationId xmlns="" xmlns:a16="http://schemas.microsoft.com/office/drawing/2014/main" id="{A03B2AB0-3EFC-4C87-9E0B-10E53477FA07}"/>
              </a:ext>
            </a:extLst>
          </p:cNvPr>
          <p:cNvSpPr/>
          <p:nvPr/>
        </p:nvSpPr>
        <p:spPr>
          <a:xfrm>
            <a:off x="4572000" y="2066925"/>
            <a:ext cx="3814763" cy="3814763"/>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6859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325813"/>
            <a:ext cx="2398713"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263" y="2628900"/>
            <a:ext cx="112871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68</TotalTime>
  <Words>323</Words>
  <Application>Microsoft Office PowerPoint</Application>
  <PresentationFormat>On-screen Show (4:3)</PresentationFormat>
  <Paragraphs>25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Twinkl</vt:lpstr>
      <vt:lpstr>Calibri</vt:lpstr>
      <vt:lpstr>Twinkl SemiBold</vt:lpstr>
      <vt:lpstr>Office Theme</vt:lpstr>
      <vt:lpstr>PowerPoint Presentation</vt:lpstr>
      <vt:lpstr>A Sunny Day</vt:lpstr>
      <vt:lpstr>Shadows</vt:lpstr>
      <vt:lpstr>What Is a Shadow?</vt:lpstr>
      <vt:lpstr>Changing Shadows</vt:lpstr>
      <vt:lpstr>Changing Shadows</vt:lpstr>
      <vt:lpstr>Changing Shadows</vt:lpstr>
      <vt:lpstr>Eva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J Charnley</cp:lastModifiedBy>
  <cp:revision>9</cp:revision>
  <dcterms:created xsi:type="dcterms:W3CDTF">2018-10-25T08:30:15Z</dcterms:created>
  <dcterms:modified xsi:type="dcterms:W3CDTF">2020-06-12T09:52:53Z</dcterms:modified>
</cp:coreProperties>
</file>