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6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67" r:id="rId12"/>
  </p:sldIdLst>
  <p:sldSz cx="9144000" cy="6858000" type="screen4x3"/>
  <p:notesSz cx="6858000" cy="9144000"/>
  <p:embeddedFontLst>
    <p:embeddedFont>
      <p:font typeface="Twinkl" pitchFamily="2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2903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1519" userDrawn="1">
          <p15:clr>
            <a:srgbClr val="A4A3A4"/>
          </p15:clr>
        </p15:guide>
        <p15:guide id="9" orient="horz" pos="1729" userDrawn="1">
          <p15:clr>
            <a:srgbClr val="A4A3A4"/>
          </p15:clr>
        </p15:guide>
        <p15:guide id="10" orient="horz" pos="3339" userDrawn="1">
          <p15:clr>
            <a:srgbClr val="A4A3A4"/>
          </p15:clr>
        </p15:guide>
        <p15:guide id="11" pos="42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00"/>
    <a:srgbClr val="EE73AA"/>
    <a:srgbClr val="D8BEE2"/>
    <a:srgbClr val="65186A"/>
    <a:srgbClr val="9D9DCD"/>
    <a:srgbClr val="DDDDDD"/>
    <a:srgbClr val="00A8E7"/>
    <a:srgbClr val="8FC541"/>
    <a:srgbClr val="A873B0"/>
    <a:srgbClr val="B9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965" autoAdjust="0"/>
  </p:normalViewPr>
  <p:slideViewPr>
    <p:cSldViewPr snapToGrid="0" showGuides="1">
      <p:cViewPr varScale="1">
        <p:scale>
          <a:sx n="69" d="100"/>
          <a:sy n="69" d="100"/>
        </p:scale>
        <p:origin x="1398" y="60"/>
      </p:cViewPr>
      <p:guideLst>
        <p:guide orient="horz" pos="1071"/>
        <p:guide pos="2903"/>
        <p:guide pos="340"/>
        <p:guide orient="horz" pos="3974"/>
        <p:guide pos="5420"/>
        <p:guide orient="horz" pos="346"/>
        <p:guide pos="1519"/>
        <p:guide orient="horz" pos="1729"/>
        <p:guide orient="horz" pos="3339"/>
        <p:guide pos="421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welsh-primary-resources/ks2-welsh-primary-resources-literacy/ks2-welsh-primary-resources-literacy-writi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winkl.co.uk/resources/ks2-welsh-primary-resources/ks2-welsh-primary-resources-literacy/ks2-welsh-primary-resources-literacy-writi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welsh-primary-resources/ks2-welsh-primary-resources-literacy/ks2-welsh-primary-resources-literacy-writin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welsh-primary-resources/ks2-welsh-primary-resources-literacy/ks2-welsh-primary-resources-literacy-writi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welsh-primary-resources/ks2-welsh-primary-resources-literacy/ks2-welsh-primary-resources-literacy-writing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winkl.co.uk/resources/ks2-welsh-primary-resources/ks2-welsh-primary-resources-literacy/ks2-welsh-primary-resources-literacy-writi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welsh-primary-resources/ks2-welsh-primary-resources-literacy/ks2-welsh-primary-resources-literacy-writing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welsh-primary-resources/ks2-welsh-primary-resources-literacy/ks2-welsh-primary-resources-literacy-writi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welsh-primary-resources/ks2-welsh-primary-resources-literacy/ks2-welsh-primary-resources-literacy-writing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welsh-primary-resources/ks2-welsh-primary-resources-literacy/ks2-welsh-primary-resources-literacy-writing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welsh-primary-resources/ks2-welsh-primary-resources-literacy/ks2-welsh-primary-resources-literacy-writi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3965825" y="5455578"/>
            <a:ext cx="1181528" cy="739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8239873" y="5907640"/>
            <a:ext cx="976045" cy="1037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Challenge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49673" y="1492816"/>
            <a:ext cx="5644655" cy="495108"/>
          </a:xfrm>
          <a:prstGeom prst="rect">
            <a:avLst/>
          </a:prstGeom>
          <a:solidFill>
            <a:srgbClr val="651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Can you identify the determiners in these sentences?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49673" y="2186879"/>
            <a:ext cx="5644655" cy="495108"/>
            <a:chOff x="1749673" y="2186879"/>
            <a:chExt cx="5644655" cy="495108"/>
          </a:xfrm>
        </p:grpSpPr>
        <p:sp>
          <p:nvSpPr>
            <p:cNvPr id="3" name="Rectangle 2"/>
            <p:cNvSpPr/>
            <p:nvPr/>
          </p:nvSpPr>
          <p:spPr>
            <a:xfrm>
              <a:off x="5541483" y="2186879"/>
              <a:ext cx="1852845" cy="495108"/>
            </a:xfrm>
            <a:prstGeom prst="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49673" y="2186879"/>
              <a:ext cx="4067233" cy="495108"/>
            </a:xfrm>
            <a:prstGeom prst="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The</a:t>
              </a:r>
              <a:r>
                <a:rPr lang="en-GB" dirty="0">
                  <a:solidFill>
                    <a:schemeClr val="tx1"/>
                  </a:solidFill>
                </a:rPr>
                <a:t> hoop rolled down </a:t>
              </a:r>
              <a:r>
                <a:rPr lang="en-GB" b="1" dirty="0">
                  <a:solidFill>
                    <a:srgbClr val="FF0000"/>
                  </a:solidFill>
                </a:rPr>
                <a:t>the</a:t>
              </a:r>
              <a:r>
                <a:rPr lang="en-GB" dirty="0">
                  <a:solidFill>
                    <a:schemeClr val="tx1"/>
                  </a:solidFill>
                </a:rPr>
                <a:t> road.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49673" y="2880942"/>
            <a:ext cx="5091801" cy="495108"/>
            <a:chOff x="1749673" y="2880942"/>
            <a:chExt cx="5091801" cy="495108"/>
          </a:xfrm>
        </p:grpSpPr>
        <p:sp>
          <p:nvSpPr>
            <p:cNvPr id="18" name="Rectangle 17"/>
            <p:cNvSpPr/>
            <p:nvPr/>
          </p:nvSpPr>
          <p:spPr>
            <a:xfrm>
              <a:off x="1749673" y="2880942"/>
              <a:ext cx="4067233" cy="495108"/>
            </a:xfrm>
            <a:prstGeom prst="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Whose </a:t>
              </a:r>
              <a:r>
                <a:rPr lang="en-GB" dirty="0">
                  <a:solidFill>
                    <a:schemeClr val="tx1"/>
                  </a:solidFill>
                </a:rPr>
                <a:t>socks are these?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41483" y="2880942"/>
              <a:ext cx="1299991" cy="495108"/>
            </a:xfrm>
            <a:prstGeom prst="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49673" y="3575005"/>
            <a:ext cx="5091801" cy="495108"/>
            <a:chOff x="1749673" y="3575005"/>
            <a:chExt cx="5091801" cy="495108"/>
          </a:xfrm>
        </p:grpSpPr>
        <p:sp>
          <p:nvSpPr>
            <p:cNvPr id="19" name="Rectangle 18"/>
            <p:cNvSpPr/>
            <p:nvPr/>
          </p:nvSpPr>
          <p:spPr>
            <a:xfrm>
              <a:off x="1749673" y="3575005"/>
              <a:ext cx="4067233" cy="495108"/>
            </a:xfrm>
            <a:prstGeom prst="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The</a:t>
              </a:r>
              <a:r>
                <a:rPr lang="en-GB" dirty="0">
                  <a:solidFill>
                    <a:schemeClr val="tx1"/>
                  </a:solidFill>
                </a:rPr>
                <a:t> river is just beyond </a:t>
              </a:r>
              <a:r>
                <a:rPr lang="en-GB" b="1" dirty="0">
                  <a:solidFill>
                    <a:srgbClr val="FF0000"/>
                  </a:solidFill>
                </a:rPr>
                <a:t>those</a:t>
              </a:r>
              <a:r>
                <a:rPr lang="en-GB" dirty="0">
                  <a:solidFill>
                    <a:schemeClr val="tx1"/>
                  </a:solidFill>
                </a:rPr>
                <a:t> trees.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41483" y="3575005"/>
              <a:ext cx="1299991" cy="495108"/>
            </a:xfrm>
            <a:prstGeom prst="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49673" y="4269068"/>
            <a:ext cx="5091801" cy="495108"/>
            <a:chOff x="1749673" y="4269068"/>
            <a:chExt cx="5091801" cy="495108"/>
          </a:xfrm>
        </p:grpSpPr>
        <p:sp>
          <p:nvSpPr>
            <p:cNvPr id="23" name="Rectangle 22"/>
            <p:cNvSpPr/>
            <p:nvPr/>
          </p:nvSpPr>
          <p:spPr>
            <a:xfrm>
              <a:off x="1749673" y="4269068"/>
              <a:ext cx="4067233" cy="495108"/>
            </a:xfrm>
            <a:prstGeom prst="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Five</a:t>
              </a:r>
              <a:r>
                <a:rPr lang="en-GB" dirty="0">
                  <a:solidFill>
                    <a:schemeClr val="tx1"/>
                  </a:solidFill>
                </a:rPr>
                <a:t> seagulls landed on </a:t>
              </a:r>
              <a:r>
                <a:rPr lang="en-GB" b="1" dirty="0">
                  <a:solidFill>
                    <a:srgbClr val="FF0000"/>
                  </a:solidFill>
                </a:rPr>
                <a:t>the</a:t>
              </a:r>
              <a:r>
                <a:rPr lang="en-GB" dirty="0">
                  <a:solidFill>
                    <a:schemeClr val="tx1"/>
                  </a:solidFill>
                </a:rPr>
                <a:t> beach.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541483" y="4269068"/>
              <a:ext cx="1299991" cy="495108"/>
            </a:xfrm>
            <a:prstGeom prst="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49673" y="4963131"/>
            <a:ext cx="5091801" cy="495108"/>
            <a:chOff x="1749673" y="4963131"/>
            <a:chExt cx="5091801" cy="495108"/>
          </a:xfrm>
        </p:grpSpPr>
        <p:sp>
          <p:nvSpPr>
            <p:cNvPr id="25" name="Rectangle 24"/>
            <p:cNvSpPr/>
            <p:nvPr/>
          </p:nvSpPr>
          <p:spPr>
            <a:xfrm>
              <a:off x="1749673" y="4963131"/>
              <a:ext cx="4067233" cy="495108"/>
            </a:xfrm>
            <a:prstGeom prst="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Any</a:t>
              </a:r>
              <a:r>
                <a:rPr lang="en-GB" dirty="0">
                  <a:solidFill>
                    <a:schemeClr val="tx1"/>
                  </a:solidFill>
                </a:rPr>
                <a:t> computers must be turned off.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41483" y="4963131"/>
              <a:ext cx="1299991" cy="495108"/>
            </a:xfrm>
            <a:prstGeom prst="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66748" y="1762678"/>
            <a:ext cx="934774" cy="934774"/>
            <a:chOff x="6966748" y="1762678"/>
            <a:chExt cx="934774" cy="934774"/>
          </a:xfrm>
        </p:grpSpPr>
        <p:sp>
          <p:nvSpPr>
            <p:cNvPr id="29" name="Oval 28"/>
            <p:cNvSpPr/>
            <p:nvPr/>
          </p:nvSpPr>
          <p:spPr>
            <a:xfrm>
              <a:off x="6966748" y="1762678"/>
              <a:ext cx="934774" cy="934774"/>
            </a:xfrm>
            <a:prstGeom prst="ellipse">
              <a:avLst/>
            </a:prstGeom>
            <a:solidFill>
              <a:srgbClr val="FFE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7045812" y="1841695"/>
              <a:ext cx="776646" cy="776646"/>
            </a:xfrm>
            <a:prstGeom prst="ellipse">
              <a:avLst/>
            </a:prstGeom>
            <a:solidFill>
              <a:srgbClr val="FFE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7115893" y="1911823"/>
              <a:ext cx="636484" cy="636484"/>
            </a:xfrm>
            <a:prstGeom prst="ellipse">
              <a:avLst/>
            </a:prstGeom>
            <a:solidFill>
              <a:srgbClr val="FFE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7150522" y="1982736"/>
            <a:ext cx="487615" cy="76724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90" y="2744788"/>
            <a:ext cx="2513770" cy="4974766"/>
          </a:xfrm>
          <a:prstGeom prst="rect">
            <a:avLst/>
          </a:prstGeom>
        </p:spPr>
      </p:pic>
      <p:sp>
        <p:nvSpPr>
          <p:cNvPr id="31" name="Rectangle 30">
            <a:hlinkClick r:id="rId4"/>
          </p:cNvPr>
          <p:cNvSpPr/>
          <p:nvPr/>
        </p:nvSpPr>
        <p:spPr>
          <a:xfrm>
            <a:off x="8414536" y="6488131"/>
            <a:ext cx="729464" cy="369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79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3965825" y="3059130"/>
            <a:ext cx="1181528" cy="739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</p:cNvPr>
          <p:cNvSpPr/>
          <p:nvPr/>
        </p:nvSpPr>
        <p:spPr>
          <a:xfrm>
            <a:off x="8239873" y="5907640"/>
            <a:ext cx="976045" cy="1037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ular Callout 58"/>
          <p:cNvSpPr/>
          <p:nvPr/>
        </p:nvSpPr>
        <p:spPr>
          <a:xfrm>
            <a:off x="5763824" y="1407394"/>
            <a:ext cx="2787414" cy="1322671"/>
          </a:xfrm>
          <a:prstGeom prst="wedgeRectCallout">
            <a:avLst/>
          </a:prstGeom>
          <a:solidFill>
            <a:schemeClr val="bg1"/>
          </a:solidFill>
          <a:ln w="76200">
            <a:solidFill>
              <a:srgbClr val="6518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They introduce the noun and can give the reader important information about it.</a:t>
            </a:r>
          </a:p>
        </p:txBody>
      </p:sp>
      <p:sp>
        <p:nvSpPr>
          <p:cNvPr id="3" name="Rectangle 2"/>
          <p:cNvSpPr/>
          <p:nvPr/>
        </p:nvSpPr>
        <p:spPr>
          <a:xfrm>
            <a:off x="438051" y="1407394"/>
            <a:ext cx="5163426" cy="495108"/>
          </a:xfrm>
          <a:prstGeom prst="rect">
            <a:avLst/>
          </a:prstGeom>
          <a:solidFill>
            <a:srgbClr val="651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Determiners are words that come before a noun.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is a determiner?</a:t>
            </a:r>
          </a:p>
        </p:txBody>
      </p:sp>
      <p:sp>
        <p:nvSpPr>
          <p:cNvPr id="8" name="Oval 7"/>
          <p:cNvSpPr/>
          <p:nvPr/>
        </p:nvSpPr>
        <p:spPr>
          <a:xfrm>
            <a:off x="1669445" y="4586310"/>
            <a:ext cx="1024496" cy="1024496"/>
          </a:xfrm>
          <a:prstGeom prst="ellipse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  <a:endParaRPr lang="en-GB" sz="3200" b="1" dirty="0"/>
          </a:p>
        </p:txBody>
      </p:sp>
      <p:sp>
        <p:nvSpPr>
          <p:cNvPr id="2" name="Oval 1"/>
          <p:cNvSpPr/>
          <p:nvPr/>
        </p:nvSpPr>
        <p:spPr>
          <a:xfrm>
            <a:off x="1669445" y="2229220"/>
            <a:ext cx="1024496" cy="1024496"/>
          </a:xfrm>
          <a:prstGeom prst="ellipse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</a:t>
            </a:r>
          </a:p>
        </p:txBody>
      </p:sp>
      <p:sp>
        <p:nvSpPr>
          <p:cNvPr id="7" name="Oval 6"/>
          <p:cNvSpPr/>
          <p:nvPr/>
        </p:nvSpPr>
        <p:spPr>
          <a:xfrm>
            <a:off x="1669445" y="3407765"/>
            <a:ext cx="1024496" cy="1024496"/>
          </a:xfrm>
          <a:prstGeom prst="ellipse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my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654907" y="3587079"/>
            <a:ext cx="1303545" cy="642984"/>
          </a:xfrm>
          <a:prstGeom prst="roundRect">
            <a:avLst/>
          </a:prstGeom>
          <a:solidFill>
            <a:srgbClr val="651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Queen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3015354" y="2730064"/>
            <a:ext cx="357320" cy="2359541"/>
            <a:chOff x="3367047" y="2447090"/>
            <a:chExt cx="357320" cy="2359541"/>
          </a:xfrm>
        </p:grpSpPr>
        <p:cxnSp>
          <p:nvCxnSpPr>
            <p:cNvPr id="20" name="Straight Connector 19"/>
            <p:cNvCxnSpPr/>
            <p:nvPr/>
          </p:nvCxnSpPr>
          <p:spPr>
            <a:xfrm rot="16200000">
              <a:off x="2507335" y="3626580"/>
              <a:ext cx="2358978" cy="0"/>
            </a:xfrm>
            <a:prstGeom prst="line">
              <a:avLst/>
            </a:prstGeom>
            <a:ln w="76200">
              <a:solidFill>
                <a:srgbClr val="6518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367047" y="2447090"/>
              <a:ext cx="357320" cy="1"/>
            </a:xfrm>
            <a:prstGeom prst="line">
              <a:avLst/>
            </a:prstGeom>
            <a:ln w="76200">
              <a:solidFill>
                <a:srgbClr val="6518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367047" y="3625597"/>
              <a:ext cx="357320" cy="0"/>
            </a:xfrm>
            <a:prstGeom prst="line">
              <a:avLst/>
            </a:prstGeom>
            <a:ln w="76200">
              <a:solidFill>
                <a:srgbClr val="6518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367047" y="4806631"/>
              <a:ext cx="357320" cy="0"/>
            </a:xfrm>
            <a:prstGeom prst="line">
              <a:avLst/>
            </a:prstGeom>
            <a:ln w="76200">
              <a:solidFill>
                <a:srgbClr val="6518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72" y="2068729"/>
            <a:ext cx="2862802" cy="4089717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804457" y="2229219"/>
            <a:ext cx="541837" cy="3381587"/>
            <a:chOff x="1475973" y="1946245"/>
            <a:chExt cx="541837" cy="3381587"/>
          </a:xfrm>
        </p:grpSpPr>
        <p:grpSp>
          <p:nvGrpSpPr>
            <p:cNvPr id="46" name="Group 45"/>
            <p:cNvGrpSpPr/>
            <p:nvPr/>
          </p:nvGrpSpPr>
          <p:grpSpPr>
            <a:xfrm rot="10800000">
              <a:off x="1660490" y="1946245"/>
              <a:ext cx="357320" cy="3381587"/>
              <a:chOff x="1202064" y="2142368"/>
              <a:chExt cx="403737" cy="2666049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rot="16200000">
                <a:off x="236229" y="3475075"/>
                <a:ext cx="2665413" cy="0"/>
              </a:xfrm>
              <a:prstGeom prst="line">
                <a:avLst/>
              </a:prstGeom>
              <a:ln w="76200">
                <a:solidFill>
                  <a:srgbClr val="FFE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1202064" y="2142369"/>
                <a:ext cx="403737" cy="0"/>
              </a:xfrm>
              <a:prstGeom prst="line">
                <a:avLst/>
              </a:prstGeom>
              <a:ln w="76200">
                <a:solidFill>
                  <a:srgbClr val="FFE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1202064" y="4808417"/>
                <a:ext cx="403737" cy="0"/>
              </a:xfrm>
              <a:prstGeom prst="line">
                <a:avLst/>
              </a:prstGeom>
              <a:ln w="76200">
                <a:solidFill>
                  <a:srgbClr val="FFE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>
            <a:xfrm rot="16200000">
              <a:off x="948385" y="3406503"/>
              <a:ext cx="1493363" cy="43818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E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Determiners</a:t>
              </a:r>
            </a:p>
          </p:txBody>
        </p:sp>
      </p:grpSp>
      <p:sp>
        <p:nvSpPr>
          <p:cNvPr id="60" name="Rectangle 59">
            <a:hlinkClick r:id="rId3"/>
          </p:cNvPr>
          <p:cNvSpPr/>
          <p:nvPr/>
        </p:nvSpPr>
        <p:spPr>
          <a:xfrm>
            <a:off x="8414536" y="6488131"/>
            <a:ext cx="729464" cy="369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8" grpId="0" animBg="1"/>
      <p:bldP spid="2" grpId="0" animBg="1"/>
      <p:bldP spid="7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129" y="1246369"/>
            <a:ext cx="8257743" cy="772107"/>
          </a:xfrm>
          <a:prstGeom prst="rect">
            <a:avLst/>
          </a:prstGeom>
          <a:solidFill>
            <a:srgbClr val="651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just"/>
            <a:r>
              <a:rPr lang="en-GB" dirty="0"/>
              <a:t>These refer to a specific noun. Use specific determiners when the reader knows exactly what noun you are referring to.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Specific Determiners</a:t>
            </a:r>
          </a:p>
        </p:txBody>
      </p:sp>
      <p:sp>
        <p:nvSpPr>
          <p:cNvPr id="23" name="Oval 22"/>
          <p:cNvSpPr/>
          <p:nvPr/>
        </p:nvSpPr>
        <p:spPr>
          <a:xfrm>
            <a:off x="779635" y="2591374"/>
            <a:ext cx="1167871" cy="1167871"/>
          </a:xfrm>
          <a:prstGeom prst="ellipse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the</a:t>
            </a:r>
          </a:p>
        </p:txBody>
      </p:sp>
      <p:sp>
        <p:nvSpPr>
          <p:cNvPr id="24" name="Oval 23"/>
          <p:cNvSpPr/>
          <p:nvPr/>
        </p:nvSpPr>
        <p:spPr>
          <a:xfrm>
            <a:off x="2063007" y="2591375"/>
            <a:ext cx="1167871" cy="1167871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this</a:t>
            </a:r>
          </a:p>
        </p:txBody>
      </p:sp>
      <p:sp>
        <p:nvSpPr>
          <p:cNvPr id="30" name="Oval 29"/>
          <p:cNvSpPr/>
          <p:nvPr/>
        </p:nvSpPr>
        <p:spPr>
          <a:xfrm>
            <a:off x="4629750" y="2591374"/>
            <a:ext cx="1167871" cy="1167871"/>
          </a:xfrm>
          <a:prstGeom prst="ellipse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her</a:t>
            </a:r>
          </a:p>
        </p:txBody>
      </p:sp>
      <p:sp>
        <p:nvSpPr>
          <p:cNvPr id="32" name="Oval 31"/>
          <p:cNvSpPr/>
          <p:nvPr/>
        </p:nvSpPr>
        <p:spPr>
          <a:xfrm>
            <a:off x="5913121" y="2591375"/>
            <a:ext cx="1167871" cy="1167871"/>
          </a:xfrm>
          <a:prstGeom prst="ellipse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his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46378" y="2591374"/>
            <a:ext cx="1167871" cy="1167871"/>
            <a:chOff x="3346378" y="2591374"/>
            <a:chExt cx="1167871" cy="1167871"/>
          </a:xfrm>
        </p:grpSpPr>
        <p:sp>
          <p:nvSpPr>
            <p:cNvPr id="22" name="Oval 21"/>
            <p:cNvSpPr/>
            <p:nvPr/>
          </p:nvSpPr>
          <p:spPr>
            <a:xfrm>
              <a:off x="3346378" y="2591374"/>
              <a:ext cx="1167871" cy="1167871"/>
            </a:xfrm>
            <a:prstGeom prst="ellipse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91911" y="2963170"/>
              <a:ext cx="876804" cy="4352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/>
                <a:t>those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96494" y="2591374"/>
            <a:ext cx="1167871" cy="1167871"/>
            <a:chOff x="7196494" y="2591374"/>
            <a:chExt cx="1167871" cy="1167871"/>
          </a:xfrm>
        </p:grpSpPr>
        <p:sp>
          <p:nvSpPr>
            <p:cNvPr id="29" name="Oval 28"/>
            <p:cNvSpPr/>
            <p:nvPr/>
          </p:nvSpPr>
          <p:spPr>
            <a:xfrm>
              <a:off x="7196494" y="2591374"/>
              <a:ext cx="1167871" cy="1167871"/>
            </a:xfrm>
            <a:prstGeom prst="ellipse">
              <a:avLst/>
            </a:prstGeom>
            <a:solidFill>
              <a:srgbClr val="00A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342027" y="2963170"/>
              <a:ext cx="876804" cy="4352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those</a:t>
              </a:r>
            </a:p>
          </p:txBody>
        </p:sp>
      </p:grpSp>
      <p:sp>
        <p:nvSpPr>
          <p:cNvPr id="62" name="Oval 61"/>
          <p:cNvSpPr/>
          <p:nvPr/>
        </p:nvSpPr>
        <p:spPr>
          <a:xfrm>
            <a:off x="3346378" y="3873857"/>
            <a:ext cx="1167871" cy="1167871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that</a:t>
            </a:r>
          </a:p>
        </p:txBody>
      </p:sp>
      <p:sp>
        <p:nvSpPr>
          <p:cNvPr id="63" name="Oval 62"/>
          <p:cNvSpPr/>
          <p:nvPr/>
        </p:nvSpPr>
        <p:spPr>
          <a:xfrm>
            <a:off x="779635" y="3873857"/>
            <a:ext cx="1167871" cy="1167871"/>
          </a:xfrm>
          <a:prstGeom prst="ellipse">
            <a:avLst/>
          </a:prstGeom>
          <a:solidFill>
            <a:srgbClr val="8FC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/>
          </a:p>
        </p:txBody>
      </p:sp>
      <p:sp>
        <p:nvSpPr>
          <p:cNvPr id="65" name="Oval 64"/>
          <p:cNvSpPr/>
          <p:nvPr/>
        </p:nvSpPr>
        <p:spPr>
          <a:xfrm>
            <a:off x="7196494" y="3873857"/>
            <a:ext cx="1167871" cy="1167871"/>
          </a:xfrm>
          <a:prstGeom prst="ellipse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my</a:t>
            </a:r>
          </a:p>
        </p:txBody>
      </p:sp>
      <p:sp>
        <p:nvSpPr>
          <p:cNvPr id="66" name="Oval 65"/>
          <p:cNvSpPr/>
          <p:nvPr/>
        </p:nvSpPr>
        <p:spPr>
          <a:xfrm>
            <a:off x="4629750" y="3873857"/>
            <a:ext cx="1167871" cy="1167871"/>
          </a:xfrm>
          <a:prstGeom prst="ellipse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our</a:t>
            </a:r>
          </a:p>
        </p:txBody>
      </p:sp>
      <p:sp>
        <p:nvSpPr>
          <p:cNvPr id="76" name="Oval 75"/>
          <p:cNvSpPr/>
          <p:nvPr/>
        </p:nvSpPr>
        <p:spPr>
          <a:xfrm>
            <a:off x="5913121" y="5155451"/>
            <a:ext cx="1167871" cy="1167871"/>
          </a:xfrm>
          <a:prstGeom prst="ellipse">
            <a:avLst/>
          </a:pr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your</a:t>
            </a:r>
          </a:p>
        </p:txBody>
      </p:sp>
      <p:sp>
        <p:nvSpPr>
          <p:cNvPr id="80" name="Rectangle 79"/>
          <p:cNvSpPr/>
          <p:nvPr/>
        </p:nvSpPr>
        <p:spPr>
          <a:xfrm>
            <a:off x="877566" y="4245654"/>
            <a:ext cx="972010" cy="4352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which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63007" y="3873858"/>
            <a:ext cx="1167871" cy="1167871"/>
            <a:chOff x="2063007" y="3873858"/>
            <a:chExt cx="1167871" cy="1167871"/>
          </a:xfrm>
        </p:grpSpPr>
        <p:sp>
          <p:nvSpPr>
            <p:cNvPr id="64" name="Oval 63"/>
            <p:cNvSpPr/>
            <p:nvPr/>
          </p:nvSpPr>
          <p:spPr>
            <a:xfrm>
              <a:off x="2063007" y="3873858"/>
              <a:ext cx="1167871" cy="1167871"/>
            </a:xfrm>
            <a:prstGeom prst="ellipse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216853" y="4245654"/>
              <a:ext cx="860181" cy="4352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/>
                <a:t>these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13121" y="3873858"/>
            <a:ext cx="1167871" cy="1167871"/>
            <a:chOff x="5913121" y="3873858"/>
            <a:chExt cx="1167871" cy="1167871"/>
          </a:xfrm>
        </p:grpSpPr>
        <p:sp>
          <p:nvSpPr>
            <p:cNvPr id="67" name="Oval 66"/>
            <p:cNvSpPr/>
            <p:nvPr/>
          </p:nvSpPr>
          <p:spPr>
            <a:xfrm>
              <a:off x="5913121" y="3873858"/>
              <a:ext cx="1167871" cy="1167871"/>
            </a:xfrm>
            <a:prstGeom prst="ellipse">
              <a:avLst/>
            </a:prstGeom>
            <a:solidFill>
              <a:srgbClr val="00A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66492" y="4245654"/>
              <a:ext cx="8611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their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29489" y="2136923"/>
            <a:ext cx="1668162" cy="369332"/>
          </a:xfrm>
          <a:prstGeom prst="rect">
            <a:avLst/>
          </a:prstGeom>
          <a:solidFill>
            <a:srgbClr val="A873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definite article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29489" y="5155450"/>
            <a:ext cx="1668162" cy="646331"/>
          </a:xfrm>
          <a:prstGeom prst="rect">
            <a:avLst/>
          </a:prstGeom>
          <a:solidFill>
            <a:srgbClr val="8FC54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interrogative determiner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481161" y="5155451"/>
            <a:ext cx="1614932" cy="646331"/>
          </a:xfrm>
          <a:prstGeom prst="rect">
            <a:avLst/>
          </a:prstGeom>
          <a:solidFill>
            <a:srgbClr val="FFE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demonstrative determiners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271435" y="2136923"/>
            <a:ext cx="2451242" cy="369332"/>
          </a:xfrm>
          <a:prstGeom prst="rect">
            <a:avLst/>
          </a:prstGeom>
          <a:solidFill>
            <a:srgbClr val="00A8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possessive determiners</a:t>
            </a:r>
          </a:p>
        </p:txBody>
      </p:sp>
      <p:sp>
        <p:nvSpPr>
          <p:cNvPr id="33" name="Rectangle 32">
            <a:hlinkClick r:id="rId2"/>
          </p:cNvPr>
          <p:cNvSpPr/>
          <p:nvPr/>
        </p:nvSpPr>
        <p:spPr>
          <a:xfrm>
            <a:off x="8414536" y="6488131"/>
            <a:ext cx="729464" cy="369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40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0" grpId="0" animBg="1"/>
      <p:bldP spid="32" grpId="0" animBg="1"/>
      <p:bldP spid="62" grpId="0" animBg="1"/>
      <p:bldP spid="63" grpId="0" animBg="1"/>
      <p:bldP spid="65" grpId="0" animBg="1"/>
      <p:bldP spid="66" grpId="0" animBg="1"/>
      <p:bldP spid="76" grpId="0" animBg="1"/>
      <p:bldP spid="17" grpId="0" animBg="1"/>
      <p:bldP spid="83" grpId="0" animBg="1"/>
      <p:bldP spid="84" grpId="0" animBg="1"/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val 92"/>
          <p:cNvSpPr/>
          <p:nvPr/>
        </p:nvSpPr>
        <p:spPr>
          <a:xfrm>
            <a:off x="-866508" y="1810216"/>
            <a:ext cx="4830244" cy="4830244"/>
          </a:xfrm>
          <a:prstGeom prst="ellipse">
            <a:avLst/>
          </a:prstGeom>
          <a:noFill/>
          <a:ln w="22225">
            <a:solidFill>
              <a:srgbClr val="D8BEE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6002530" y="-1132364"/>
            <a:ext cx="3275034" cy="3275034"/>
          </a:xfrm>
          <a:prstGeom prst="ellipse">
            <a:avLst/>
          </a:prstGeom>
          <a:noFill/>
          <a:ln w="22225">
            <a:solidFill>
              <a:srgbClr val="D8BEE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-1203523" y="1473201"/>
            <a:ext cx="5504273" cy="5504273"/>
          </a:xfrm>
          <a:prstGeom prst="ellipse">
            <a:avLst/>
          </a:prstGeom>
          <a:noFill/>
          <a:ln w="222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5774025" y="-1360869"/>
            <a:ext cx="3732044" cy="3732044"/>
          </a:xfrm>
          <a:prstGeom prst="ellipse">
            <a:avLst/>
          </a:prstGeom>
          <a:noFill/>
          <a:ln w="222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46923" y="1408849"/>
            <a:ext cx="4981577" cy="772107"/>
          </a:xfrm>
          <a:prstGeom prst="rect">
            <a:avLst/>
          </a:prstGeom>
          <a:solidFill>
            <a:srgbClr val="651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just"/>
            <a:r>
              <a:rPr lang="en-GB" dirty="0"/>
              <a:t>Use </a:t>
            </a:r>
            <a:r>
              <a:rPr lang="en-GB" b="1" dirty="0"/>
              <a:t>specific</a:t>
            </a:r>
            <a:r>
              <a:rPr lang="en-GB" dirty="0"/>
              <a:t> determiners when the reader knows exactly what noun you are referring to.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Specific Determiners in Action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866816" y="4638512"/>
            <a:ext cx="4042188" cy="495108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Which</a:t>
            </a:r>
            <a:r>
              <a:rPr lang="en-GB" dirty="0">
                <a:solidFill>
                  <a:schemeClr val="tx1"/>
                </a:solidFill>
              </a:rPr>
              <a:t> film did you go and see?</a:t>
            </a:r>
          </a:p>
        </p:txBody>
      </p:sp>
      <p:sp>
        <p:nvSpPr>
          <p:cNvPr id="86" name="Rectangle 85"/>
          <p:cNvSpPr/>
          <p:nvPr/>
        </p:nvSpPr>
        <p:spPr>
          <a:xfrm>
            <a:off x="2046156" y="3257289"/>
            <a:ext cx="4042188" cy="495108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Your</a:t>
            </a:r>
            <a:r>
              <a:rPr lang="en-GB" dirty="0">
                <a:solidFill>
                  <a:schemeClr val="tx1"/>
                </a:solidFill>
              </a:rPr>
              <a:t> pet budgie is smiling at me.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2543499"/>
            <a:ext cx="2032000" cy="27571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01" y="3028497"/>
            <a:ext cx="2460924" cy="2143223"/>
          </a:xfrm>
          <a:prstGeom prst="rect">
            <a:avLst/>
          </a:prstGeom>
        </p:spPr>
      </p:pic>
      <p:sp>
        <p:nvSpPr>
          <p:cNvPr id="95" name="Rectangle 94">
            <a:hlinkClick r:id="rId4"/>
          </p:cNvPr>
          <p:cNvSpPr/>
          <p:nvPr/>
        </p:nvSpPr>
        <p:spPr>
          <a:xfrm>
            <a:off x="8414536" y="6488131"/>
            <a:ext cx="729464" cy="369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9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602" y="1215817"/>
            <a:ext cx="8250086" cy="1049106"/>
          </a:xfrm>
          <a:prstGeom prst="rect">
            <a:avLst/>
          </a:prstGeom>
          <a:solidFill>
            <a:srgbClr val="651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just"/>
            <a:r>
              <a:rPr lang="en-GB" dirty="0"/>
              <a:t>These refer to general nouns or nouns that the reader does not know. </a:t>
            </a:r>
            <a:r>
              <a:rPr lang="en-GB" b="1" dirty="0"/>
              <a:t>General determiners</a:t>
            </a:r>
            <a:r>
              <a:rPr lang="en-GB" dirty="0"/>
              <a:t> can also tell the reader how many nouns you are talking about, these are called </a:t>
            </a:r>
            <a:r>
              <a:rPr lang="en-GB" b="1" dirty="0"/>
              <a:t>quantifiers</a:t>
            </a:r>
            <a:r>
              <a:rPr lang="en-GB" dirty="0"/>
              <a:t>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General Determiners</a:t>
            </a:r>
          </a:p>
        </p:txBody>
      </p:sp>
      <p:sp>
        <p:nvSpPr>
          <p:cNvPr id="22" name="Oval 21"/>
          <p:cNvSpPr/>
          <p:nvPr/>
        </p:nvSpPr>
        <p:spPr>
          <a:xfrm>
            <a:off x="3346378" y="2591374"/>
            <a:ext cx="1167871" cy="1167871"/>
          </a:xfrm>
          <a:prstGeom prst="ellipse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9635" y="2591374"/>
            <a:ext cx="1167871" cy="1167871"/>
          </a:xfrm>
          <a:prstGeom prst="ellipse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2063007" y="2591375"/>
            <a:ext cx="1167871" cy="1167871"/>
          </a:xfrm>
          <a:prstGeom prst="ellipse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any</a:t>
            </a:r>
          </a:p>
        </p:txBody>
      </p:sp>
      <p:sp>
        <p:nvSpPr>
          <p:cNvPr id="29" name="Oval 28"/>
          <p:cNvSpPr/>
          <p:nvPr/>
        </p:nvSpPr>
        <p:spPr>
          <a:xfrm>
            <a:off x="7196494" y="2629163"/>
            <a:ext cx="1167871" cy="1167871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29750" y="2629163"/>
            <a:ext cx="1167871" cy="1167871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913121" y="2629164"/>
            <a:ext cx="1167871" cy="1167871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few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66084" y="2963170"/>
            <a:ext cx="928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434021" y="2963170"/>
            <a:ext cx="692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five</a:t>
            </a:r>
          </a:p>
        </p:txBody>
      </p:sp>
      <p:sp>
        <p:nvSpPr>
          <p:cNvPr id="62" name="Oval 61"/>
          <p:cNvSpPr/>
          <p:nvPr/>
        </p:nvSpPr>
        <p:spPr>
          <a:xfrm>
            <a:off x="3346378" y="3873857"/>
            <a:ext cx="1167871" cy="1167871"/>
          </a:xfrm>
          <a:prstGeom prst="ellipse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779635" y="3873857"/>
            <a:ext cx="1167871" cy="1167871"/>
          </a:xfrm>
          <a:prstGeom prst="ellipse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/>
          </a:p>
        </p:txBody>
      </p:sp>
      <p:sp>
        <p:nvSpPr>
          <p:cNvPr id="64" name="Oval 63"/>
          <p:cNvSpPr/>
          <p:nvPr/>
        </p:nvSpPr>
        <p:spPr>
          <a:xfrm>
            <a:off x="2063007" y="3873858"/>
            <a:ext cx="1167871" cy="1167871"/>
          </a:xfrm>
          <a:prstGeom prst="ellipse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7196494" y="3911646"/>
            <a:ext cx="1167871" cy="1167871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any</a:t>
            </a:r>
          </a:p>
        </p:txBody>
      </p:sp>
      <p:sp>
        <p:nvSpPr>
          <p:cNvPr id="66" name="Oval 65"/>
          <p:cNvSpPr/>
          <p:nvPr/>
        </p:nvSpPr>
        <p:spPr>
          <a:xfrm>
            <a:off x="4629750" y="3911646"/>
            <a:ext cx="1167871" cy="1167871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913121" y="3911647"/>
            <a:ext cx="1167871" cy="1167871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913121" y="5155451"/>
            <a:ext cx="1167871" cy="1167871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less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094106" y="4245654"/>
            <a:ext cx="53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an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005582" y="4245654"/>
            <a:ext cx="1282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another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67890" y="2963170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some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66084" y="4245654"/>
            <a:ext cx="90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what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52036" y="4245654"/>
            <a:ext cx="889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more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11187" y="4245654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many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9874" y="5155451"/>
            <a:ext cx="1227392" cy="646331"/>
          </a:xfrm>
          <a:prstGeom prst="rect">
            <a:avLst/>
          </a:prstGeom>
          <a:solidFill>
            <a:srgbClr val="EE73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indefinite article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842382" y="2183898"/>
            <a:ext cx="1381436" cy="369332"/>
          </a:xfrm>
          <a:prstGeom prst="rect">
            <a:avLst/>
          </a:prstGeom>
          <a:solidFill>
            <a:srgbClr val="FFE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quantifiers</a:t>
            </a:r>
          </a:p>
        </p:txBody>
      </p:sp>
      <p:sp>
        <p:nvSpPr>
          <p:cNvPr id="35" name="Rectangle 34">
            <a:hlinkClick r:id="rId2"/>
          </p:cNvPr>
          <p:cNvSpPr/>
          <p:nvPr/>
        </p:nvSpPr>
        <p:spPr>
          <a:xfrm>
            <a:off x="8414536" y="6488131"/>
            <a:ext cx="729464" cy="369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52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30" grpId="0" animBg="1"/>
      <p:bldP spid="32" grpId="0" animBg="1"/>
      <p:bldP spid="63" grpId="0" animBg="1"/>
      <p:bldP spid="65" grpId="0" animBg="1"/>
      <p:bldP spid="66" grpId="0" animBg="1"/>
      <p:bldP spid="67" grpId="0" animBg="1"/>
      <p:bldP spid="76" grpId="0" animBg="1"/>
      <p:bldP spid="83" grpId="0" animBg="1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447672" y="2147042"/>
            <a:ext cx="5467353" cy="495108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u="sng" dirty="0">
                <a:solidFill>
                  <a:schemeClr val="tx1"/>
                </a:solidFill>
              </a:rPr>
              <a:t>           </a:t>
            </a:r>
            <a:r>
              <a:rPr lang="en-GB" dirty="0">
                <a:solidFill>
                  <a:schemeClr val="tx1"/>
                </a:solidFill>
              </a:rPr>
              <a:t> Olympic medal was really hard to obtain.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7672" y="1546657"/>
            <a:ext cx="5467353" cy="495108"/>
          </a:xfrm>
          <a:prstGeom prst="rect">
            <a:avLst/>
          </a:prstGeom>
          <a:solidFill>
            <a:srgbClr val="651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Complete this sentence using a </a:t>
            </a:r>
            <a:r>
              <a:rPr lang="en-GB" b="1" dirty="0"/>
              <a:t>specific determiner</a:t>
            </a:r>
            <a:r>
              <a:rPr lang="en-GB" dirty="0"/>
              <a:t>: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Challenge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24076" y="3429000"/>
            <a:ext cx="6056332" cy="495108"/>
            <a:chOff x="2124076" y="3429000"/>
            <a:chExt cx="6056332" cy="495108"/>
          </a:xfrm>
        </p:grpSpPr>
        <p:sp>
          <p:nvSpPr>
            <p:cNvPr id="13" name="Rectangle 12"/>
            <p:cNvSpPr/>
            <p:nvPr/>
          </p:nvSpPr>
          <p:spPr>
            <a:xfrm>
              <a:off x="2124076" y="3429000"/>
              <a:ext cx="704850" cy="495108"/>
            </a:xfrm>
            <a:prstGeom prst="rect">
              <a:avLst/>
            </a:prstGeom>
            <a:solidFill>
              <a:srgbClr val="651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13055" y="3429000"/>
              <a:ext cx="5467353" cy="495108"/>
            </a:xfrm>
            <a:prstGeom prst="rect">
              <a:avLst/>
            </a:prstGeom>
            <a:solidFill>
              <a:srgbClr val="651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cs typeface="Arial" panose="020B0604020202020204" pitchFamily="34" charset="0"/>
                </a:rPr>
                <a:t>Complete this sentence using a </a:t>
              </a:r>
              <a:r>
                <a:rPr lang="en-GB" altLang="en-US" b="1" dirty="0">
                  <a:cs typeface="Arial" panose="020B0604020202020204" pitchFamily="34" charset="0"/>
                </a:rPr>
                <a:t>general determiner</a:t>
              </a:r>
              <a:r>
                <a:rPr lang="en-GB" altLang="en-US" dirty="0"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713055" y="4029385"/>
            <a:ext cx="4019550" cy="495108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u="sng" dirty="0">
                <a:solidFill>
                  <a:schemeClr val="tx1"/>
                </a:solidFill>
              </a:rPr>
              <a:t>           </a:t>
            </a:r>
            <a:r>
              <a:rPr lang="en-GB" dirty="0">
                <a:solidFill>
                  <a:schemeClr val="tx1"/>
                </a:solidFill>
              </a:rPr>
              <a:t> ice cream costs two pounds.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30513" y="3175210"/>
            <a:ext cx="2079084" cy="3542009"/>
          </a:xfrm>
          <a:prstGeom prst="rect">
            <a:avLst/>
          </a:prstGeom>
        </p:spPr>
      </p:pic>
      <p:sp>
        <p:nvSpPr>
          <p:cNvPr id="23" name="Rectangle 22">
            <a:hlinkClick r:id="rId3"/>
          </p:cNvPr>
          <p:cNvSpPr/>
          <p:nvPr/>
        </p:nvSpPr>
        <p:spPr>
          <a:xfrm>
            <a:off x="8414536" y="6488131"/>
            <a:ext cx="729464" cy="369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804" y="-658785"/>
            <a:ext cx="2650732" cy="385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4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8051" y="1305190"/>
            <a:ext cx="5115024" cy="772107"/>
          </a:xfrm>
          <a:prstGeom prst="rect">
            <a:avLst/>
          </a:prstGeom>
          <a:solidFill>
            <a:srgbClr val="651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Adjectives (describing words) can be used after determiners to describe the noun further.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Determiners and Adjectives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086350" y="3963978"/>
            <a:ext cx="3595388" cy="772107"/>
          </a:xfrm>
          <a:prstGeom prst="rect">
            <a:avLst/>
          </a:prstGeom>
          <a:solidFill>
            <a:srgbClr val="651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What adjectives could you use to complete these sentences?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86103" y="2217293"/>
            <a:ext cx="5115024" cy="710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200" dirty="0">
                <a:solidFill>
                  <a:srgbClr val="E51E21"/>
                </a:solidFill>
              </a:rPr>
              <a:t>That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rgbClr val="009640"/>
                </a:solidFill>
              </a:rPr>
              <a:t>cute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rgbClr val="47B1E5"/>
                </a:solidFill>
              </a:rPr>
              <a:t>kitten</a:t>
            </a:r>
            <a:r>
              <a:rPr lang="en-GB" sz="3200" dirty="0">
                <a:solidFill>
                  <a:schemeClr val="tx1"/>
                </a:solidFill>
              </a:rPr>
              <a:t> is so tiny.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18249" y="2919317"/>
            <a:ext cx="1400274" cy="852428"/>
            <a:chOff x="1946634" y="3250340"/>
            <a:chExt cx="1400274" cy="852428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2646771" y="3250340"/>
              <a:ext cx="0" cy="512035"/>
            </a:xfrm>
            <a:prstGeom prst="line">
              <a:avLst/>
            </a:prstGeom>
            <a:ln w="76200">
              <a:solidFill>
                <a:srgbClr val="E51E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1946634" y="3607660"/>
              <a:ext cx="1400274" cy="495108"/>
            </a:xfrm>
            <a:prstGeom prst="rect">
              <a:avLst/>
            </a:prstGeom>
            <a:solidFill>
              <a:srgbClr val="E51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/>
                <a:t>Determiner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4533" y="2919317"/>
            <a:ext cx="1194996" cy="1816768"/>
            <a:chOff x="3012918" y="3250340"/>
            <a:chExt cx="1194996" cy="1816768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3610416" y="3250340"/>
              <a:ext cx="0" cy="1455010"/>
            </a:xfrm>
            <a:prstGeom prst="line">
              <a:avLst/>
            </a:prstGeom>
            <a:ln w="76200">
              <a:solidFill>
                <a:srgbClr val="0096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3012918" y="4572000"/>
              <a:ext cx="1194996" cy="495108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/>
                <a:t>Adjective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10199" y="2919317"/>
            <a:ext cx="857302" cy="852428"/>
            <a:chOff x="4138584" y="3250340"/>
            <a:chExt cx="857302" cy="852428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4567235" y="3250340"/>
              <a:ext cx="4765" cy="512035"/>
            </a:xfrm>
            <a:prstGeom prst="line">
              <a:avLst/>
            </a:prstGeom>
            <a:ln w="76200">
              <a:solidFill>
                <a:srgbClr val="47B1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4138584" y="3607660"/>
              <a:ext cx="857302" cy="495108"/>
            </a:xfrm>
            <a:prstGeom prst="rect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/>
                <a:t>Noun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3171825" y="4939827"/>
            <a:ext cx="5509913" cy="495108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Many </a:t>
            </a:r>
            <a:r>
              <a:rPr lang="en-GB" dirty="0">
                <a:noFill/>
              </a:rPr>
              <a:t>talented</a:t>
            </a:r>
            <a:r>
              <a:rPr lang="en-GB" dirty="0">
                <a:solidFill>
                  <a:schemeClr val="tx1"/>
                </a:solidFill>
              </a:rPr>
              <a:t> children go to the after-school club.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686300" y="5638677"/>
            <a:ext cx="3995438" cy="495108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dirty="0">
                <a:noFill/>
              </a:rPr>
              <a:t>last</a:t>
            </a:r>
            <a:r>
              <a:rPr lang="en-GB" dirty="0">
                <a:solidFill>
                  <a:schemeClr val="tx1"/>
                </a:solidFill>
              </a:rPr>
              <a:t> house belongs to my friend.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171825" y="4939827"/>
            <a:ext cx="5509913" cy="495108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Many</a:t>
            </a:r>
            <a:r>
              <a:rPr lang="en-GB" dirty="0">
                <a:solidFill>
                  <a:srgbClr val="009640"/>
                </a:solidFill>
              </a:rPr>
              <a:t> talented </a:t>
            </a:r>
            <a:r>
              <a:rPr lang="en-GB" dirty="0">
                <a:solidFill>
                  <a:schemeClr val="tx1"/>
                </a:solidFill>
              </a:rPr>
              <a:t>children go to the after-school club.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686300" y="5638677"/>
            <a:ext cx="3995438" cy="495108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The</a:t>
            </a:r>
            <a:r>
              <a:rPr lang="en-GB" dirty="0">
                <a:solidFill>
                  <a:srgbClr val="009640"/>
                </a:solidFill>
              </a:rPr>
              <a:t> last </a:t>
            </a:r>
            <a:r>
              <a:rPr lang="en-GB" dirty="0">
                <a:solidFill>
                  <a:schemeClr val="tx1"/>
                </a:solidFill>
              </a:rPr>
              <a:t>house belongs to my friend.</a:t>
            </a:r>
          </a:p>
        </p:txBody>
      </p:sp>
      <p:sp>
        <p:nvSpPr>
          <p:cNvPr id="57" name="Rectangle 56">
            <a:hlinkClick r:id="rId2"/>
          </p:cNvPr>
          <p:cNvSpPr/>
          <p:nvPr/>
        </p:nvSpPr>
        <p:spPr>
          <a:xfrm>
            <a:off x="8414536" y="6488131"/>
            <a:ext cx="729464" cy="369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51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3" grpId="0"/>
      <p:bldP spid="38" grpId="0" animBg="1"/>
      <p:bldP spid="39" grpId="0" animBg="1"/>
      <p:bldP spid="54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Determiners and Pronouns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7673" y="1215817"/>
            <a:ext cx="7534278" cy="1049106"/>
          </a:xfrm>
          <a:prstGeom prst="rect">
            <a:avLst/>
          </a:prstGeom>
          <a:solidFill>
            <a:srgbClr val="651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 pronoun replaces a noun. This avoids repeating the noun over and over again. Some pronouns are also determiners because they give extra information about a noun.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09723" y="2400348"/>
            <a:ext cx="5115024" cy="1202994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The boy took off </a:t>
            </a:r>
            <a:r>
              <a:rPr lang="en-GB" sz="3200" dirty="0">
                <a:solidFill>
                  <a:srgbClr val="E51E21"/>
                </a:solidFill>
              </a:rPr>
              <a:t>his</a:t>
            </a:r>
            <a:r>
              <a:rPr lang="en-GB" sz="3200" dirty="0">
                <a:solidFill>
                  <a:schemeClr val="tx1"/>
                </a:solidFill>
              </a:rPr>
              <a:t> coat because he was too hot.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7673" y="3738767"/>
            <a:ext cx="6991352" cy="495108"/>
          </a:xfrm>
          <a:prstGeom prst="rect">
            <a:avLst/>
          </a:prstGeom>
          <a:solidFill>
            <a:srgbClr val="651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Some pronouns are close but not exactly the same as determiners.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2132" y="4369300"/>
            <a:ext cx="3338562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This is </a:t>
            </a:r>
            <a:r>
              <a:rPr lang="en-GB" sz="2400" dirty="0">
                <a:solidFill>
                  <a:srgbClr val="E51E21"/>
                </a:solidFill>
              </a:rPr>
              <a:t>my</a:t>
            </a:r>
            <a:r>
              <a:rPr lang="en-GB" sz="2400" dirty="0">
                <a:solidFill>
                  <a:schemeClr val="tx1"/>
                </a:solidFill>
              </a:rPr>
              <a:t> sandwich.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42132" y="5588500"/>
            <a:ext cx="3338562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That is </a:t>
            </a:r>
            <a:r>
              <a:rPr lang="en-GB" sz="2400" dirty="0">
                <a:solidFill>
                  <a:srgbClr val="E51E21"/>
                </a:solidFill>
              </a:rPr>
              <a:t>your</a:t>
            </a:r>
            <a:r>
              <a:rPr lang="en-GB" sz="2400" dirty="0">
                <a:solidFill>
                  <a:schemeClr val="tx1"/>
                </a:solidFill>
              </a:rPr>
              <a:t> car.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963704" y="4369300"/>
            <a:ext cx="3467918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That sandwich is </a:t>
            </a:r>
            <a:r>
              <a:rPr lang="en-GB" sz="2400" dirty="0">
                <a:solidFill>
                  <a:srgbClr val="E51E21"/>
                </a:solidFill>
              </a:rPr>
              <a:t>mine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8382" y="5588500"/>
            <a:ext cx="3338562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That car is </a:t>
            </a:r>
            <a:r>
              <a:rPr lang="en-GB" sz="2400" dirty="0">
                <a:solidFill>
                  <a:srgbClr val="E51E21"/>
                </a:solidFill>
              </a:rPr>
              <a:t>yours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42132" y="5025066"/>
            <a:ext cx="3338562" cy="49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Determiner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63704" y="5025066"/>
            <a:ext cx="3467918" cy="495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Pronoun</a:t>
            </a:r>
          </a:p>
        </p:txBody>
      </p:sp>
      <p:sp>
        <p:nvSpPr>
          <p:cNvPr id="9" name="Up Arrow 8"/>
          <p:cNvSpPr/>
          <p:nvPr/>
        </p:nvSpPr>
        <p:spPr>
          <a:xfrm>
            <a:off x="2072640" y="4832466"/>
            <a:ext cx="116378" cy="32696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Up Arrow 34"/>
          <p:cNvSpPr/>
          <p:nvPr/>
        </p:nvSpPr>
        <p:spPr>
          <a:xfrm rot="10800000">
            <a:off x="2565863" y="5436099"/>
            <a:ext cx="116378" cy="32696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Up Arrow 39"/>
          <p:cNvSpPr/>
          <p:nvPr/>
        </p:nvSpPr>
        <p:spPr>
          <a:xfrm rot="2376512">
            <a:off x="7331528" y="4783736"/>
            <a:ext cx="116378" cy="568415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Up Arrow 41"/>
          <p:cNvSpPr/>
          <p:nvPr/>
        </p:nvSpPr>
        <p:spPr>
          <a:xfrm rot="10152332">
            <a:off x="6974594" y="5388306"/>
            <a:ext cx="116378" cy="422555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hlinkClick r:id="rId2"/>
          </p:cNvPr>
          <p:cNvSpPr/>
          <p:nvPr/>
        </p:nvSpPr>
        <p:spPr>
          <a:xfrm>
            <a:off x="8414536" y="6488131"/>
            <a:ext cx="729464" cy="369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9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9" grpId="0"/>
      <p:bldP spid="30" grpId="0"/>
      <p:bldP spid="31" grpId="0"/>
      <p:bldP spid="32" grpId="0"/>
      <p:bldP spid="33" grpId="0"/>
      <p:bldP spid="34" grpId="0"/>
      <p:bldP spid="9" grpId="0" animBg="1"/>
      <p:bldP spid="9" grpId="1" animBg="1"/>
      <p:bldP spid="35" grpId="0" animBg="1"/>
      <p:bldP spid="35" grpId="1" animBg="1"/>
      <p:bldP spid="40" grpId="0" animBg="1"/>
      <p:bldP spid="40" grpId="1" animBg="1"/>
      <p:bldP spid="42" grpId="0" animBg="1"/>
      <p:bldP spid="4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Challenge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49673" y="1492816"/>
            <a:ext cx="5644655" cy="495108"/>
          </a:xfrm>
          <a:prstGeom prst="rect">
            <a:avLst/>
          </a:prstGeom>
          <a:solidFill>
            <a:srgbClr val="651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Can you identify the determiners in these sentences?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49673" y="2186879"/>
            <a:ext cx="5644655" cy="495108"/>
            <a:chOff x="1749673" y="2186879"/>
            <a:chExt cx="5644655" cy="495108"/>
          </a:xfrm>
        </p:grpSpPr>
        <p:sp>
          <p:nvSpPr>
            <p:cNvPr id="3" name="Rectangle 2"/>
            <p:cNvSpPr/>
            <p:nvPr/>
          </p:nvSpPr>
          <p:spPr>
            <a:xfrm>
              <a:off x="5541483" y="2186879"/>
              <a:ext cx="1852845" cy="495108"/>
            </a:xfrm>
            <a:prstGeom prst="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49673" y="2186879"/>
              <a:ext cx="4067233" cy="495108"/>
            </a:xfrm>
            <a:prstGeom prst="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>
                  <a:solidFill>
                    <a:schemeClr val="tx1"/>
                  </a:solidFill>
                </a:rPr>
                <a:t>The hoop rolled down the road.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49673" y="2880942"/>
            <a:ext cx="5091801" cy="495108"/>
            <a:chOff x="1749673" y="2880942"/>
            <a:chExt cx="5091801" cy="495108"/>
          </a:xfrm>
        </p:grpSpPr>
        <p:sp>
          <p:nvSpPr>
            <p:cNvPr id="18" name="Rectangle 17"/>
            <p:cNvSpPr/>
            <p:nvPr/>
          </p:nvSpPr>
          <p:spPr>
            <a:xfrm>
              <a:off x="1749673" y="2880942"/>
              <a:ext cx="4067233" cy="495108"/>
            </a:xfrm>
            <a:prstGeom prst="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>
                  <a:solidFill>
                    <a:schemeClr val="tx1"/>
                  </a:solidFill>
                </a:rPr>
                <a:t>Whose socks are these?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41483" y="2880942"/>
              <a:ext cx="1299991" cy="495108"/>
            </a:xfrm>
            <a:prstGeom prst="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49673" y="3575005"/>
            <a:ext cx="5091801" cy="495108"/>
            <a:chOff x="1749673" y="3575005"/>
            <a:chExt cx="5091801" cy="495108"/>
          </a:xfrm>
        </p:grpSpPr>
        <p:sp>
          <p:nvSpPr>
            <p:cNvPr id="19" name="Rectangle 18"/>
            <p:cNvSpPr/>
            <p:nvPr/>
          </p:nvSpPr>
          <p:spPr>
            <a:xfrm>
              <a:off x="1749673" y="3575005"/>
              <a:ext cx="4067233" cy="495108"/>
            </a:xfrm>
            <a:prstGeom prst="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>
                  <a:solidFill>
                    <a:schemeClr val="tx1"/>
                  </a:solidFill>
                </a:rPr>
                <a:t>The river is just beyond those trees.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41483" y="3575005"/>
              <a:ext cx="1299991" cy="495108"/>
            </a:xfrm>
            <a:prstGeom prst="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49673" y="4269068"/>
            <a:ext cx="5091801" cy="495108"/>
            <a:chOff x="1749673" y="4269068"/>
            <a:chExt cx="5091801" cy="495108"/>
          </a:xfrm>
        </p:grpSpPr>
        <p:sp>
          <p:nvSpPr>
            <p:cNvPr id="23" name="Rectangle 22"/>
            <p:cNvSpPr/>
            <p:nvPr/>
          </p:nvSpPr>
          <p:spPr>
            <a:xfrm>
              <a:off x="1749673" y="4269068"/>
              <a:ext cx="4067233" cy="495108"/>
            </a:xfrm>
            <a:prstGeom prst="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>
                  <a:solidFill>
                    <a:schemeClr val="tx1"/>
                  </a:solidFill>
                </a:rPr>
                <a:t>Five seagulls landed on the beach.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541483" y="4269068"/>
              <a:ext cx="1299991" cy="495108"/>
            </a:xfrm>
            <a:prstGeom prst="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49673" y="4963131"/>
            <a:ext cx="5091801" cy="495108"/>
            <a:chOff x="1749673" y="4963131"/>
            <a:chExt cx="5091801" cy="495108"/>
          </a:xfrm>
        </p:grpSpPr>
        <p:sp>
          <p:nvSpPr>
            <p:cNvPr id="25" name="Rectangle 24"/>
            <p:cNvSpPr/>
            <p:nvPr/>
          </p:nvSpPr>
          <p:spPr>
            <a:xfrm>
              <a:off x="1749673" y="4963131"/>
              <a:ext cx="4067233" cy="495108"/>
            </a:xfrm>
            <a:prstGeom prst="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>
                  <a:solidFill>
                    <a:schemeClr val="tx1"/>
                  </a:solidFill>
                </a:rPr>
                <a:t>Any computers must be turned off.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41483" y="4963131"/>
              <a:ext cx="1299991" cy="495108"/>
            </a:xfrm>
            <a:prstGeom prst="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90" y="2744788"/>
            <a:ext cx="2513770" cy="4974766"/>
          </a:xfrm>
          <a:prstGeom prst="rect">
            <a:avLst/>
          </a:prstGeom>
        </p:spPr>
      </p:pic>
      <p:sp>
        <p:nvSpPr>
          <p:cNvPr id="39" name="Rectangle 38">
            <a:hlinkClick r:id="rId3"/>
          </p:cNvPr>
          <p:cNvSpPr/>
          <p:nvPr/>
        </p:nvSpPr>
        <p:spPr>
          <a:xfrm>
            <a:off x="8414536" y="6488131"/>
            <a:ext cx="729464" cy="369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71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130</TotalTime>
  <Words>438</Words>
  <Application>Microsoft Office PowerPoint</Application>
  <PresentationFormat>On-screen Show (4:3)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Twinkl</vt:lpstr>
      <vt:lpstr>Calibri</vt:lpstr>
      <vt:lpstr>Arial</vt:lpstr>
      <vt:lpstr>Office Theme</vt:lpstr>
      <vt:lpstr>PowerPoint Presentation</vt:lpstr>
      <vt:lpstr>What is a determiner?</vt:lpstr>
      <vt:lpstr>Specific Determiners</vt:lpstr>
      <vt:lpstr>Specific Determiners in Action</vt:lpstr>
      <vt:lpstr>General Determiners</vt:lpstr>
      <vt:lpstr>Challenge</vt:lpstr>
      <vt:lpstr>Determiners and Adjectives</vt:lpstr>
      <vt:lpstr>Determiners and Pronouns</vt:lpstr>
      <vt:lpstr>Challenge</vt:lpstr>
      <vt:lpstr>Challenge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Kendall</dc:creator>
  <cp:lastModifiedBy>Staff</cp:lastModifiedBy>
  <cp:revision>73</cp:revision>
  <dcterms:created xsi:type="dcterms:W3CDTF">2020-01-02T13:21:36Z</dcterms:created>
  <dcterms:modified xsi:type="dcterms:W3CDTF">2020-06-06T11:24:32Z</dcterms:modified>
</cp:coreProperties>
</file>