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76" r:id="rId4"/>
    <p:sldId id="277" r:id="rId5"/>
    <p:sldId id="278" r:id="rId6"/>
    <p:sldId id="279" r:id="rId7"/>
    <p:sldId id="280" r:id="rId8"/>
    <p:sldId id="282" r:id="rId9"/>
    <p:sldId id="283" r:id="rId10"/>
    <p:sldId id="281" r:id="rId11"/>
    <p:sldId id="288" r:id="rId12"/>
    <p:sldId id="267" r:id="rId13"/>
  </p:sldIdLst>
  <p:sldSz cx="9144000" cy="6858000" type="screen4x3"/>
  <p:notesSz cx="6858000" cy="9144000"/>
  <p:embeddedFontLst>
    <p:embeddedFont>
      <p:font typeface="Sassoon Infant Rg" panose="02000503030000020003" charset="0"/>
      <p:regular r:id="rId16"/>
      <p:bold r:id="rId17"/>
    </p:embeddedFont>
    <p:embeddedFont>
      <p:font typeface="MS PGothic" panose="020B0600070205080204" pitchFamily="34" charset="-128"/>
      <p:regular r:id="rId18"/>
    </p:embeddedFont>
    <p:embeddedFont>
      <p:font typeface="Twinkl" panose="020B0604020202020204" charset="0"/>
      <p:regular r:id="rId19"/>
      <p:bold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D6"/>
    <a:srgbClr val="BEE6F8"/>
    <a:srgbClr val="F5E9AE"/>
    <a:srgbClr val="4DB1E3"/>
    <a:srgbClr val="18A0DB"/>
    <a:srgbClr val="DE1E5A"/>
    <a:srgbClr val="BC0105"/>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p:scale>
          <a:sx n="81" d="100"/>
          <a:sy n="81" d="100"/>
        </p:scale>
        <p:origin x="-1080" y="6"/>
      </p:cViewPr>
      <p:guideLst>
        <p:guide orient="horz" pos="2183"/>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bbc.co.uk/learningzone/clips/a-christian-baptism/5963.html"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84" y="6519446"/>
            <a:ext cx="4535216" cy="338554"/>
          </a:xfrm>
          <a:prstGeom prst="rect">
            <a:avLst/>
          </a:prstGeom>
        </p:spPr>
        <p:txBody>
          <a:bodyPr wrap="none">
            <a:spAutoFit/>
          </a:bodyPr>
          <a:lstStyle/>
          <a:p>
            <a:pPr algn="ctr">
              <a:spcBef>
                <a:spcPct val="0"/>
              </a:spcBef>
            </a:pPr>
            <a:r>
              <a:rPr lang="en-GB" altLang="en-US" sz="800" dirty="0">
                <a:solidFill>
                  <a:schemeClr val="bg1"/>
                </a:solidFill>
                <a:latin typeface="Arial" panose="020B0604020202020204" pitchFamily="34" charset="0"/>
                <a:ea typeface="MS PGothic" panose="020B0600070205080204" pitchFamily="34" charset="-128"/>
                <a:cs typeface="Arial" panose="020B0604020202020204" pitchFamily="34" charset="0"/>
              </a:rPr>
              <a:t>Photo courtesy of ChrisK4u @flickr.com) - granted under creative commons licence - attribution</a:t>
            </a:r>
          </a:p>
          <a:p>
            <a:pPr algn="ctr">
              <a:spcBef>
                <a:spcPct val="0"/>
              </a:spcBef>
              <a:buFontTx/>
              <a:buNone/>
            </a:pPr>
            <a:endParaRPr lang="en-GB" altLang="en-US" sz="800" b="1" dirty="0">
              <a:solidFill>
                <a:schemeClr val="bg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Baptism Service</a:t>
            </a:r>
          </a:p>
        </p:txBody>
      </p:sp>
      <p:sp>
        <p:nvSpPr>
          <p:cNvPr id="16" name="Rectangle 15"/>
          <p:cNvSpPr/>
          <p:nvPr/>
        </p:nvSpPr>
        <p:spPr>
          <a:xfrm>
            <a:off x="770298" y="1852213"/>
            <a:ext cx="7632700"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charset="0"/>
                <a:cs typeface="Arial" panose="020B0604020202020204" pitchFamily="34" charset="0"/>
              </a:rPr>
              <a:t>Watch a real baptism ceremony. </a:t>
            </a:r>
            <a:br>
              <a:rPr lang="en-GB" altLang="en-US" dirty="0">
                <a:solidFill>
                  <a:schemeClr val="tx1"/>
                </a:solidFill>
                <a:latin typeface="Twinkl" pitchFamily="2" charset="0"/>
                <a:ea typeface="Sassoon Infant Rg" panose="02000503030000020003" charset="0"/>
                <a:cs typeface="Arial" panose="020B0604020202020204" pitchFamily="34" charset="0"/>
              </a:rPr>
            </a:br>
            <a:r>
              <a:rPr lang="en-GB" altLang="en-US" dirty="0">
                <a:solidFill>
                  <a:schemeClr val="tx1"/>
                </a:solidFill>
                <a:latin typeface="Twinkl" pitchFamily="2" charset="0"/>
                <a:ea typeface="Sassoon Infant Rg" panose="02000503030000020003" charset="0"/>
                <a:cs typeface="Arial" panose="020B0604020202020204" pitchFamily="34" charset="0"/>
              </a:rPr>
              <a:t>Can you spot the baby, parents, godparents and font?  </a:t>
            </a:r>
          </a:p>
        </p:txBody>
      </p:sp>
      <p:sp>
        <p:nvSpPr>
          <p:cNvPr id="17" name="Rectangle 16"/>
          <p:cNvSpPr/>
          <p:nvPr/>
        </p:nvSpPr>
        <p:spPr>
          <a:xfrm>
            <a:off x="765533" y="3440393"/>
            <a:ext cx="4106342" cy="495108"/>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charset="0"/>
                <a:cs typeface="Arial" panose="020B0604020202020204" pitchFamily="34" charset="0"/>
              </a:rPr>
              <a:t>Who else is there?</a:t>
            </a:r>
          </a:p>
        </p:txBody>
      </p:sp>
      <p:sp>
        <p:nvSpPr>
          <p:cNvPr id="18" name="Rectangle 17"/>
          <p:cNvSpPr/>
          <p:nvPr/>
        </p:nvSpPr>
        <p:spPr>
          <a:xfrm>
            <a:off x="750885" y="4189414"/>
            <a:ext cx="4137986"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charset="0"/>
                <a:cs typeface="Arial" panose="020B0604020202020204" pitchFamily="34" charset="0"/>
              </a:rPr>
              <a:t>What else happens?</a:t>
            </a:r>
          </a:p>
        </p:txBody>
      </p:sp>
      <p:sp>
        <p:nvSpPr>
          <p:cNvPr id="19" name="Rectangle 18"/>
          <p:cNvSpPr/>
          <p:nvPr/>
        </p:nvSpPr>
        <p:spPr>
          <a:xfrm>
            <a:off x="784946" y="5039782"/>
            <a:ext cx="3801702" cy="1049106"/>
          </a:xfrm>
          <a:prstGeom prst="rect">
            <a:avLst/>
          </a:prstGeom>
          <a:solidFill>
            <a:srgbClr val="F5E9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dirty="0">
                <a:latin typeface="Twinkl" pitchFamily="2" charset="0"/>
                <a:ea typeface="Sassoon Infant Rg" panose="02000503030000020003" pitchFamily="50" charset="0"/>
                <a:cs typeface="Arial" panose="020B0604020202020204" pitchFamily="34" charset="0"/>
                <a:hlinkClick r:id="rId2"/>
              </a:rPr>
              <a:t>http://www.bbc.co.uk/learningzone/clips/a-christian-baptism/5963.html</a:t>
            </a:r>
            <a:endParaRPr lang="en-GB" altLang="en-US" dirty="0">
              <a:latin typeface="Twinkl" pitchFamily="2" charset="0"/>
              <a:ea typeface="Sassoon Infant Rg" panose="02000503030000020003" pitchFamily="50" charset="0"/>
              <a:cs typeface="Arial" panose="020B060402020202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4862" y="2722700"/>
            <a:ext cx="3793791" cy="3366188"/>
          </a:xfrm>
          <a:prstGeom prst="rect">
            <a:avLst/>
          </a:prstGeom>
        </p:spPr>
      </p:pic>
    </p:spTree>
    <p:extLst>
      <p:ext uri="{BB962C8B-B14F-4D97-AF65-F5344CB8AC3E}">
        <p14:creationId xmlns:p14="http://schemas.microsoft.com/office/powerpoint/2010/main" val="17817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Match Up Activity</a:t>
            </a:r>
          </a:p>
        </p:txBody>
      </p:sp>
      <p:pic>
        <p:nvPicPr>
          <p:cNvPr id="5" name="Picture 2"/>
          <p:cNvPicPr>
            <a:picLocks noChangeAspect="1"/>
          </p:cNvPicPr>
          <p:nvPr/>
        </p:nvPicPr>
        <p:blipFill>
          <a:blip r:embed="rId2" cstate="print">
            <a:clrChange>
              <a:clrFrom>
                <a:srgbClr val="7FC1EA"/>
              </a:clrFrom>
              <a:clrTo>
                <a:srgbClr val="7FC1EA">
                  <a:alpha val="0"/>
                </a:srgbClr>
              </a:clrTo>
            </a:clrChange>
            <a:extLst>
              <a:ext uri="{28A0092B-C50C-407E-A947-70E740481C1C}">
                <a14:useLocalDpi xmlns:a14="http://schemas.microsoft.com/office/drawing/2010/main" val="0"/>
              </a:ext>
            </a:extLst>
          </a:blip>
          <a:srcRect/>
          <a:stretch>
            <a:fillRect/>
          </a:stretch>
        </p:blipFill>
        <p:spPr bwMode="auto">
          <a:xfrm>
            <a:off x="6987764" y="2387181"/>
            <a:ext cx="1513550" cy="215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356" y="1769739"/>
            <a:ext cx="1081769" cy="16844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481" y="1705759"/>
            <a:ext cx="1561613" cy="168689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605" r="13519"/>
          <a:stretch/>
        </p:blipFill>
        <p:spPr>
          <a:xfrm>
            <a:off x="1701416" y="3595851"/>
            <a:ext cx="1620404" cy="1366072"/>
          </a:xfrm>
          <a:prstGeom prst="ellipse">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899" y="4196409"/>
            <a:ext cx="485483" cy="1615040"/>
          </a:xfrm>
          <a:prstGeom prst="rect">
            <a:avLst/>
          </a:prstGeom>
        </p:spPr>
      </p:pic>
      <p:grpSp>
        <p:nvGrpSpPr>
          <p:cNvPr id="3" name="Group 2"/>
          <p:cNvGrpSpPr/>
          <p:nvPr/>
        </p:nvGrpSpPr>
        <p:grpSpPr>
          <a:xfrm>
            <a:off x="6012962" y="4266817"/>
            <a:ext cx="1675967" cy="1675967"/>
            <a:chOff x="6269934" y="3953074"/>
            <a:chExt cx="1675967" cy="1675967"/>
          </a:xfrm>
        </p:grpSpPr>
        <p:sp>
          <p:nvSpPr>
            <p:cNvPr id="18" name="Oval 17"/>
            <p:cNvSpPr/>
            <p:nvPr/>
          </p:nvSpPr>
          <p:spPr>
            <a:xfrm>
              <a:off x="6269934" y="3953074"/>
              <a:ext cx="1675967" cy="1675967"/>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5555" y="4107415"/>
              <a:ext cx="1204724" cy="1367283"/>
            </a:xfrm>
            <a:prstGeom prst="rect">
              <a:avLst/>
            </a:prstGeom>
          </p:spPr>
        </p:pic>
      </p:grpSp>
      <p:sp>
        <p:nvSpPr>
          <p:cNvPr id="11" name="Rectangle 10"/>
          <p:cNvSpPr/>
          <p:nvPr/>
        </p:nvSpPr>
        <p:spPr>
          <a:xfrm>
            <a:off x="4258826" y="2677331"/>
            <a:ext cx="656691"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font</a:t>
            </a:r>
          </a:p>
        </p:txBody>
      </p:sp>
      <p:sp>
        <p:nvSpPr>
          <p:cNvPr id="13" name="Rectangle 12"/>
          <p:cNvSpPr/>
          <p:nvPr/>
        </p:nvSpPr>
        <p:spPr>
          <a:xfrm>
            <a:off x="3916326" y="4019263"/>
            <a:ext cx="1341691"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godparents</a:t>
            </a:r>
          </a:p>
        </p:txBody>
      </p:sp>
      <p:sp>
        <p:nvSpPr>
          <p:cNvPr id="14" name="Rectangle 13"/>
          <p:cNvSpPr/>
          <p:nvPr/>
        </p:nvSpPr>
        <p:spPr>
          <a:xfrm>
            <a:off x="4119252" y="2006365"/>
            <a:ext cx="935838"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church</a:t>
            </a:r>
          </a:p>
        </p:txBody>
      </p:sp>
      <p:sp>
        <p:nvSpPr>
          <p:cNvPr id="15" name="Rectangle 14"/>
          <p:cNvSpPr/>
          <p:nvPr/>
        </p:nvSpPr>
        <p:spPr>
          <a:xfrm>
            <a:off x="4195452" y="5361193"/>
            <a:ext cx="783438"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vicar</a:t>
            </a:r>
          </a:p>
        </p:txBody>
      </p:sp>
      <p:sp>
        <p:nvSpPr>
          <p:cNvPr id="16" name="Rectangle 15"/>
          <p:cNvSpPr/>
          <p:nvPr/>
        </p:nvSpPr>
        <p:spPr>
          <a:xfrm>
            <a:off x="4111864" y="4690229"/>
            <a:ext cx="950614"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candle</a:t>
            </a:r>
          </a:p>
        </p:txBody>
      </p:sp>
      <p:sp>
        <p:nvSpPr>
          <p:cNvPr id="17" name="Rectangle 16"/>
          <p:cNvSpPr/>
          <p:nvPr/>
        </p:nvSpPr>
        <p:spPr>
          <a:xfrm>
            <a:off x="4166891" y="3348297"/>
            <a:ext cx="84056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ea typeface="Sassoon Infant Rg" panose="02000503030000020003" pitchFamily="50" charset="0"/>
                <a:cs typeface="Arial" panose="020B0604020202020204" pitchFamily="34" charset="0"/>
              </a:rPr>
              <a:t>gown</a:t>
            </a:r>
          </a:p>
        </p:txBody>
      </p:sp>
      <p:cxnSp>
        <p:nvCxnSpPr>
          <p:cNvPr id="12" name="Straight Connector 11"/>
          <p:cNvCxnSpPr>
            <a:stCxn id="16" idx="1"/>
          </p:cNvCxnSpPr>
          <p:nvPr/>
        </p:nvCxnSpPr>
        <p:spPr>
          <a:xfrm flipH="1">
            <a:off x="1553382" y="4937783"/>
            <a:ext cx="2558482" cy="422569"/>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4" idx="1"/>
          </p:cNvCxnSpPr>
          <p:nvPr/>
        </p:nvCxnSpPr>
        <p:spPr>
          <a:xfrm flipH="1">
            <a:off x="2545290" y="2253919"/>
            <a:ext cx="1573962" cy="464767"/>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1" idx="3"/>
          </p:cNvCxnSpPr>
          <p:nvPr/>
        </p:nvCxnSpPr>
        <p:spPr>
          <a:xfrm flipV="1">
            <a:off x="4915517" y="2611947"/>
            <a:ext cx="1190879" cy="312938"/>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7" idx="3"/>
          </p:cNvCxnSpPr>
          <p:nvPr/>
        </p:nvCxnSpPr>
        <p:spPr>
          <a:xfrm>
            <a:off x="5007451" y="3595851"/>
            <a:ext cx="2325856" cy="65384"/>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8" idx="2"/>
          </p:cNvCxnSpPr>
          <p:nvPr/>
        </p:nvCxnSpPr>
        <p:spPr>
          <a:xfrm flipV="1">
            <a:off x="4978890" y="5104801"/>
            <a:ext cx="1034072" cy="511103"/>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3307931" y="4084715"/>
            <a:ext cx="608395" cy="203201"/>
          </a:xfrm>
          <a:prstGeom prst="line">
            <a:avLst/>
          </a:prstGeom>
          <a:ln w="28575" cap="rnd">
            <a:solidFill>
              <a:srgbClr val="00B05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23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Starter Activity</a:t>
            </a:r>
          </a:p>
        </p:txBody>
      </p:sp>
      <p:sp>
        <p:nvSpPr>
          <p:cNvPr id="5" name="Rectangle 4"/>
          <p:cNvSpPr/>
          <p:nvPr/>
        </p:nvSpPr>
        <p:spPr>
          <a:xfrm>
            <a:off x="755650" y="1386249"/>
            <a:ext cx="7632700" cy="553998"/>
          </a:xfrm>
          <a:prstGeom prst="rect">
            <a:avLst/>
          </a:prstGeom>
        </p:spPr>
        <p:txBody>
          <a:bodyPr wrap="square" lIns="0" tIns="0" rIns="0" bIns="0">
            <a:spAutoFit/>
          </a:bodyPr>
          <a:lstStyle/>
          <a:p>
            <a:pPr algn="ctr">
              <a:lnSpc>
                <a:spcPct val="100000"/>
              </a:lnSpc>
              <a:spcBef>
                <a:spcPct val="0"/>
              </a:spcBef>
              <a:buFontTx/>
              <a:buNone/>
            </a:pPr>
            <a:r>
              <a:rPr lang="en-GB" altLang="en-US" dirty="0">
                <a:latin typeface="Twinkl" pitchFamily="2" charset="0"/>
                <a:ea typeface="Sassoon Infant Rg" panose="02000503030000020003" pitchFamily="50" charset="0"/>
                <a:cs typeface="Arial" panose="020B0604020202020204" pitchFamily="34" charset="0"/>
              </a:rPr>
              <a:t>What special Christian ceremony are we going to be learning about? </a:t>
            </a:r>
          </a:p>
          <a:p>
            <a:pPr algn="ctr">
              <a:lnSpc>
                <a:spcPct val="100000"/>
              </a:lnSpc>
              <a:spcBef>
                <a:spcPct val="0"/>
              </a:spcBef>
              <a:buFontTx/>
              <a:buNone/>
            </a:pPr>
            <a:r>
              <a:rPr lang="en-GB" altLang="en-US" dirty="0">
                <a:latin typeface="Twinkl" pitchFamily="2" charset="0"/>
                <a:ea typeface="Sassoon Infant Rg" panose="02000503030000020003" pitchFamily="50" charset="0"/>
                <a:cs typeface="Arial" panose="020B0604020202020204" pitchFamily="34" charset="0"/>
              </a:rPr>
              <a:t>Look at the photographs for clues.</a:t>
            </a:r>
          </a:p>
        </p:txBody>
      </p:sp>
      <p:pic>
        <p:nvPicPr>
          <p:cNvPr id="6" name="Picture 5">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84" y="2111146"/>
            <a:ext cx="2463669" cy="3682916"/>
          </a:xfrm>
          <a:prstGeom prst="roundRect">
            <a:avLst>
              <a:gd name="adj" fmla="val 5275"/>
            </a:avLst>
          </a:prstGeom>
        </p:spPr>
      </p:pic>
      <p:pic>
        <p:nvPicPr>
          <p:cNvPr id="7" name="Picture 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622" y="2111146"/>
            <a:ext cx="2474919" cy="3682916"/>
          </a:xfrm>
          <a:prstGeom prst="roundRect">
            <a:avLst>
              <a:gd name="adj" fmla="val 4230"/>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4631" y="2113763"/>
            <a:ext cx="2350913" cy="3680299"/>
          </a:xfrm>
          <a:prstGeom prst="roundRect">
            <a:avLst>
              <a:gd name="adj" fmla="val 5884"/>
            </a:avLst>
          </a:prstGeom>
        </p:spPr>
      </p:pic>
      <p:sp>
        <p:nvSpPr>
          <p:cNvPr id="8" name="Rectangle 7"/>
          <p:cNvSpPr/>
          <p:nvPr/>
        </p:nvSpPr>
        <p:spPr>
          <a:xfrm>
            <a:off x="755650" y="5938918"/>
            <a:ext cx="7632699" cy="461665"/>
          </a:xfrm>
          <a:prstGeom prst="rect">
            <a:avLst/>
          </a:prstGeom>
        </p:spPr>
        <p:txBody>
          <a:bodyPr wrap="square">
            <a:spAutoFit/>
          </a:bodyPr>
          <a:lstStyle/>
          <a:p>
            <a:pPr algn="ctr">
              <a:lnSpc>
                <a:spcPct val="100000"/>
              </a:lnSpc>
              <a:spcBef>
                <a:spcPct val="0"/>
              </a:spcBef>
              <a:buFontTx/>
              <a:buNone/>
            </a:pPr>
            <a:r>
              <a:rPr lang="en-GB" altLang="en-US" sz="800" dirty="0">
                <a:latin typeface="Arial" panose="020B0604020202020204" pitchFamily="34" charset="0"/>
                <a:ea typeface="MS PGothic" panose="020B0600070205080204" pitchFamily="34" charset="-128"/>
                <a:cs typeface="Arial" panose="020B0604020202020204" pitchFamily="34" charset="0"/>
              </a:rPr>
              <a:t>Photos courtesy of </a:t>
            </a:r>
            <a:r>
              <a:rPr lang="en-GB" altLang="en-US" sz="800" dirty="0" err="1">
                <a:latin typeface="Arial" panose="020B0604020202020204" pitchFamily="34" charset="0"/>
                <a:ea typeface="MS PGothic" panose="020B0600070205080204" pitchFamily="34" charset="-128"/>
                <a:cs typeface="Arial" panose="020B0604020202020204" pitchFamily="34" charset="0"/>
              </a:rPr>
              <a:t>NCBrian</a:t>
            </a:r>
            <a:r>
              <a:rPr lang="en-GB" altLang="en-US" sz="800" dirty="0">
                <a:latin typeface="Arial" panose="020B0604020202020204" pitchFamily="34" charset="0"/>
                <a:ea typeface="MS PGothic" panose="020B0600070205080204" pitchFamily="34" charset="-128"/>
                <a:cs typeface="Arial" panose="020B0604020202020204" pitchFamily="34" charset="0"/>
              </a:rPr>
              <a:t>, </a:t>
            </a:r>
            <a:r>
              <a:rPr lang="en-GB" altLang="en-US" sz="800" dirty="0" err="1">
                <a:latin typeface="Arial" panose="020B0604020202020204" pitchFamily="34" charset="0"/>
                <a:ea typeface="MS PGothic" panose="020B0600070205080204" pitchFamily="34" charset="-128"/>
                <a:cs typeface="Arial" panose="020B0604020202020204" pitchFamily="34" charset="0"/>
              </a:rPr>
              <a:t>jenfagon</a:t>
            </a:r>
            <a:r>
              <a:rPr lang="en-GB" altLang="en-US" sz="800" dirty="0">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latin typeface="Arial" panose="020B0604020202020204" pitchFamily="34" charset="0"/>
                <a:ea typeface="MS PGothic" panose="020B0600070205080204" pitchFamily="34" charset="-128"/>
                <a:cs typeface="Arial" panose="020B0604020202020204" pitchFamily="34" charset="0"/>
              </a:rPr>
              <a:t>PhylB</a:t>
            </a:r>
            <a:r>
              <a:rPr lang="en-GB" altLang="en-US" sz="800" dirty="0">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a:p>
            <a:pPr algn="ctr">
              <a:spcBef>
                <a:spcPct val="0"/>
              </a:spcBef>
            </a:pPr>
            <a:r>
              <a:rPr lang="en-GB" altLang="en-US" sz="800" dirty="0">
                <a:latin typeface="Arial" panose="020B0604020202020204" pitchFamily="34" charset="0"/>
                <a:ea typeface="MS PGothic" panose="020B0600070205080204" pitchFamily="34" charset="-128"/>
                <a:cs typeface="Arial" panose="020B0604020202020204" pitchFamily="34" charset="0"/>
              </a:rPr>
              <a:t>Photos courtesy of archer10 (Dennis), </a:t>
            </a:r>
            <a:r>
              <a:rPr lang="en-GB" altLang="en-US" sz="800" dirty="0" err="1">
                <a:latin typeface="Arial" panose="020B0604020202020204" pitchFamily="34" charset="0"/>
                <a:ea typeface="MS PGothic" panose="020B0600070205080204" pitchFamily="34" charset="-128"/>
                <a:cs typeface="Arial" panose="020B0604020202020204" pitchFamily="34" charset="0"/>
              </a:rPr>
              <a:t>kkalyan</a:t>
            </a:r>
            <a:r>
              <a:rPr lang="en-GB" altLang="en-US" sz="800" dirty="0">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latin typeface="Arial" panose="020B0604020202020204" pitchFamily="34" charset="0"/>
                <a:ea typeface="MS PGothic" panose="020B0600070205080204" pitchFamily="34" charset="-128"/>
                <a:cs typeface="Arial" panose="020B0604020202020204" pitchFamily="34" charset="0"/>
              </a:rPr>
              <a:t>NCBrian</a:t>
            </a:r>
            <a:r>
              <a:rPr lang="en-GB" altLang="en-US" sz="800" dirty="0">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a:p>
            <a:pPr>
              <a:lnSpc>
                <a:spcPct val="100000"/>
              </a:lnSpc>
              <a:spcBef>
                <a:spcPct val="0"/>
              </a:spcBef>
              <a:buFontTx/>
              <a:buNone/>
            </a:pPr>
            <a:endParaRPr lang="en-GB" altLang="en-US" sz="800" dirty="0">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Objective</a:t>
            </a:r>
          </a:p>
        </p:txBody>
      </p:sp>
      <p:sp>
        <p:nvSpPr>
          <p:cNvPr id="5" name="Rectangle 4"/>
          <p:cNvSpPr/>
          <p:nvPr/>
        </p:nvSpPr>
        <p:spPr>
          <a:xfrm>
            <a:off x="759858" y="1973917"/>
            <a:ext cx="565905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ea typeface="Sassoon Infant Rg" panose="02000503030000020003" pitchFamily="50" charset="0"/>
                <a:cs typeface="Arial" panose="020B0604020202020204" pitchFamily="34" charset="0"/>
              </a:rPr>
              <a:t>To learn about what a Baptism is.</a:t>
            </a:r>
          </a:p>
        </p:txBody>
      </p:sp>
      <p:sp>
        <p:nvSpPr>
          <p:cNvPr id="6" name="Rectangle 5"/>
          <p:cNvSpPr/>
          <p:nvPr/>
        </p:nvSpPr>
        <p:spPr>
          <a:xfrm>
            <a:off x="755650" y="2671951"/>
            <a:ext cx="5934858" cy="495108"/>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What happens during this special ceremony.</a:t>
            </a:r>
          </a:p>
        </p:txBody>
      </p:sp>
      <p:sp>
        <p:nvSpPr>
          <p:cNvPr id="7" name="Rectangle 6"/>
          <p:cNvSpPr/>
          <p:nvPr/>
        </p:nvSpPr>
        <p:spPr>
          <a:xfrm>
            <a:off x="757334" y="3329251"/>
            <a:ext cx="5824534" cy="495108"/>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Why it is important to Christians.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148" y="1399322"/>
            <a:ext cx="4638832" cy="4973513"/>
          </a:xfrm>
          <a:prstGeom prst="rect">
            <a:avLst/>
          </a:prstGeom>
        </p:spPr>
      </p:pic>
    </p:spTree>
    <p:extLst>
      <p:ext uri="{BB962C8B-B14F-4D97-AF65-F5344CB8AC3E}">
        <p14:creationId xmlns:p14="http://schemas.microsoft.com/office/powerpoint/2010/main" val="363109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Success Criteria</a:t>
            </a:r>
          </a:p>
        </p:txBody>
      </p:sp>
      <p:sp>
        <p:nvSpPr>
          <p:cNvPr id="3" name="Rectangle 2"/>
          <p:cNvSpPr/>
          <p:nvPr/>
        </p:nvSpPr>
        <p:spPr>
          <a:xfrm>
            <a:off x="755650" y="1798744"/>
            <a:ext cx="6382769"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explain who can be baptised.</a:t>
            </a:r>
          </a:p>
        </p:txBody>
      </p:sp>
      <p:sp>
        <p:nvSpPr>
          <p:cNvPr id="4" name="Rectangle 3"/>
          <p:cNvSpPr/>
          <p:nvPr/>
        </p:nvSpPr>
        <p:spPr>
          <a:xfrm>
            <a:off x="755650" y="2612432"/>
            <a:ext cx="6296999" cy="772107"/>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describe what happens during </a:t>
            </a:r>
          </a:p>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a baptism service in church.</a:t>
            </a:r>
          </a:p>
        </p:txBody>
      </p:sp>
      <p:sp>
        <p:nvSpPr>
          <p:cNvPr id="5" name="Rectangle 4"/>
          <p:cNvSpPr/>
          <p:nvPr/>
        </p:nvSpPr>
        <p:spPr>
          <a:xfrm>
            <a:off x="755651" y="3703119"/>
            <a:ext cx="6188356" cy="772107"/>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name special objects </a:t>
            </a:r>
          </a:p>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needed for a baptism.</a:t>
            </a:r>
          </a:p>
        </p:txBody>
      </p:sp>
      <p:sp>
        <p:nvSpPr>
          <p:cNvPr id="6" name="Rectangle 5"/>
          <p:cNvSpPr/>
          <p:nvPr/>
        </p:nvSpPr>
        <p:spPr>
          <a:xfrm>
            <a:off x="755650" y="4793806"/>
            <a:ext cx="6188357"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I can explain why it is an important </a:t>
            </a:r>
          </a:p>
          <a:p>
            <a:pPr>
              <a:lnSpc>
                <a:spcPct val="100000"/>
              </a:lnSpc>
              <a:spcBef>
                <a:spcPct val="0"/>
              </a:spcBef>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ceremony for Christians.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448" y="1384254"/>
            <a:ext cx="3000884" cy="4637730"/>
          </a:xfrm>
          <a:prstGeom prst="rect">
            <a:avLst/>
          </a:prstGeom>
        </p:spPr>
      </p:pic>
    </p:spTree>
    <p:extLst>
      <p:ext uri="{BB962C8B-B14F-4D97-AF65-F5344CB8AC3E}">
        <p14:creationId xmlns:p14="http://schemas.microsoft.com/office/powerpoint/2010/main" val="333389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Baptism?</a:t>
            </a:r>
          </a:p>
        </p:txBody>
      </p:sp>
      <p:sp>
        <p:nvSpPr>
          <p:cNvPr id="3" name="TextBox 16"/>
          <p:cNvSpPr txBox="1">
            <a:spLocks noChangeArrowheads="1"/>
          </p:cNvSpPr>
          <p:nvPr/>
        </p:nvSpPr>
        <p:spPr bwMode="auto">
          <a:xfrm>
            <a:off x="755650" y="1407100"/>
            <a:ext cx="76327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A baptism is a way to receive an infant or an adult into the Church and is a sign of becoming a Christian.</a:t>
            </a:r>
          </a:p>
          <a:p>
            <a:pPr>
              <a:lnSpc>
                <a:spcPct val="100000"/>
              </a:lnSpc>
              <a:spcBef>
                <a:spcPct val="0"/>
              </a:spcBef>
              <a:buFontTx/>
              <a:buNone/>
            </a:pPr>
            <a:endParaRPr lang="en-GB" altLang="en-US" sz="1800" dirty="0">
              <a:latin typeface="Twinkl" pitchFamily="2" charset="0"/>
              <a:ea typeface="Sassoon Infant Rg" panose="02000503030000020003" pitchFamily="50" charset="0"/>
              <a:cs typeface="Arial" panose="020B0604020202020204" pitchFamily="34" charset="0"/>
            </a:endParaRPr>
          </a:p>
          <a:p>
            <a:pPr>
              <a:lnSpc>
                <a:spcPct val="100000"/>
              </a:lnSpc>
              <a:spcBef>
                <a:spcPct val="0"/>
              </a:spcBef>
              <a:buNone/>
            </a:pPr>
            <a:r>
              <a:rPr lang="en-GB" altLang="en-US" sz="1800" dirty="0">
                <a:latin typeface="Twinkl" pitchFamily="2" charset="0"/>
                <a:ea typeface="Sassoon Infant Rg" panose="02000503030000020003" pitchFamily="50" charset="0"/>
                <a:cs typeface="Arial" panose="020B0604020202020204" pitchFamily="34" charset="0"/>
              </a:rPr>
              <a:t>A person of any age can be baptised. Some churches specialise in adult baptisms or Believer’s Baptisms.</a:t>
            </a:r>
          </a:p>
        </p:txBody>
      </p:sp>
      <p:sp>
        <p:nvSpPr>
          <p:cNvPr id="7" name="Rectangle 6"/>
          <p:cNvSpPr/>
          <p:nvPr/>
        </p:nvSpPr>
        <p:spPr>
          <a:xfrm>
            <a:off x="755650" y="3361037"/>
            <a:ext cx="6392061" cy="1356883"/>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sz="2000" b="1" dirty="0">
                <a:solidFill>
                  <a:schemeClr val="tx1"/>
                </a:solidFill>
                <a:latin typeface="Twinkl" pitchFamily="2" charset="0"/>
              </a:rPr>
              <a:t>What happens when a baby is baptised?</a:t>
            </a:r>
          </a:p>
          <a:p>
            <a:pPr>
              <a:lnSpc>
                <a:spcPct val="100000"/>
              </a:lnSpc>
              <a:spcBef>
                <a:spcPct val="0"/>
              </a:spcBef>
              <a:buFontTx/>
              <a:buNone/>
            </a:pPr>
            <a:endParaRPr lang="en-GB" altLang="en-US" b="1" dirty="0">
              <a:solidFill>
                <a:schemeClr val="tx1"/>
              </a:solidFill>
              <a:latin typeface="Twinkl" pitchFamily="2" charset="0"/>
            </a:endParaRPr>
          </a:p>
          <a:p>
            <a:pPr>
              <a:lnSpc>
                <a:spcPct val="100000"/>
              </a:lnSpc>
              <a:spcBef>
                <a:spcPct val="0"/>
              </a:spcBef>
              <a:buFontTx/>
              <a:buNone/>
            </a:pPr>
            <a:endParaRPr lang="en-GB" altLang="en-US" b="1" dirty="0">
              <a:solidFill>
                <a:schemeClr val="tx1"/>
              </a:solidFill>
              <a:latin typeface="Twinkl" pitchFamily="2" charset="0"/>
            </a:endParaRPr>
          </a:p>
          <a:p>
            <a:pPr>
              <a:lnSpc>
                <a:spcPct val="100000"/>
              </a:lnSpc>
              <a:spcBef>
                <a:spcPct val="0"/>
              </a:spcBef>
              <a:buFontTx/>
              <a:buNone/>
            </a:pPr>
            <a:endParaRPr lang="en-GB" altLang="en-US" b="1" dirty="0">
              <a:solidFill>
                <a:schemeClr val="tx1"/>
              </a:solidFill>
              <a:latin typeface="Twinkl"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8994" y="3038316"/>
            <a:ext cx="4137434" cy="402774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0385" y="3966521"/>
            <a:ext cx="2235309" cy="2133085"/>
          </a:xfrm>
          <a:prstGeom prst="rect">
            <a:avLst/>
          </a:prstGeom>
        </p:spPr>
      </p:pic>
    </p:spTree>
    <p:extLst>
      <p:ext uri="{BB962C8B-B14F-4D97-AF65-F5344CB8AC3E}">
        <p14:creationId xmlns:p14="http://schemas.microsoft.com/office/powerpoint/2010/main" val="30326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Special People</a:t>
            </a:r>
          </a:p>
        </p:txBody>
      </p:sp>
      <p:sp>
        <p:nvSpPr>
          <p:cNvPr id="3" name="TextBox 16"/>
          <p:cNvSpPr txBox="1">
            <a:spLocks noChangeArrowheads="1"/>
          </p:cNvSpPr>
          <p:nvPr/>
        </p:nvSpPr>
        <p:spPr bwMode="auto">
          <a:xfrm>
            <a:off x="4716651" y="1618852"/>
            <a:ext cx="388759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Godparents are an important part of the baptism service. </a:t>
            </a:r>
          </a:p>
          <a:p>
            <a:pPr>
              <a:lnSpc>
                <a:spcPct val="100000"/>
              </a:lnSpc>
              <a:spcBef>
                <a:spcPct val="0"/>
              </a:spcBef>
              <a:buFontTx/>
              <a:buNone/>
            </a:pPr>
            <a:endParaRPr lang="en-GB" altLang="en-US" sz="1800" dirty="0">
              <a:latin typeface="Twinkl" pitchFamily="2" charset="0"/>
              <a:ea typeface="Sassoon Infant Rg" panose="02000503030000020003" pitchFamily="50" charset="0"/>
              <a:cs typeface="Arial" panose="020B0604020202020204" pitchFamily="34" charset="0"/>
            </a:endParaRPr>
          </a:p>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Before the baptism, the parents of the baby choose godparents to help them to look after their child.</a:t>
            </a:r>
          </a:p>
          <a:p>
            <a:pPr>
              <a:lnSpc>
                <a:spcPct val="100000"/>
              </a:lnSpc>
              <a:spcBef>
                <a:spcPct val="0"/>
              </a:spcBef>
              <a:buFontTx/>
              <a:buNone/>
            </a:pPr>
            <a:endParaRPr lang="en-GB" altLang="en-US" sz="1800" dirty="0">
              <a:latin typeface="Twinkl" pitchFamily="2" charset="0"/>
              <a:ea typeface="Sassoon Infant Rg" panose="02000503030000020003" pitchFamily="50" charset="0"/>
              <a:cs typeface="Arial" panose="020B0604020202020204" pitchFamily="34" charset="0"/>
            </a:endParaRPr>
          </a:p>
          <a:p>
            <a:pPr>
              <a:lnSpc>
                <a:spcPct val="100000"/>
              </a:lnSpc>
              <a:spcBef>
                <a:spcPct val="0"/>
              </a:spcBef>
              <a:buFontTx/>
              <a:buNone/>
            </a:pPr>
            <a:r>
              <a:rPr lang="en-GB" altLang="en-US" sz="1800" dirty="0">
                <a:latin typeface="Twinkl" pitchFamily="2" charset="0"/>
                <a:ea typeface="Sassoon Infant Rg" panose="02000503030000020003" pitchFamily="50" charset="0"/>
                <a:cs typeface="Arial" panose="020B0604020202020204" pitchFamily="34" charset="0"/>
              </a:rPr>
              <a:t>Along with the parents of the baby at the baptism, the godparents say they believe in God then make special promises to look after the child and help him or her to grow up to be a good Christian person.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67" r="15403"/>
          <a:stretch/>
        </p:blipFill>
        <p:spPr>
          <a:xfrm>
            <a:off x="728566" y="1782275"/>
            <a:ext cx="3838669" cy="3366471"/>
          </a:xfrm>
          <a:prstGeom prst="roundRect">
            <a:avLst>
              <a:gd name="adj" fmla="val 6986"/>
            </a:avLst>
          </a:prstGeom>
        </p:spPr>
      </p:pic>
    </p:spTree>
    <p:extLst>
      <p:ext uri="{BB962C8B-B14F-4D97-AF65-F5344CB8AC3E}">
        <p14:creationId xmlns:p14="http://schemas.microsoft.com/office/powerpoint/2010/main" val="19905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50" y="1700362"/>
            <a:ext cx="4510413"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The baby will wear a special outfit because a baptism is a very special occasion in their life.</a:t>
            </a:r>
          </a:p>
        </p:txBody>
      </p:sp>
      <p:sp>
        <p:nvSpPr>
          <p:cNvPr id="2" name="Title 1"/>
          <p:cNvSpPr>
            <a:spLocks noGrp="1"/>
          </p:cNvSpPr>
          <p:nvPr>
            <p:ph type="title"/>
          </p:nvPr>
        </p:nvSpPr>
        <p:spPr/>
        <p:txBody>
          <a:bodyPr/>
          <a:lstStyle/>
          <a:p>
            <a:r>
              <a:rPr lang="en-GB" dirty="0"/>
              <a:t>Special Objects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637" y="2976630"/>
            <a:ext cx="3512042" cy="3116195"/>
          </a:xfrm>
          <a:prstGeom prst="rect">
            <a:avLst/>
          </a:prstGeom>
        </p:spPr>
      </p:pic>
      <p:pic>
        <p:nvPicPr>
          <p:cNvPr id="10" name="Picture 9">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06939" y="2011414"/>
            <a:ext cx="4664470" cy="3498352"/>
          </a:xfrm>
          <a:prstGeom prst="roundRect">
            <a:avLst>
              <a:gd name="adj" fmla="val 4447"/>
            </a:avLst>
          </a:prstGeom>
          <a:solidFill>
            <a:srgbClr val="FFFFFF">
              <a:shade val="85000"/>
            </a:srgbClr>
          </a:solidFill>
          <a:ln w="88900" cap="sq">
            <a:noFill/>
            <a:miter lim="800000"/>
          </a:ln>
          <a:effectLst/>
        </p:spPr>
      </p:pic>
      <p:sp>
        <p:nvSpPr>
          <p:cNvPr id="11" name="TextBox 5"/>
          <p:cNvSpPr txBox="1">
            <a:spLocks noChangeArrowheads="1"/>
          </p:cNvSpPr>
          <p:nvPr/>
        </p:nvSpPr>
        <p:spPr bwMode="auto">
          <a:xfrm>
            <a:off x="4953794" y="5515844"/>
            <a:ext cx="2386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Photos courtesy of </a:t>
            </a:r>
            <a:r>
              <a:rPr lang="en-GB" altLang="en-US" sz="800" dirty="0" err="1">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NCBrian</a:t>
            </a: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 </a:t>
            </a:r>
            <a:r>
              <a:rPr lang="en-GB" altLang="en-US" sz="800" dirty="0" err="1">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jenfagon</a:t>
            </a: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PhylB</a:t>
            </a:r>
            <a:r>
              <a:rPr lang="en-GB" altLang="en-US" sz="800" dirty="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37088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Special Objects</a:t>
            </a:r>
          </a:p>
        </p:txBody>
      </p:sp>
      <p:sp>
        <p:nvSpPr>
          <p:cNvPr id="6" name="Rectangle 5"/>
          <p:cNvSpPr/>
          <p:nvPr/>
        </p:nvSpPr>
        <p:spPr>
          <a:xfrm>
            <a:off x="755650" y="1484808"/>
            <a:ext cx="7632700" cy="1603104"/>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The vicar pours water into the font then blesses it. The baby has some of this special water poured over their head to show that the baby is clean, pure and a new member of God’s family. The vicar may use special oil to sign a cross on the baby’s forehead. A candle may also be given to represent the baby being a light in God’s world.</a:t>
            </a:r>
          </a:p>
        </p:txBody>
      </p:sp>
      <p:sp>
        <p:nvSpPr>
          <p:cNvPr id="7" name="Rectangle 6"/>
          <p:cNvSpPr/>
          <p:nvPr/>
        </p:nvSpPr>
        <p:spPr>
          <a:xfrm>
            <a:off x="750885" y="3722118"/>
            <a:ext cx="7632700" cy="1049106"/>
          </a:xfrm>
          <a:prstGeom prst="rect">
            <a:avLst/>
          </a:prstGeom>
          <a:solidFill>
            <a:srgbClr val="BEE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The vicar says important words as </a:t>
            </a:r>
          </a:p>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the water is poured over the baby’s </a:t>
            </a:r>
          </a:p>
          <a:p>
            <a:pPr>
              <a:lnSpc>
                <a:spcPct val="100000"/>
              </a:lnSpc>
              <a:spcBef>
                <a:spcPct val="0"/>
              </a:spcBef>
              <a:buFontTx/>
              <a:buNone/>
            </a:pPr>
            <a:r>
              <a:rPr lang="en-GB" altLang="en-US" dirty="0">
                <a:solidFill>
                  <a:schemeClr val="tx1"/>
                </a:solidFill>
                <a:ea typeface="Sassoon Infant Rg" panose="02000503030000020003" pitchFamily="50" charset="0"/>
                <a:cs typeface="Arial" panose="020B0604020202020204" pitchFamily="34" charset="0"/>
              </a:rPr>
              <a:t>head.</a:t>
            </a:r>
          </a:p>
        </p:txBody>
      </p:sp>
      <p:sp>
        <p:nvSpPr>
          <p:cNvPr id="8" name="Rectangle 7"/>
          <p:cNvSpPr/>
          <p:nvPr/>
        </p:nvSpPr>
        <p:spPr>
          <a:xfrm>
            <a:off x="755650" y="4860161"/>
            <a:ext cx="7632700" cy="1049106"/>
          </a:xfrm>
          <a:prstGeom prst="rect">
            <a:avLst/>
          </a:prstGeom>
          <a:solidFill>
            <a:srgbClr val="FAF4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b="1" dirty="0">
                <a:solidFill>
                  <a:schemeClr val="tx1"/>
                </a:solidFill>
                <a:ea typeface="Sassoon Infant Rg" panose="02000503030000020003" pitchFamily="50" charset="0"/>
                <a:cs typeface="Arial" panose="020B0604020202020204" pitchFamily="34" charset="0"/>
              </a:rPr>
              <a:t>'I baptise you in the name of the</a:t>
            </a:r>
          </a:p>
          <a:p>
            <a:pPr>
              <a:lnSpc>
                <a:spcPct val="100000"/>
              </a:lnSpc>
              <a:spcBef>
                <a:spcPct val="0"/>
              </a:spcBef>
              <a:buFontTx/>
              <a:buNone/>
            </a:pPr>
            <a:r>
              <a:rPr lang="en-GB" altLang="en-US" b="1" dirty="0">
                <a:solidFill>
                  <a:schemeClr val="tx1"/>
                </a:solidFill>
                <a:ea typeface="Sassoon Infant Rg" panose="02000503030000020003" pitchFamily="50" charset="0"/>
                <a:cs typeface="Arial" panose="020B0604020202020204" pitchFamily="34" charset="0"/>
              </a:rPr>
              <a:t>Father, and of the Son, and of the </a:t>
            </a:r>
          </a:p>
          <a:p>
            <a:pPr>
              <a:lnSpc>
                <a:spcPct val="100000"/>
              </a:lnSpc>
              <a:spcBef>
                <a:spcPct val="0"/>
              </a:spcBef>
              <a:buFontTx/>
              <a:buNone/>
            </a:pPr>
            <a:r>
              <a:rPr lang="en-GB" altLang="en-US" b="1" dirty="0">
                <a:solidFill>
                  <a:schemeClr val="tx1"/>
                </a:solidFill>
                <a:ea typeface="Sassoon Infant Rg" panose="02000503030000020003" pitchFamily="50" charset="0"/>
                <a:cs typeface="Arial" panose="020B0604020202020204" pitchFamily="34" charset="0"/>
              </a:rPr>
              <a:t>Holy Spirit, Amen’.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40" t="3917" r="5219" b="5224"/>
          <a:stretch/>
        </p:blipFill>
        <p:spPr>
          <a:xfrm>
            <a:off x="4572000" y="3577765"/>
            <a:ext cx="3816350" cy="2515060"/>
          </a:xfrm>
          <a:prstGeom prst="roundRect">
            <a:avLst>
              <a:gd name="adj" fmla="val 11456"/>
            </a:avLst>
          </a:prstGeom>
        </p:spPr>
      </p:pic>
    </p:spTree>
    <p:extLst>
      <p:ext uri="{BB962C8B-B14F-4D97-AF65-F5344CB8AC3E}">
        <p14:creationId xmlns:p14="http://schemas.microsoft.com/office/powerpoint/2010/main" val="209949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Special Objects</a:t>
            </a:r>
          </a:p>
        </p:txBody>
      </p:sp>
      <p:pic>
        <p:nvPicPr>
          <p:cNvPr id="5" name="Picture 2"/>
          <p:cNvPicPr>
            <a:picLocks noChangeAspect="1"/>
          </p:cNvPicPr>
          <p:nvPr/>
        </p:nvPicPr>
        <p:blipFill rotWithShape="1">
          <a:blip r:embed="rId2">
            <a:extLst>
              <a:ext uri="{28A0092B-C50C-407E-A947-70E740481C1C}">
                <a14:useLocalDpi xmlns:a14="http://schemas.microsoft.com/office/drawing/2010/main" val="0"/>
              </a:ext>
            </a:extLst>
          </a:blip>
          <a:srcRect l="2113" t="2900" r="8246" b="14733"/>
          <a:stretch/>
        </p:blipFill>
        <p:spPr bwMode="auto">
          <a:xfrm>
            <a:off x="755650" y="3119712"/>
            <a:ext cx="4323932" cy="2634559"/>
          </a:xfrm>
          <a:prstGeom prst="roundRect">
            <a:avLst>
              <a:gd name="adj" fmla="val 74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3482" y="5754271"/>
            <a:ext cx="4572000" cy="338554"/>
          </a:xfrm>
          <a:prstGeom prst="rect">
            <a:avLst/>
          </a:prstGeom>
        </p:spPr>
        <p:txBody>
          <a:bodyPr>
            <a:spAutoFit/>
          </a:bodyPr>
          <a:lstStyle/>
          <a:p>
            <a:pPr>
              <a:lnSpc>
                <a:spcPct val="100000"/>
              </a:lnSpc>
              <a:spcBef>
                <a:spcPct val="0"/>
              </a:spcBef>
              <a:buFontTx/>
              <a:buNone/>
            </a:pPr>
            <a:r>
              <a:rPr lang="en-GB" altLang="en-US" sz="800" dirty="0">
                <a:latin typeface="Arial" panose="020B0604020202020204" pitchFamily="34" charset="0"/>
                <a:ea typeface="MS PGothic" panose="020B0600070205080204" pitchFamily="34" charset="-128"/>
                <a:cs typeface="Arial" panose="020B0604020202020204" pitchFamily="34" charset="0"/>
              </a:rPr>
              <a:t>Photos courtesy of archer10 (Dennis), </a:t>
            </a:r>
            <a:r>
              <a:rPr lang="en-GB" altLang="en-US" sz="800" dirty="0" err="1">
                <a:latin typeface="Arial" panose="020B0604020202020204" pitchFamily="34" charset="0"/>
                <a:ea typeface="MS PGothic" panose="020B0600070205080204" pitchFamily="34" charset="-128"/>
                <a:cs typeface="Arial" panose="020B0604020202020204" pitchFamily="34" charset="0"/>
              </a:rPr>
              <a:t>kkalyan</a:t>
            </a:r>
            <a:r>
              <a:rPr lang="en-GB" altLang="en-US" sz="800" dirty="0">
                <a:latin typeface="Arial" panose="020B0604020202020204" pitchFamily="34" charset="0"/>
                <a:ea typeface="MS PGothic" panose="020B0600070205080204" pitchFamily="34" charset="-128"/>
                <a:cs typeface="Arial" panose="020B0604020202020204" pitchFamily="34" charset="0"/>
              </a:rPr>
              <a:t> and </a:t>
            </a:r>
            <a:r>
              <a:rPr lang="en-GB" altLang="en-US" sz="800" dirty="0" err="1">
                <a:latin typeface="Arial" panose="020B0604020202020204" pitchFamily="34" charset="0"/>
                <a:ea typeface="MS PGothic" panose="020B0600070205080204" pitchFamily="34" charset="-128"/>
                <a:cs typeface="Arial" panose="020B0604020202020204" pitchFamily="34" charset="0"/>
              </a:rPr>
              <a:t>NCBrian</a:t>
            </a:r>
            <a:r>
              <a:rPr lang="en-GB" altLang="en-US" sz="800" dirty="0">
                <a:latin typeface="Arial" panose="020B0604020202020204" pitchFamily="34" charset="0"/>
                <a:ea typeface="MS PGothic" panose="020B0600070205080204" pitchFamily="34" charset="-128"/>
                <a:cs typeface="Arial" panose="020B0604020202020204" pitchFamily="34" charset="0"/>
              </a:rPr>
              <a:t> @flickr.com) - granted under creative commons licence - attribution</a:t>
            </a:r>
          </a:p>
        </p:txBody>
      </p:sp>
      <p:sp>
        <p:nvSpPr>
          <p:cNvPr id="6" name="Rectangle 5"/>
          <p:cNvSpPr/>
          <p:nvPr/>
        </p:nvSpPr>
        <p:spPr>
          <a:xfrm>
            <a:off x="770298" y="1713713"/>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latin typeface="Twinkl" pitchFamily="2" charset="0"/>
                <a:ea typeface="Sassoon Infant Rg" panose="02000503030000020003" pitchFamily="50" charset="0"/>
                <a:cs typeface="Arial" panose="020B0604020202020204" pitchFamily="34" charset="0"/>
              </a:rPr>
              <a:t>Once the baby has been baptised, the parents will be given a certificate to show this has happened and a candle which the baby can keep to always remind them that they are a part of God’s family.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320" y="2480578"/>
            <a:ext cx="1085846" cy="3612247"/>
          </a:xfrm>
          <a:prstGeom prst="rect">
            <a:avLst/>
          </a:prstGeom>
        </p:spPr>
      </p:pic>
    </p:spTree>
    <p:extLst>
      <p:ext uri="{BB962C8B-B14F-4D97-AF65-F5344CB8AC3E}">
        <p14:creationId xmlns:p14="http://schemas.microsoft.com/office/powerpoint/2010/main" val="24059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398</TotalTime>
  <Words>519</Words>
  <Application>Microsoft Office PowerPoint</Application>
  <PresentationFormat>On-screen Show (4:3)</PresentationFormat>
  <Paragraphs>56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Sassoon Infant Rg</vt:lpstr>
      <vt:lpstr>MS PGothic</vt:lpstr>
      <vt:lpstr>Twinkl</vt:lpstr>
      <vt:lpstr>Calibri</vt:lpstr>
      <vt:lpstr>Office Theme</vt:lpstr>
      <vt:lpstr>PowerPoint Presentation</vt:lpstr>
      <vt:lpstr>Starter Activity</vt:lpstr>
      <vt:lpstr>Learning Objective</vt:lpstr>
      <vt:lpstr>Success Criteria</vt:lpstr>
      <vt:lpstr>What is a Baptism?</vt:lpstr>
      <vt:lpstr>Special People</vt:lpstr>
      <vt:lpstr>Special Objects</vt:lpstr>
      <vt:lpstr>Special Objects</vt:lpstr>
      <vt:lpstr>Special Objects</vt:lpstr>
      <vt:lpstr>A Baptism Service</vt:lpstr>
      <vt:lpstr>Match Up Activity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Simone Wouters</dc:creator>
  <cp:lastModifiedBy>J Charnley</cp:lastModifiedBy>
  <cp:revision>35</cp:revision>
  <dcterms:created xsi:type="dcterms:W3CDTF">2020-01-28T12:22:09Z</dcterms:created>
  <dcterms:modified xsi:type="dcterms:W3CDTF">2020-06-02T13:45:31Z</dcterms:modified>
</cp:coreProperties>
</file>