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12" r:id="rId6"/>
    <p:sldId id="274" r:id="rId7"/>
    <p:sldId id="313" r:id="rId8"/>
    <p:sldId id="314" r:id="rId9"/>
    <p:sldId id="315" r:id="rId10"/>
    <p:sldId id="316" r:id="rId11"/>
    <p:sldId id="317" r:id="rId12"/>
    <p:sldId id="318" r:id="rId13"/>
    <p:sldId id="279" r:id="rId14"/>
    <p:sldId id="319" r:id="rId15"/>
    <p:sldId id="320" r:id="rId16"/>
    <p:sldId id="321" r:id="rId17"/>
    <p:sldId id="322" r:id="rId18"/>
    <p:sldId id="311" r:id="rId19"/>
    <p:sldId id="264" r:id="rId20"/>
  </p:sldIdLst>
  <p:sldSz cx="9144000" cy="6858000" type="screen4x3"/>
  <p:notesSz cx="6858000" cy="9144000"/>
  <p:embeddedFontLst>
    <p:embeddedFont>
      <p:font typeface="Sassoon Infant Md" panose="02000603050000020003" charset="0"/>
      <p:regular r:id="rId21"/>
    </p:embeddedFont>
    <p:embeddedFont>
      <p:font typeface="Twinkl" panose="020B0604020202020204" charset="0"/>
      <p:regular r:id="rId22"/>
      <p:bold r:id="rId23"/>
    </p:embeddedFont>
    <p:embeddedFont>
      <p:font typeface="Tuffy-TTF" panose="020B0603060100000000" charset="0"/>
      <p:regular r:id="rId24"/>
      <p:bold r:id="rId25"/>
      <p:italic r:id="rId26"/>
      <p:boldItalic r:id="rId27"/>
    </p:embeddedFont>
    <p:embeddedFont>
      <p:font typeface="Sassoon Infant Rg" panose="02000503030000020003" charset="0"/>
      <p:regular r:id="rId28"/>
      <p:bold r:id="rId29"/>
    </p:embeddedFont>
    <p:embeddedFont>
      <p:font typeface="Twinkl SemiBold" charset="0"/>
      <p:bold r:id="rId30"/>
    </p:embeddedFont>
    <p:embeddedFont>
      <p:font typeface="Tuffy" panose="020B0603060100000000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AA"/>
    <a:srgbClr val="009285"/>
    <a:srgbClr val="FDCF80"/>
    <a:srgbClr val="FAB003"/>
    <a:srgbClr val="FCC156"/>
    <a:srgbClr val="F4DB77"/>
    <a:srgbClr val="AAC74D"/>
    <a:srgbClr val="FF575B"/>
    <a:srgbClr val="FF7C80"/>
    <a:srgbClr val="B9D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88" y="82"/>
      </p:cViewPr>
      <p:guideLst>
        <p:guide orient="horz" pos="2160"/>
        <p:guide pos="2880"/>
        <p:guide pos="317"/>
        <p:guide pos="476"/>
        <p:guide pos="5284"/>
        <p:guide pos="5420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Year 2</a:t>
            </a:r>
            <a:r>
              <a:rPr lang="en-GB" altLang="en-US" sz="800" dirty="0" smtClean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</a:t>
            </a:r>
            <a:r>
              <a:rPr lang="en-GB" altLang="en-US" sz="800" dirty="0" smtClean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Statistics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</a:t>
            </a:r>
            <a:r>
              <a:rPr lang="en-GB" altLang="en-US" sz="800" dirty="0" smtClean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Lesson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5</a:t>
            </a:r>
            <a:r>
              <a:rPr lang="en-GB" altLang="en-US" sz="800" dirty="0" smtClean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of </a:t>
            </a:r>
            <a:r>
              <a:rPr lang="en-GB" altLang="en-US" sz="800" dirty="0" smtClean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6: At the Farm</a:t>
            </a:r>
            <a:endParaRPr lang="en-GB" altLang="en-US" sz="800" dirty="0">
              <a:solidFill>
                <a:srgbClr val="FFFFFF"/>
              </a:solidFill>
              <a:latin typeface="Tuffy-TTF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Tuffy-TTF" panose="020B0603060100000000" pitchFamily="34" charset="0"/>
                <a:cs typeface="Arial" panose="020B0604020202020204" pitchFamily="34" charset="0"/>
              </a:rPr>
              <a:t>Statistics</a:t>
            </a:r>
            <a:endParaRPr lang="en-GB" altLang="en-US" dirty="0">
              <a:latin typeface="Tuffy-TTF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b="8547"/>
          <a:stretch/>
        </p:blipFill>
        <p:spPr>
          <a:xfrm>
            <a:off x="755650" y="1476000"/>
            <a:ext cx="7632700" cy="46183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9439" y="697112"/>
            <a:ext cx="402514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Farmer’s Fall Out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Can you help count how many animals there are?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1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17" y="2846730"/>
            <a:ext cx="7475648" cy="9547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6116" y="4027710"/>
            <a:ext cx="1651768" cy="1651768"/>
          </a:xfrm>
          <a:prstGeom prst="roundRect">
            <a:avLst/>
          </a:prstGeom>
          <a:solidFill>
            <a:srgbClr val="FAB00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100</a:t>
            </a:r>
            <a:endParaRPr lang="en-GB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9" y="3014134"/>
            <a:ext cx="503550" cy="654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42" y="3014134"/>
            <a:ext cx="503550" cy="654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05" y="3014134"/>
            <a:ext cx="503550" cy="654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68" y="3014134"/>
            <a:ext cx="503550" cy="654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31" y="3014134"/>
            <a:ext cx="503550" cy="654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94" y="3014134"/>
            <a:ext cx="503550" cy="654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57" y="3014134"/>
            <a:ext cx="503550" cy="654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20" y="3014134"/>
            <a:ext cx="503550" cy="654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83" y="3014134"/>
            <a:ext cx="503550" cy="654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46" y="3014134"/>
            <a:ext cx="503550" cy="6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" b="9921"/>
          <a:stretch/>
        </p:blipFill>
        <p:spPr>
          <a:xfrm>
            <a:off x="755650" y="1540475"/>
            <a:ext cx="7632700" cy="45523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9439" y="697112"/>
            <a:ext cx="402514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Farmer’s Fall Out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Can you help count how many animals there are?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1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17" y="2701289"/>
            <a:ext cx="7475648" cy="9547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6116" y="4768600"/>
            <a:ext cx="1651768" cy="1188956"/>
          </a:xfrm>
          <a:prstGeom prst="roundRect">
            <a:avLst/>
          </a:prstGeom>
          <a:solidFill>
            <a:srgbClr val="FAB00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105</a:t>
            </a:r>
            <a:endParaRPr lang="en-GB" sz="6000" dirty="0"/>
          </a:p>
        </p:txBody>
      </p:sp>
      <p:pic>
        <p:nvPicPr>
          <p:cNvPr id="24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76" y="3735513"/>
            <a:ext cx="7475648" cy="954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3" y="2972530"/>
            <a:ext cx="699800" cy="5119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55" y="2972530"/>
            <a:ext cx="699800" cy="5119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17" y="2972530"/>
            <a:ext cx="699800" cy="5119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79" y="2972530"/>
            <a:ext cx="699800" cy="5119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41" y="2972530"/>
            <a:ext cx="699800" cy="5119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03" y="2972530"/>
            <a:ext cx="699800" cy="5119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65" y="2972530"/>
            <a:ext cx="699800" cy="5119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27" y="2972530"/>
            <a:ext cx="699800" cy="5119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89" y="2972530"/>
            <a:ext cx="699800" cy="5119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49" y="2972530"/>
            <a:ext cx="699800" cy="5119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/>
          <a:stretch/>
        </p:blipFill>
        <p:spPr>
          <a:xfrm>
            <a:off x="870107" y="3961468"/>
            <a:ext cx="324380" cy="5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" b="11906"/>
          <a:stretch/>
        </p:blipFill>
        <p:spPr>
          <a:xfrm>
            <a:off x="755650" y="1476000"/>
            <a:ext cx="7632700" cy="4618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9439" y="697112"/>
            <a:ext cx="402514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Farmer’s Fall Out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Can you help count how many animals there are?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1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17" y="2846730"/>
            <a:ext cx="7475648" cy="9547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6116" y="4027710"/>
            <a:ext cx="1651768" cy="1651768"/>
          </a:xfrm>
          <a:prstGeom prst="roundRect">
            <a:avLst/>
          </a:prstGeom>
          <a:solidFill>
            <a:srgbClr val="FAB00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50</a:t>
            </a:r>
            <a:endParaRPr lang="en-GB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3" y="2962299"/>
            <a:ext cx="449662" cy="7469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23" y="2962299"/>
            <a:ext cx="449662" cy="746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23" y="2962299"/>
            <a:ext cx="449662" cy="746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962299"/>
            <a:ext cx="449662" cy="746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23" y="2962299"/>
            <a:ext cx="449662" cy="7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53889" y="697112"/>
            <a:ext cx="48362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Animals on the Farm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666430"/>
            <a:ext cx="7632700" cy="4426395"/>
          </a:xfrm>
          <a:prstGeom prst="rect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01" y="1823420"/>
            <a:ext cx="2904048" cy="41078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60" y="1823420"/>
            <a:ext cx="2904048" cy="41078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0" y="1823420"/>
            <a:ext cx="2904048" cy="41078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82" y="1823419"/>
            <a:ext cx="3219533" cy="4592279"/>
          </a:xfrm>
          <a:prstGeom prst="rect">
            <a:avLst/>
          </a:prstGeom>
        </p:spPr>
      </p:pic>
      <p:pic>
        <p:nvPicPr>
          <p:cNvPr id="9" name="Individual Wo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5" b="11448"/>
          <a:stretch/>
        </p:blipFill>
        <p:spPr>
          <a:xfrm>
            <a:off x="755650" y="2176664"/>
            <a:ext cx="7632700" cy="391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0318" y="697112"/>
            <a:ext cx="394338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 Pictograms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1476000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We are going to see how you presented the information from the frequency table on a Pictogram.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0175"/>
            <a:ext cx="3145024" cy="4114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93557" y="2809102"/>
            <a:ext cx="5487194" cy="1449859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Each picture stand for 10 animals. </a:t>
            </a:r>
          </a:p>
          <a:p>
            <a:pPr algn="ctr"/>
            <a:endParaRPr lang="en-GB"/>
          </a:p>
          <a:p>
            <a:pPr algn="ctr"/>
            <a:r>
              <a:rPr lang="en-GB"/>
              <a:t>Why can’t we use 1 picture for each animal? </a:t>
            </a:r>
          </a:p>
        </p:txBody>
      </p:sp>
    </p:spTree>
    <p:extLst>
      <p:ext uri="{BB962C8B-B14F-4D97-AF65-F5344CB8AC3E}">
        <p14:creationId xmlns:p14="http://schemas.microsoft.com/office/powerpoint/2010/main" val="37753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5536"/>
              </p:ext>
            </p:extLst>
          </p:nvPr>
        </p:nvGraphicFramePr>
        <p:xfrm>
          <a:off x="1108030" y="4239739"/>
          <a:ext cx="6938820" cy="116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51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00318" y="697112"/>
            <a:ext cx="394338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 Pictograms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pictures did we need to show 30 sheep?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84" y="4297591"/>
            <a:ext cx="503550" cy="654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54" y="4297591"/>
            <a:ext cx="503550" cy="654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24" y="4297591"/>
            <a:ext cx="503550" cy="6549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31326" y="2841728"/>
            <a:ext cx="4275530" cy="654908"/>
            <a:chOff x="1278396" y="2893865"/>
            <a:chExt cx="4275530" cy="654908"/>
          </a:xfrm>
        </p:grpSpPr>
        <p:grpSp>
          <p:nvGrpSpPr>
            <p:cNvPr id="7" name="Group 6"/>
            <p:cNvGrpSpPr/>
            <p:nvPr/>
          </p:nvGrpSpPr>
          <p:grpSpPr>
            <a:xfrm>
              <a:off x="1278396" y="2893865"/>
              <a:ext cx="1887690" cy="654908"/>
              <a:chOff x="1278396" y="2893865"/>
              <a:chExt cx="1887690" cy="65490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8396" y="2893865"/>
                <a:ext cx="503550" cy="65490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466" y="2893865"/>
                <a:ext cx="503550" cy="65490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2536" y="2893865"/>
                <a:ext cx="503550" cy="654908"/>
              </a:xfrm>
              <a:prstGeom prst="rect">
                <a:avLst/>
              </a:prstGeom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3354606" y="2909235"/>
              <a:ext cx="2199320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3600" dirty="0" smtClean="0"/>
                <a:t>= 30 sheep</a:t>
              </a:r>
              <a:endParaRPr lang="en-GB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99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9525"/>
              </p:ext>
            </p:extLst>
          </p:nvPr>
        </p:nvGraphicFramePr>
        <p:xfrm>
          <a:off x="1102590" y="4453923"/>
          <a:ext cx="6938820" cy="116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51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00318" y="697112"/>
            <a:ext cx="394338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 Pictograms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 How </a:t>
              </a:r>
              <a:r>
                <a:rPr lang="en-GB" dirty="0"/>
                <a:t>many pictures did we need to show </a:t>
              </a:r>
              <a:r>
                <a:rPr lang="en-GB" dirty="0" smtClean="0"/>
                <a:t>100 turkeys? </a:t>
              </a:r>
              <a:endParaRPr lang="en-GB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37" y="4511775"/>
            <a:ext cx="493857" cy="660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07" y="4511775"/>
            <a:ext cx="493857" cy="6606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7" y="4511775"/>
            <a:ext cx="493857" cy="6606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47" y="4511775"/>
            <a:ext cx="493857" cy="6606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17" y="4511775"/>
            <a:ext cx="493857" cy="6606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87" y="4511775"/>
            <a:ext cx="493857" cy="6606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57" y="4511775"/>
            <a:ext cx="493857" cy="6606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27" y="4511775"/>
            <a:ext cx="493857" cy="6606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97" y="4511775"/>
            <a:ext cx="493857" cy="6606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67" y="4511775"/>
            <a:ext cx="493857" cy="6606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1705" y="2714686"/>
            <a:ext cx="5569046" cy="1428627"/>
            <a:chOff x="1911705" y="2650021"/>
            <a:chExt cx="5569046" cy="1428627"/>
          </a:xfrm>
        </p:grpSpPr>
        <p:sp>
          <p:nvSpPr>
            <p:cNvPr id="42" name="Rectangle 41"/>
            <p:cNvSpPr/>
            <p:nvPr/>
          </p:nvSpPr>
          <p:spPr>
            <a:xfrm>
              <a:off x="4670686" y="3033640"/>
              <a:ext cx="2810065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3600" dirty="0" smtClean="0"/>
                <a:t>= 100 turkeys</a:t>
              </a:r>
              <a:endParaRPr lang="en-GB" sz="36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705" y="2651143"/>
              <a:ext cx="493857" cy="66061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271" y="2651704"/>
              <a:ext cx="493857" cy="66061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18" y="2651143"/>
              <a:ext cx="493857" cy="66061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765" y="2650582"/>
              <a:ext cx="493857" cy="66061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512" y="2650021"/>
              <a:ext cx="493857" cy="660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24" y="3418030"/>
              <a:ext cx="493857" cy="66061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271" y="3417469"/>
              <a:ext cx="493857" cy="66061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18" y="3416908"/>
              <a:ext cx="493857" cy="66061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765" y="3416347"/>
              <a:ext cx="493857" cy="6606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512" y="3415786"/>
              <a:ext cx="493857" cy="66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9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55750"/>
              </p:ext>
            </p:extLst>
          </p:nvPr>
        </p:nvGraphicFramePr>
        <p:xfrm>
          <a:off x="1102590" y="4453923"/>
          <a:ext cx="6938820" cy="116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8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51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5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00318" y="697112"/>
            <a:ext cx="394338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 Pictograms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 How </a:t>
              </a:r>
              <a:r>
                <a:rPr lang="en-GB" dirty="0"/>
                <a:t>many pictures did we need to show </a:t>
              </a:r>
              <a:r>
                <a:rPr lang="en-GB" dirty="0" smtClean="0"/>
                <a:t>45 chickens? </a:t>
              </a:r>
              <a:endParaRPr lang="en-GB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12" y="4497859"/>
            <a:ext cx="409394" cy="6800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80" y="4511775"/>
            <a:ext cx="409394" cy="6800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20" y="4497384"/>
            <a:ext cx="409394" cy="6800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60" y="4495012"/>
            <a:ext cx="409394" cy="6800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5"/>
          <a:stretch/>
        </p:blipFill>
        <p:spPr>
          <a:xfrm>
            <a:off x="4003200" y="4514421"/>
            <a:ext cx="215527" cy="6800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60709" y="3007495"/>
            <a:ext cx="5900808" cy="699458"/>
            <a:chOff x="1560709" y="3007495"/>
            <a:chExt cx="5900808" cy="699458"/>
          </a:xfrm>
        </p:grpSpPr>
        <p:sp>
          <p:nvSpPr>
            <p:cNvPr id="42" name="Rectangle 41"/>
            <p:cNvSpPr/>
            <p:nvPr/>
          </p:nvSpPr>
          <p:spPr>
            <a:xfrm>
              <a:off x="4689924" y="3098305"/>
              <a:ext cx="2771593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3600" dirty="0" smtClean="0"/>
                <a:t>= 45 chickens</a:t>
              </a:r>
              <a:endParaRPr lang="en-GB" sz="36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709" y="3010342"/>
              <a:ext cx="409394" cy="68004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577" y="3024258"/>
              <a:ext cx="409394" cy="68004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417" y="3009867"/>
              <a:ext cx="409394" cy="68004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257" y="3007495"/>
              <a:ext cx="409394" cy="68004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55"/>
            <a:stretch/>
          </p:blipFill>
          <p:spPr>
            <a:xfrm>
              <a:off x="4340097" y="3026904"/>
              <a:ext cx="215527" cy="680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2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625664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To interpret and construct a pictogram where one picture represents 10.</a:t>
            </a:r>
            <a:endParaRPr lang="en-GB" dirty="0"/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record data on a pictogram.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make a pictogram where one picture represents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find the total on a pictogram where one picture represents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ask and answer questions about the data.</a:t>
            </a:r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To interpret and construct a pictogram where one picture represents 10.</a:t>
            </a:r>
            <a:endParaRPr lang="en-GB" dirty="0"/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record data on a pictogram.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make a pictogram where one picture represents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find the total on a pictogram where one picture represents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 smtClean="0"/>
              <a:t>I can ask and answer questions about the data.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378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Each pictures stands for 10.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2636" y="697112"/>
            <a:ext cx="103874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Tens</a:t>
            </a:r>
            <a:endParaRPr lang="en-GB" sz="4000" dirty="0">
              <a:latin typeface="+mj-lt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133697" y="1650648"/>
            <a:ext cx="6637117" cy="923330"/>
            <a:chOff x="1309535" y="1311453"/>
            <a:chExt cx="5781181" cy="923330"/>
          </a:xfrm>
        </p:grpSpPr>
        <p:sp>
          <p:nvSpPr>
            <p:cNvPr id="37" name="Rounded Rectangle 36"/>
            <p:cNvSpPr/>
            <p:nvPr/>
          </p:nvSpPr>
          <p:spPr>
            <a:xfrm>
              <a:off x="1460157" y="1397845"/>
              <a:ext cx="5630559" cy="82602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How </a:t>
              </a:r>
              <a:r>
                <a:rPr lang="en-GB" dirty="0"/>
                <a:t>many of each animal treat is there in the farmer’s barn today</a:t>
              </a:r>
              <a:r>
                <a:rPr lang="en-GB" dirty="0" smtClean="0"/>
                <a:t>? What will half a picture be worth? </a:t>
              </a:r>
              <a:endParaRPr lang="en-GB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09535" y="1311453"/>
              <a:ext cx="676792" cy="923330"/>
              <a:chOff x="907883" y="1242714"/>
              <a:chExt cx="676792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07883" y="1389597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1008096">
                <a:off x="1059530" y="124271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46" y="3969778"/>
            <a:ext cx="636446" cy="85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4173" y="5320399"/>
            <a:ext cx="404561" cy="1076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53" y="2681494"/>
            <a:ext cx="1019017" cy="1087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10" y="3999536"/>
            <a:ext cx="874577" cy="1077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62" y="3598898"/>
            <a:ext cx="585790" cy="8811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7553" y="3359440"/>
            <a:ext cx="404561" cy="10761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7489" y="5352485"/>
            <a:ext cx="404561" cy="1076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036" y="3674817"/>
            <a:ext cx="404561" cy="10761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8964" y="4229301"/>
            <a:ext cx="404561" cy="10761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4903" y="5287573"/>
            <a:ext cx="404562" cy="10761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652" y="4164387"/>
            <a:ext cx="404561" cy="10761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6059" y="4821753"/>
            <a:ext cx="404561" cy="10761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07" y="4782913"/>
            <a:ext cx="636446" cy="8571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25" y="5153858"/>
            <a:ext cx="636446" cy="8571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65" y="2572140"/>
            <a:ext cx="636446" cy="8571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64" y="3328210"/>
            <a:ext cx="636446" cy="8571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4"/>
          <a:stretch/>
        </p:blipFill>
        <p:spPr>
          <a:xfrm>
            <a:off x="3158994" y="2598165"/>
            <a:ext cx="326469" cy="857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04" y="5119565"/>
            <a:ext cx="585790" cy="8811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6" y="4940678"/>
            <a:ext cx="1019017" cy="10872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76" y="4483401"/>
            <a:ext cx="1019017" cy="108723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3"/>
          <a:stretch/>
        </p:blipFill>
        <p:spPr>
          <a:xfrm>
            <a:off x="6570659" y="4350775"/>
            <a:ext cx="596606" cy="10872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59" y="4951739"/>
            <a:ext cx="874577" cy="107720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69" y="2620674"/>
            <a:ext cx="874577" cy="107720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96" y="3308768"/>
            <a:ext cx="874577" cy="107720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9" y="2446028"/>
            <a:ext cx="874577" cy="107720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3" y="3674275"/>
            <a:ext cx="874577" cy="107720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17" y="2554592"/>
            <a:ext cx="874577" cy="10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52636" y="697112"/>
            <a:ext cx="103874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Tens</a:t>
            </a:r>
            <a:endParaRPr lang="en-GB" sz="4000" dirty="0">
              <a:latin typeface="+mj-lt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78298"/>
              </p:ext>
            </p:extLst>
          </p:nvPr>
        </p:nvGraphicFramePr>
        <p:xfrm>
          <a:off x="874434" y="1591108"/>
          <a:ext cx="7395132" cy="418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Animal</a:t>
                      </a:r>
                      <a:r>
                        <a:rPr lang="en-GB" baseline="0" dirty="0" smtClean="0"/>
                        <a:t> Treat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3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2" y="2813346"/>
            <a:ext cx="506946" cy="6827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2" y="3591218"/>
            <a:ext cx="405910" cy="6105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1107726" y="1996192"/>
            <a:ext cx="322241" cy="857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4"/>
          <a:stretch/>
        </p:blipFill>
        <p:spPr>
          <a:xfrm>
            <a:off x="3792595" y="2813346"/>
            <a:ext cx="260041" cy="6827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5" y="4395029"/>
            <a:ext cx="567041" cy="60500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3"/>
          <a:stretch/>
        </p:blipFill>
        <p:spPr>
          <a:xfrm>
            <a:off x="2768821" y="4381277"/>
            <a:ext cx="336844" cy="6138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7" y="5072430"/>
            <a:ext cx="509635" cy="62771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65" y="2813346"/>
            <a:ext cx="506946" cy="682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18" y="2813346"/>
            <a:ext cx="506946" cy="6827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71" y="2813346"/>
            <a:ext cx="506946" cy="6827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24" y="2813346"/>
            <a:ext cx="506946" cy="6827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1529289" y="1998512"/>
            <a:ext cx="322241" cy="85715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1950852" y="2000832"/>
            <a:ext cx="322241" cy="85715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2372415" y="2003152"/>
            <a:ext cx="322241" cy="85715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2793978" y="2005472"/>
            <a:ext cx="322241" cy="85715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3215541" y="2007792"/>
            <a:ext cx="322241" cy="85715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3637104" y="2010112"/>
            <a:ext cx="322241" cy="8571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713">
            <a:off x="4058667" y="2012432"/>
            <a:ext cx="322241" cy="85715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77" y="4395029"/>
            <a:ext cx="567041" cy="60500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29" y="4395029"/>
            <a:ext cx="567041" cy="60500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21" y="3596901"/>
            <a:ext cx="405910" cy="61057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73" y="5072430"/>
            <a:ext cx="509635" cy="62771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59" y="5072430"/>
            <a:ext cx="509635" cy="62771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45" y="5072430"/>
            <a:ext cx="509635" cy="62771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31" y="5072430"/>
            <a:ext cx="509635" cy="62771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17" y="5072430"/>
            <a:ext cx="509635" cy="62771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03" y="5072430"/>
            <a:ext cx="509635" cy="627710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6668991" y="2136620"/>
            <a:ext cx="99900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/>
              <a:t>80</a:t>
            </a:r>
            <a:endParaRPr lang="en-GB" sz="2800" dirty="0"/>
          </a:p>
        </p:txBody>
      </p:sp>
      <p:sp>
        <p:nvSpPr>
          <p:cNvPr id="91" name="Rectangle 90"/>
          <p:cNvSpPr/>
          <p:nvPr/>
        </p:nvSpPr>
        <p:spPr>
          <a:xfrm>
            <a:off x="6668991" y="2843862"/>
            <a:ext cx="99900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/>
              <a:t>55</a:t>
            </a:r>
            <a:endParaRPr lang="en-GB" sz="2800" dirty="0"/>
          </a:p>
        </p:txBody>
      </p:sp>
      <p:sp>
        <p:nvSpPr>
          <p:cNvPr id="92" name="Rectangle 91"/>
          <p:cNvSpPr/>
          <p:nvPr/>
        </p:nvSpPr>
        <p:spPr>
          <a:xfrm>
            <a:off x="6668991" y="3608770"/>
            <a:ext cx="99900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/>
              <a:t>20</a:t>
            </a:r>
            <a:endParaRPr lang="en-GB" sz="2800" dirty="0"/>
          </a:p>
        </p:txBody>
      </p:sp>
      <p:sp>
        <p:nvSpPr>
          <p:cNvPr id="93" name="Rectangle 92"/>
          <p:cNvSpPr/>
          <p:nvPr/>
        </p:nvSpPr>
        <p:spPr>
          <a:xfrm>
            <a:off x="6668991" y="4373678"/>
            <a:ext cx="99900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/>
              <a:t>35</a:t>
            </a:r>
            <a:endParaRPr lang="en-GB" sz="2800" dirty="0"/>
          </a:p>
        </p:txBody>
      </p:sp>
      <p:sp>
        <p:nvSpPr>
          <p:cNvPr id="94" name="Rectangle 93"/>
          <p:cNvSpPr/>
          <p:nvPr/>
        </p:nvSpPr>
        <p:spPr>
          <a:xfrm>
            <a:off x="6668991" y="5122110"/>
            <a:ext cx="99900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/>
              <a:t>70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90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7" b="7937"/>
          <a:stretch/>
        </p:blipFill>
        <p:spPr>
          <a:xfrm>
            <a:off x="755650" y="2100574"/>
            <a:ext cx="7632699" cy="39937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9439" y="697112"/>
            <a:ext cx="402514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Farmer’s Fall Out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1383454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Say hello to Freya, </a:t>
            </a:r>
            <a:r>
              <a:rPr lang="en-GB" dirty="0" err="1"/>
              <a:t>Farid</a:t>
            </a:r>
            <a:r>
              <a:rPr lang="en-GB" dirty="0"/>
              <a:t> and Frida.  </a:t>
            </a:r>
          </a:p>
          <a:p>
            <a:pPr algn="ctr"/>
            <a:r>
              <a:rPr lang="en-GB" dirty="0"/>
              <a:t>They met at Farmer’s Club.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48" y="2212479"/>
            <a:ext cx="1892233" cy="3661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6" y="2029785"/>
            <a:ext cx="1958310" cy="384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86" y="2490545"/>
            <a:ext cx="2681388" cy="33157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55041" y="3951954"/>
            <a:ext cx="1949535" cy="1178010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Freya thinks that she has the most animals on her farm.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20548" y="3581541"/>
            <a:ext cx="2133127" cy="923520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Farid</a:t>
            </a:r>
            <a:r>
              <a:rPr lang="en-GB" dirty="0" smtClean="0">
                <a:solidFill>
                  <a:schemeClr val="tx1"/>
                </a:solidFill>
              </a:rPr>
              <a:t> thinks that his farm has more animals.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66873" y="4206444"/>
            <a:ext cx="2133127" cy="923520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Frida thinks that she has the most animals of all!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75754" y="5206650"/>
            <a:ext cx="6792494" cy="923330"/>
            <a:chOff x="1307506" y="1348723"/>
            <a:chExt cx="6792494" cy="923330"/>
          </a:xfrm>
        </p:grpSpPr>
        <p:sp>
          <p:nvSpPr>
            <p:cNvPr id="17" name="Rounded Rectangle 16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   Can </a:t>
              </a:r>
              <a:r>
                <a:rPr lang="en-GB" dirty="0"/>
                <a:t>you help them find out who has the most animals? 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3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9439" y="697112"/>
            <a:ext cx="402514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Farmer’s Fall Out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1476000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Let’s help the farmers to count their animals on the pictogram</a:t>
            </a:r>
            <a:r>
              <a:rPr lang="en-GB" dirty="0" smtClean="0"/>
              <a:t>.</a:t>
            </a:r>
            <a:endParaRPr lang="en-GB" dirty="0"/>
          </a:p>
          <a:p>
            <a:pPr algn="ctr"/>
            <a:r>
              <a:rPr lang="en-GB" dirty="0"/>
              <a:t>One picture represents 10 animals. We can write this as 10:1.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12788" y="5173362"/>
            <a:ext cx="6318422" cy="659027"/>
          </a:xfrm>
          <a:prstGeom prst="roundRect">
            <a:avLst>
              <a:gd name="adj" fmla="val 12917"/>
            </a:avLst>
          </a:prstGeom>
          <a:solidFill>
            <a:srgbClr val="FCC156"/>
          </a:solidFill>
          <a:ln w="28575"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Remember, one animal represents 10 animals so half an animal represents 5 animals.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8647" y="5099221"/>
            <a:ext cx="280087" cy="280087"/>
          </a:xfrm>
          <a:prstGeom prst="roundRect">
            <a:avLst/>
          </a:prstGeom>
          <a:solidFill>
            <a:srgbClr val="FAB00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0" y="2663836"/>
            <a:ext cx="2907957" cy="1982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4"/>
          <a:stretch/>
        </p:blipFill>
        <p:spPr>
          <a:xfrm>
            <a:off x="5626061" y="2689514"/>
            <a:ext cx="1452686" cy="19823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27623" y="3065113"/>
            <a:ext cx="98424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= 10</a:t>
            </a:r>
            <a:endParaRPr lang="en-GB" sz="4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4583" y="2974194"/>
            <a:ext cx="7325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= 5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5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7"/>
          <a:stretch/>
        </p:blipFill>
        <p:spPr>
          <a:xfrm>
            <a:off x="755650" y="1508680"/>
            <a:ext cx="7632700" cy="45856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9439" y="697112"/>
            <a:ext cx="402514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Farmer’s Fall Out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Can you help count how many animals there are?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1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17" y="2846730"/>
            <a:ext cx="7475648" cy="954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0" y="3143758"/>
            <a:ext cx="660379" cy="4501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4"/>
          <a:stretch/>
        </p:blipFill>
        <p:spPr>
          <a:xfrm>
            <a:off x="6869975" y="3099027"/>
            <a:ext cx="329896" cy="4501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37" y="3143758"/>
            <a:ext cx="660379" cy="450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34" y="3143758"/>
            <a:ext cx="660379" cy="4501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31" y="3143758"/>
            <a:ext cx="660379" cy="4501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28" y="3143758"/>
            <a:ext cx="660379" cy="4501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5" y="3143758"/>
            <a:ext cx="660379" cy="4501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22" y="3143758"/>
            <a:ext cx="660379" cy="4501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19" y="3143758"/>
            <a:ext cx="660379" cy="4501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6116" y="4027710"/>
            <a:ext cx="1651768" cy="1651768"/>
          </a:xfrm>
          <a:prstGeom prst="roundRect">
            <a:avLst/>
          </a:prstGeom>
          <a:solidFill>
            <a:srgbClr val="FAB00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85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5192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9"/>
          <a:stretch/>
        </p:blipFill>
        <p:spPr>
          <a:xfrm>
            <a:off x="755650" y="1581664"/>
            <a:ext cx="7632700" cy="4512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9439" y="697112"/>
            <a:ext cx="402514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latin typeface="+mj-lt"/>
              </a:rPr>
              <a:t>Farmer’s Fall Out</a:t>
            </a:r>
            <a:endParaRPr lang="en-GB" sz="4000" dirty="0">
              <a:latin typeface="+mj-lt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5754" y="1672015"/>
            <a:ext cx="6792494" cy="923330"/>
            <a:chOff x="1307506" y="1348723"/>
            <a:chExt cx="6792494" cy="923330"/>
          </a:xfrm>
        </p:grpSpPr>
        <p:sp>
          <p:nvSpPr>
            <p:cNvPr id="13" name="Rounded Rectangle 12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Can you help count how many animals there are?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8087" y="1279984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1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17" y="2846730"/>
            <a:ext cx="7475648" cy="9547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6116" y="4027710"/>
            <a:ext cx="1651768" cy="1651768"/>
          </a:xfrm>
          <a:prstGeom prst="roundRect">
            <a:avLst/>
          </a:prstGeom>
          <a:solidFill>
            <a:srgbClr val="FAB00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45</a:t>
            </a:r>
            <a:endParaRPr lang="en-GB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7" y="3084023"/>
            <a:ext cx="696501" cy="5270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16" y="3084023"/>
            <a:ext cx="696501" cy="527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23" y="3084023"/>
            <a:ext cx="696501" cy="5270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30" y="3084023"/>
            <a:ext cx="696501" cy="5270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68"/>
          <a:stretch/>
        </p:blipFill>
        <p:spPr>
          <a:xfrm>
            <a:off x="3859650" y="3084023"/>
            <a:ext cx="399313" cy="5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490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Sassoon Infant Md</vt:lpstr>
      <vt:lpstr>Twinkl</vt:lpstr>
      <vt:lpstr>Tuffy-TTF</vt:lpstr>
      <vt:lpstr>Sassoon Infant Rg</vt:lpstr>
      <vt:lpstr>Arial</vt:lpstr>
      <vt:lpstr>Twinkl SemiBold</vt:lpstr>
      <vt:lpstr>Tuffy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48</cp:revision>
  <dcterms:created xsi:type="dcterms:W3CDTF">2019-01-21T14:44:56Z</dcterms:created>
  <dcterms:modified xsi:type="dcterms:W3CDTF">2020-06-14T10:21:08Z</dcterms:modified>
</cp:coreProperties>
</file>