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88" r:id="rId6"/>
    <p:sldId id="289" r:id="rId7"/>
    <p:sldId id="274" r:id="rId8"/>
    <p:sldId id="290" r:id="rId9"/>
    <p:sldId id="291" r:id="rId10"/>
    <p:sldId id="276" r:id="rId11"/>
    <p:sldId id="293" r:id="rId12"/>
    <p:sldId id="295" r:id="rId13"/>
    <p:sldId id="296" r:id="rId14"/>
    <p:sldId id="284" r:id="rId15"/>
    <p:sldId id="297" r:id="rId16"/>
    <p:sldId id="286" r:id="rId17"/>
    <p:sldId id="264" r:id="rId18"/>
  </p:sldIdLst>
  <p:sldSz cx="9144000" cy="6858000" type="screen4x3"/>
  <p:notesSz cx="6858000" cy="9144000"/>
  <p:embeddedFontLst>
    <p:embeddedFont>
      <p:font typeface="Sassoon Infant Rg" panose="02000503030000020003" charset="0"/>
      <p:regular r:id="rId19"/>
      <p:bold r:id="rId20"/>
    </p:embeddedFont>
    <p:embeddedFont>
      <p:font typeface="Tuffy" panose="020B0603060100000000" charset="0"/>
      <p:regular r:id="rId21"/>
      <p:bold r:id="rId22"/>
      <p:italic r:id="rId23"/>
      <p:boldItalic r:id="rId24"/>
    </p:embeddedFont>
    <p:embeddedFont>
      <p:font typeface="Tuffy-TTF" panose="020B0603060100000000" charset="0"/>
      <p:regular r:id="rId25"/>
      <p:bold r:id="rId26"/>
      <p:italic r:id="rId27"/>
      <p:boldItalic r:id="rId28"/>
    </p:embeddedFont>
    <p:embeddedFont>
      <p:font typeface="Twinkl" panose="020B0604020202020204" charset="0"/>
      <p:regular r:id="rId29"/>
      <p:bold r:id="rId30"/>
    </p:embeddedFont>
    <p:embeddedFont>
      <p:font typeface="Sassoon Infant Md" panose="02000603050000020003" charset="0"/>
      <p:regular r:id="rId31"/>
    </p:embeddedFont>
    <p:embeddedFont>
      <p:font typeface="Twinkl SemiBold" charset="0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FF9"/>
    <a:srgbClr val="F4DB76"/>
    <a:srgbClr val="E52721"/>
    <a:srgbClr val="FAB003"/>
    <a:srgbClr val="F18117"/>
    <a:srgbClr val="E6226A"/>
    <a:srgbClr val="00BCAA"/>
    <a:srgbClr val="F4DB77"/>
    <a:srgbClr val="009285"/>
    <a:srgbClr val="FDC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88" y="82"/>
      </p:cViewPr>
      <p:guideLst>
        <p:guide orient="horz" pos="2160"/>
        <p:guide pos="2880"/>
        <p:guide pos="317"/>
        <p:guide pos="476"/>
        <p:guide pos="5284"/>
        <p:guide pos="5420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| Year 2 | Statistics | Lesson 3 of 6: Blocks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uffy-TTF" panose="020B0603060100000000" pitchFamily="34" charset="0"/>
                <a:cs typeface="Arial" panose="020B0604020202020204" pitchFamily="34" charset="0"/>
              </a:rPr>
              <a:t>Statistics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31762" y="697112"/>
            <a:ext cx="36804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Block Diagrams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251" y="2773853"/>
            <a:ext cx="37586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 easily draw your tall towers on squared paper. </a:t>
            </a:r>
          </a:p>
          <a:p>
            <a:pPr algn="ctr"/>
            <a:r>
              <a:rPr lang="en-GB" dirty="0"/>
              <a:t>Each square of the paper that you colour in stands for one block.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is called a block diagram.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06361"/>
              </p:ext>
            </p:extLst>
          </p:nvPr>
        </p:nvGraphicFramePr>
        <p:xfrm>
          <a:off x="1220444" y="1475996"/>
          <a:ext cx="302263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374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31762" y="697112"/>
            <a:ext cx="36804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Block Diagrams</a:t>
            </a:r>
            <a:endParaRPr lang="en-GB" sz="4000" b="1" dirty="0">
              <a:latin typeface="Twinkl" pitchFamily="2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02509"/>
              </p:ext>
            </p:extLst>
          </p:nvPr>
        </p:nvGraphicFramePr>
        <p:xfrm>
          <a:off x="4572000" y="1498841"/>
          <a:ext cx="2930518" cy="459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247658" y="2316854"/>
            <a:ext cx="3035534" cy="3035534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Sometimes, block diagrams have numbers at the side to help you count how many of each kind of block there are. </a:t>
            </a:r>
          </a:p>
        </p:txBody>
      </p:sp>
    </p:spTree>
    <p:extLst>
      <p:ext uri="{BB962C8B-B14F-4D97-AF65-F5344CB8AC3E}">
        <p14:creationId xmlns:p14="http://schemas.microsoft.com/office/powerpoint/2010/main" val="2406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78543" y="697112"/>
            <a:ext cx="49869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More Block Diagrams</a:t>
            </a:r>
            <a:endParaRPr lang="en-GB" sz="4000" b="1" dirty="0">
              <a:latin typeface="Twinkl" pitchFamily="2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03198"/>
              </p:ext>
            </p:extLst>
          </p:nvPr>
        </p:nvGraphicFramePr>
        <p:xfrm>
          <a:off x="4572000" y="1498841"/>
          <a:ext cx="3270422" cy="439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6140" y="1951176"/>
            <a:ext cx="33569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Block diagrams are not only used for drawing blocks. You can use a block diagram to show lots of things. </a:t>
            </a:r>
          </a:p>
          <a:p>
            <a:endParaRPr lang="en-GB" dirty="0"/>
          </a:p>
          <a:p>
            <a:r>
              <a:rPr lang="en-GB" dirty="0"/>
              <a:t>This block diagram shows the number of boys and girls in a class. </a:t>
            </a:r>
          </a:p>
          <a:p>
            <a:endParaRPr lang="en-GB" dirty="0"/>
          </a:p>
          <a:p>
            <a:r>
              <a:rPr lang="en-GB" dirty="0"/>
              <a:t>Each green block stands for one boy and each orange block stands for one girl.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5602" y="5890051"/>
            <a:ext cx="614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Girls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31098" y="5890051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Boys</a:t>
            </a:r>
          </a:p>
        </p:txBody>
      </p:sp>
    </p:spTree>
    <p:extLst>
      <p:ext uri="{BB962C8B-B14F-4D97-AF65-F5344CB8AC3E}">
        <p14:creationId xmlns:p14="http://schemas.microsoft.com/office/powerpoint/2010/main" val="20979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78543" y="697112"/>
            <a:ext cx="49869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More Block Diagrams</a:t>
            </a:r>
            <a:endParaRPr lang="en-GB" sz="4000" b="1" dirty="0">
              <a:latin typeface="Twinkl" pitchFamily="2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305"/>
              </p:ext>
            </p:extLst>
          </p:nvPr>
        </p:nvGraphicFramePr>
        <p:xfrm>
          <a:off x="4572000" y="1498841"/>
          <a:ext cx="3270422" cy="439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565602" y="5890051"/>
            <a:ext cx="614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Girls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31098" y="5890051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Boys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4416" y="1498841"/>
            <a:ext cx="2327285" cy="1432670"/>
            <a:chOff x="1348401" y="1506108"/>
            <a:chExt cx="2327285" cy="1432670"/>
          </a:xfrm>
        </p:grpSpPr>
        <p:sp>
          <p:nvSpPr>
            <p:cNvPr id="9" name="Rounded Rectangle 8"/>
            <p:cNvSpPr/>
            <p:nvPr/>
          </p:nvSpPr>
          <p:spPr>
            <a:xfrm>
              <a:off x="1452786" y="1902671"/>
              <a:ext cx="2222900" cy="1036107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girls are in this class?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48401" y="1506108"/>
              <a:ext cx="501334" cy="677108"/>
              <a:chOff x="946749" y="1437369"/>
              <a:chExt cx="501334" cy="677108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46749" y="1550122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21008096">
                <a:off x="1059545" y="1437369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3361037" y="1968843"/>
            <a:ext cx="881449" cy="881449"/>
          </a:xfrm>
          <a:prstGeom prst="ellipse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9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81246" y="2958998"/>
            <a:ext cx="2327285" cy="1432670"/>
            <a:chOff x="1348401" y="1506108"/>
            <a:chExt cx="2327285" cy="1432670"/>
          </a:xfrm>
        </p:grpSpPr>
        <p:sp>
          <p:nvSpPr>
            <p:cNvPr id="14" name="Rounded Rectangle 13"/>
            <p:cNvSpPr/>
            <p:nvPr/>
          </p:nvSpPr>
          <p:spPr>
            <a:xfrm>
              <a:off x="1452786" y="1902671"/>
              <a:ext cx="2222900" cy="1036107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boys are there? 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348401" y="1506108"/>
              <a:ext cx="501334" cy="677108"/>
              <a:chOff x="946749" y="1437369"/>
              <a:chExt cx="501334" cy="677108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46749" y="1550122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08096">
                <a:off x="1059545" y="1437369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18" name="Oval 17"/>
          <p:cNvSpPr/>
          <p:nvPr/>
        </p:nvSpPr>
        <p:spPr>
          <a:xfrm>
            <a:off x="3417867" y="3429000"/>
            <a:ext cx="881449" cy="881449"/>
          </a:xfrm>
          <a:prstGeom prst="ellipse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6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38076" y="4419155"/>
            <a:ext cx="2327285" cy="1432670"/>
            <a:chOff x="1348401" y="1506108"/>
            <a:chExt cx="2327285" cy="1432670"/>
          </a:xfrm>
        </p:grpSpPr>
        <p:sp>
          <p:nvSpPr>
            <p:cNvPr id="20" name="Rounded Rectangle 19"/>
            <p:cNvSpPr/>
            <p:nvPr/>
          </p:nvSpPr>
          <p:spPr>
            <a:xfrm>
              <a:off x="1452786" y="1902671"/>
              <a:ext cx="2222900" cy="1036107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more girls are there than boys? 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48401" y="1506108"/>
              <a:ext cx="501334" cy="677108"/>
              <a:chOff x="946749" y="1437369"/>
              <a:chExt cx="501334" cy="67710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946749" y="1550122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21008096">
                <a:off x="1059545" y="1437369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25" name="Oval 24"/>
          <p:cNvSpPr/>
          <p:nvPr/>
        </p:nvSpPr>
        <p:spPr>
          <a:xfrm>
            <a:off x="3474697" y="4889157"/>
            <a:ext cx="881449" cy="881449"/>
          </a:xfrm>
          <a:prstGeom prst="ellipse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977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78544" y="662789"/>
            <a:ext cx="49869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More Block Diagrams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54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99750"/>
              </p:ext>
            </p:extLst>
          </p:nvPr>
        </p:nvGraphicFramePr>
        <p:xfrm>
          <a:off x="755650" y="1388984"/>
          <a:ext cx="3289128" cy="439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1" name="Oval 60"/>
          <p:cNvSpPr/>
          <p:nvPr/>
        </p:nvSpPr>
        <p:spPr>
          <a:xfrm>
            <a:off x="5088461" y="2003817"/>
            <a:ext cx="3035534" cy="3035534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block diagram shows the number of animals that were in a pond one day. What do you notice about the scale?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76" y="5804908"/>
            <a:ext cx="419546" cy="389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73" y="5858735"/>
            <a:ext cx="471192" cy="232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65" y="5815248"/>
            <a:ext cx="407485" cy="276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50" y="5815248"/>
            <a:ext cx="462417" cy="3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78544" y="662789"/>
            <a:ext cx="49869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More Block Diagrams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54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0" y="2961336"/>
            <a:ext cx="2379067" cy="1079465"/>
            <a:chOff x="1296619" y="1719305"/>
            <a:chExt cx="2379067" cy="1079465"/>
          </a:xfrm>
        </p:grpSpPr>
        <p:sp>
          <p:nvSpPr>
            <p:cNvPr id="15" name="Rounded Rectangle 14"/>
            <p:cNvSpPr/>
            <p:nvPr/>
          </p:nvSpPr>
          <p:spPr>
            <a:xfrm>
              <a:off x="1452786" y="1902672"/>
              <a:ext cx="2222900" cy="896098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What was the most common animal? 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296619" y="1719305"/>
              <a:ext cx="501334" cy="677108"/>
              <a:chOff x="894967" y="1650566"/>
              <a:chExt cx="501334" cy="67710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894967" y="1763319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1008096">
                <a:off x="1007763" y="1650566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7022205" y="3303790"/>
            <a:ext cx="1232109" cy="620112"/>
          </a:xfrm>
          <a:prstGeom prst="roundRect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snails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80420" y="3965966"/>
            <a:ext cx="2392717" cy="1097916"/>
            <a:chOff x="1282969" y="1700854"/>
            <a:chExt cx="2392717" cy="1097916"/>
          </a:xfrm>
        </p:grpSpPr>
        <p:sp>
          <p:nvSpPr>
            <p:cNvPr id="22" name="Rounded Rectangle 21"/>
            <p:cNvSpPr/>
            <p:nvPr/>
          </p:nvSpPr>
          <p:spPr>
            <a:xfrm>
              <a:off x="1452786" y="1902672"/>
              <a:ext cx="2222900" cy="896098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What was the</a:t>
              </a:r>
              <a:br>
                <a:rPr lang="en-GB" dirty="0"/>
              </a:br>
              <a:r>
                <a:rPr lang="en-GB" dirty="0"/>
                <a:t>least common animal?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282969" y="1700854"/>
              <a:ext cx="501334" cy="677108"/>
              <a:chOff x="881317" y="1632115"/>
              <a:chExt cx="501334" cy="677108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881317" y="1744868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21008096">
                <a:off x="994113" y="1632115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26" name="Rounded Rectangle 25"/>
          <p:cNvSpPr/>
          <p:nvPr/>
        </p:nvSpPr>
        <p:spPr>
          <a:xfrm>
            <a:off x="7022205" y="4299727"/>
            <a:ext cx="1232109" cy="620112"/>
          </a:xfrm>
          <a:prstGeom prst="roundRect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ducks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72000" y="1285473"/>
            <a:ext cx="2499953" cy="891788"/>
            <a:chOff x="1175733" y="1678594"/>
            <a:chExt cx="2499953" cy="891788"/>
          </a:xfrm>
        </p:grpSpPr>
        <p:sp>
          <p:nvSpPr>
            <p:cNvPr id="28" name="Rounded Rectangle 27"/>
            <p:cNvSpPr/>
            <p:nvPr/>
          </p:nvSpPr>
          <p:spPr>
            <a:xfrm>
              <a:off x="1452786" y="1902671"/>
              <a:ext cx="2222900" cy="66771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frogs were there? 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175733" y="1678594"/>
              <a:ext cx="501334" cy="677108"/>
              <a:chOff x="774081" y="1609855"/>
              <a:chExt cx="501334" cy="67710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774081" y="1722608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21008096">
                <a:off x="886877" y="1609855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32" name="Oval 31"/>
          <p:cNvSpPr/>
          <p:nvPr/>
        </p:nvSpPr>
        <p:spPr>
          <a:xfrm>
            <a:off x="7163587" y="1475744"/>
            <a:ext cx="719843" cy="719843"/>
          </a:xfrm>
          <a:prstGeom prst="ellipse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80420" y="2095713"/>
            <a:ext cx="2491533" cy="926365"/>
            <a:chOff x="1184153" y="1644017"/>
            <a:chExt cx="2491533" cy="926365"/>
          </a:xfrm>
        </p:grpSpPr>
        <p:sp>
          <p:nvSpPr>
            <p:cNvPr id="34" name="Rounded Rectangle 33"/>
            <p:cNvSpPr/>
            <p:nvPr/>
          </p:nvSpPr>
          <p:spPr>
            <a:xfrm>
              <a:off x="1452786" y="1902671"/>
              <a:ext cx="2222900" cy="66771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ducks were there?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184153" y="1644017"/>
              <a:ext cx="501334" cy="677108"/>
              <a:chOff x="782501" y="1575278"/>
              <a:chExt cx="501334" cy="67710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782501" y="1688031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21008096">
                <a:off x="895297" y="1575278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38" name="Oval 37"/>
          <p:cNvSpPr/>
          <p:nvPr/>
        </p:nvSpPr>
        <p:spPr>
          <a:xfrm>
            <a:off x="7163587" y="2320561"/>
            <a:ext cx="719843" cy="719843"/>
          </a:xfrm>
          <a:prstGeom prst="ellipse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580420" y="4988519"/>
            <a:ext cx="2491533" cy="1158053"/>
            <a:chOff x="1184153" y="1644017"/>
            <a:chExt cx="2491533" cy="1158053"/>
          </a:xfrm>
        </p:grpSpPr>
        <p:sp>
          <p:nvSpPr>
            <p:cNvPr id="40" name="Rounded Rectangle 39"/>
            <p:cNvSpPr/>
            <p:nvPr/>
          </p:nvSpPr>
          <p:spPr>
            <a:xfrm>
              <a:off x="1452786" y="1902671"/>
              <a:ext cx="2222900" cy="899399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more fish were there than ducks? 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184153" y="1644017"/>
              <a:ext cx="501334" cy="677108"/>
              <a:chOff x="782501" y="1575278"/>
              <a:chExt cx="501334" cy="677108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782501" y="1688031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21008096">
                <a:off x="895297" y="1575278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44" name="Oval 43"/>
          <p:cNvSpPr/>
          <p:nvPr/>
        </p:nvSpPr>
        <p:spPr>
          <a:xfrm>
            <a:off x="7151488" y="5288481"/>
            <a:ext cx="719843" cy="719843"/>
          </a:xfrm>
          <a:prstGeom prst="ellipse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8432"/>
              </p:ext>
            </p:extLst>
          </p:nvPr>
        </p:nvGraphicFramePr>
        <p:xfrm>
          <a:off x="755650" y="1388984"/>
          <a:ext cx="3289128" cy="439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76" y="5804908"/>
            <a:ext cx="419546" cy="3896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73" y="5858735"/>
            <a:ext cx="471192" cy="2326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65" y="5815248"/>
            <a:ext cx="407485" cy="27610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50" y="5815248"/>
            <a:ext cx="462417" cy="3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32" grpId="0" animBg="1"/>
      <p:bldP spid="38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3"/>
          <a:stretch/>
        </p:blipFill>
        <p:spPr>
          <a:xfrm>
            <a:off x="755650" y="2176664"/>
            <a:ext cx="7632700" cy="39176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78538" y="794181"/>
            <a:ext cx="49869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More Block Diagrams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72" name="Talking Partn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84481" y="1542267"/>
            <a:ext cx="7175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think of anything else you could show on a block diagram?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0"/>
          <a:stretch/>
        </p:blipFill>
        <p:spPr>
          <a:xfrm>
            <a:off x="2552426" y="2481648"/>
            <a:ext cx="4039145" cy="36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make and interpret a block diagram.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39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sort items into groups.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record the information on a block diagram.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answer questions about my block diagram.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37856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Sort these animals into groups.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6841" y="697112"/>
            <a:ext cx="167033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Groups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1"/>
          <a:stretch/>
        </p:blipFill>
        <p:spPr>
          <a:xfrm>
            <a:off x="755650" y="1866875"/>
            <a:ext cx="7632700" cy="422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6" y="4712042"/>
            <a:ext cx="1485900" cy="1124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59" y="3770784"/>
            <a:ext cx="588906" cy="978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47" y="2855821"/>
            <a:ext cx="1801415" cy="1747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66" y="2954062"/>
            <a:ext cx="1798459" cy="1725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31" y="4152438"/>
            <a:ext cx="1268763" cy="1790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76" y="4530811"/>
            <a:ext cx="1183645" cy="14223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45" y="3172392"/>
            <a:ext cx="2104465" cy="1539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90" y="2742283"/>
            <a:ext cx="1270450" cy="97953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1175762" y="1726408"/>
            <a:ext cx="6792494" cy="923330"/>
            <a:chOff x="1307506" y="1348723"/>
            <a:chExt cx="6792494" cy="923330"/>
          </a:xfrm>
        </p:grpSpPr>
        <p:sp>
          <p:nvSpPr>
            <p:cNvPr id="49" name="Rounded Rectangle 48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FAB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have you sorted them?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F18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FFC000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FFC000"/>
                  </a:solidFill>
                  <a:latin typeface="Twinkl" pitchFamily="2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1175762" y="1734959"/>
            <a:ext cx="6792494" cy="923330"/>
            <a:chOff x="1307506" y="1348723"/>
            <a:chExt cx="6792494" cy="923330"/>
          </a:xfrm>
        </p:grpSpPr>
        <p:sp>
          <p:nvSpPr>
            <p:cNvPr id="54" name="Rounded Rectangle 53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FAB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animals are in each group? 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F18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FFC000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FFC000"/>
                  </a:solidFill>
                  <a:latin typeface="Twinkl" pitchFamily="2" charset="0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184842" y="1738077"/>
            <a:ext cx="6792494" cy="923330"/>
            <a:chOff x="1307506" y="1348723"/>
            <a:chExt cx="6792494" cy="923330"/>
          </a:xfrm>
        </p:grpSpPr>
        <p:sp>
          <p:nvSpPr>
            <p:cNvPr id="59" name="Rounded Rectangle 58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FAB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algn="ctr"/>
              <a:r>
                <a:rPr lang="en-GB" dirty="0"/>
                <a:t>Can you think of another way to group the animals? 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F18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FFC000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FFC000"/>
                  </a:solidFill>
                  <a:latin typeface="Twinkl" pitchFamily="2" charset="0"/>
                </a:endParaRP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09" y="2531597"/>
            <a:ext cx="1243914" cy="743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96" y="4259905"/>
            <a:ext cx="1917954" cy="183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75506" y="1866876"/>
            <a:ext cx="3486834" cy="4141611"/>
          </a:xfrm>
          <a:prstGeom prst="roundRect">
            <a:avLst>
              <a:gd name="adj" fmla="val 6744"/>
            </a:avLst>
          </a:prstGeom>
          <a:solidFill>
            <a:schemeClr val="bg1"/>
          </a:solidFill>
          <a:ln w="38100">
            <a:solidFill>
              <a:srgbClr val="00B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Animals with two legs: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726979" y="1866875"/>
            <a:ext cx="3486834" cy="4141611"/>
          </a:xfrm>
          <a:prstGeom prst="roundRect">
            <a:avLst>
              <a:gd name="adj" fmla="val 6744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Animals with four legs: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7856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We could group the animals in many different ways. For example: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6841" y="697112"/>
            <a:ext cx="167033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Groups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6" y="4712042"/>
            <a:ext cx="1485900" cy="1124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59" y="2563941"/>
            <a:ext cx="796835" cy="1323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24" y="4372798"/>
            <a:ext cx="1412029" cy="1349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39" y="2512567"/>
            <a:ext cx="1801415" cy="1747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30" y="2441345"/>
            <a:ext cx="1211249" cy="1162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14" y="4083480"/>
            <a:ext cx="1268763" cy="1790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30" y="3625152"/>
            <a:ext cx="1183645" cy="14223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39" y="2412581"/>
            <a:ext cx="1779113" cy="13016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88" y="3780102"/>
            <a:ext cx="1270450" cy="9795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59" y="3711941"/>
            <a:ext cx="1243914" cy="7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75506" y="1866876"/>
            <a:ext cx="3486834" cy="4141611"/>
          </a:xfrm>
          <a:prstGeom prst="roundRect">
            <a:avLst>
              <a:gd name="adj" fmla="val 6744"/>
            </a:avLst>
          </a:prstGeom>
          <a:solidFill>
            <a:schemeClr val="bg1"/>
          </a:solidFill>
          <a:ln w="38100">
            <a:solidFill>
              <a:srgbClr val="00B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Animals that fly: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726979" y="1866875"/>
            <a:ext cx="3486834" cy="4141611"/>
          </a:xfrm>
          <a:prstGeom prst="roundRect">
            <a:avLst>
              <a:gd name="adj" fmla="val 6744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Animals that don’t fly: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7856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We could group the animals in many different ways. For example: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6841" y="697112"/>
            <a:ext cx="167033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Groups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9" y="3992614"/>
            <a:ext cx="1485900" cy="1124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57" y="2705358"/>
            <a:ext cx="796835" cy="1323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16" y="4328036"/>
            <a:ext cx="1412029" cy="1349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84" y="3664909"/>
            <a:ext cx="1379245" cy="1337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30" y="2441345"/>
            <a:ext cx="1211249" cy="1162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42" y="4554847"/>
            <a:ext cx="952018" cy="1343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19" y="4712042"/>
            <a:ext cx="963021" cy="115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40" y="2412581"/>
            <a:ext cx="1577850" cy="1154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88" y="3575309"/>
            <a:ext cx="1270450" cy="9795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2" y="2724417"/>
            <a:ext cx="1608337" cy="9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27411" y="697112"/>
            <a:ext cx="148919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Blocks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1383454"/>
            <a:ext cx="7632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Imagine you</a:t>
            </a:r>
            <a:r>
              <a:rPr lang="en-GB" dirty="0" smtClean="0"/>
              <a:t> </a:t>
            </a:r>
            <a:r>
              <a:rPr lang="en-GB" dirty="0"/>
              <a:t>have a pile of blocks.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We need to find out how many blocks of each colour you have.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53" y="2532856"/>
            <a:ext cx="531489" cy="54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27" y="3705612"/>
            <a:ext cx="531489" cy="545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21" y="3337355"/>
            <a:ext cx="531489" cy="545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86" y="4017515"/>
            <a:ext cx="531489" cy="545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15" y="3122612"/>
            <a:ext cx="531489" cy="5453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36" y="4032975"/>
            <a:ext cx="531489" cy="5453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91" y="4262446"/>
            <a:ext cx="531489" cy="5453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72" y="2569274"/>
            <a:ext cx="531489" cy="5453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12" y="2755153"/>
            <a:ext cx="531489" cy="5453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91" y="2569274"/>
            <a:ext cx="531489" cy="5453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14" y="4162023"/>
            <a:ext cx="531489" cy="5453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15" y="3201606"/>
            <a:ext cx="531489" cy="5453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48" y="4214126"/>
            <a:ext cx="531489" cy="545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17" y="3668744"/>
            <a:ext cx="531489" cy="5453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03" y="3044392"/>
            <a:ext cx="531489" cy="5453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67" y="3050303"/>
            <a:ext cx="531489" cy="545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57" y="2606572"/>
            <a:ext cx="531489" cy="5453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49" y="3537602"/>
            <a:ext cx="531489" cy="5453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98" y="3589544"/>
            <a:ext cx="531489" cy="5453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63" y="3201606"/>
            <a:ext cx="531489" cy="54538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55650" y="4977806"/>
            <a:ext cx="6978740" cy="846345"/>
          </a:xfrm>
          <a:prstGeom prst="round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36000" rtlCol="0" anchor="ctr"/>
          <a:lstStyle/>
          <a:p>
            <a:r>
              <a:rPr lang="en-GB" dirty="0" smtClean="0"/>
              <a:t>How would you arrange these blocks into groups?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2"/>
          <a:stretch/>
        </p:blipFill>
        <p:spPr>
          <a:xfrm>
            <a:off x="6590270" y="2371719"/>
            <a:ext cx="2288241" cy="37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755650" y="2228263"/>
            <a:ext cx="3747880" cy="2805488"/>
          </a:xfrm>
          <a:prstGeom prst="roundRect">
            <a:avLst>
              <a:gd name="adj" fmla="val 6744"/>
            </a:avLst>
          </a:prstGeom>
          <a:solidFill>
            <a:schemeClr val="bg1"/>
          </a:solidFill>
          <a:ln w="38100">
            <a:solidFill>
              <a:srgbClr val="00B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625018" y="2228262"/>
            <a:ext cx="3763331" cy="2805488"/>
          </a:xfrm>
          <a:prstGeom prst="roundRect">
            <a:avLst>
              <a:gd name="adj" fmla="val 6744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7411" y="697112"/>
            <a:ext cx="148919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Blocks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25" y="2515018"/>
            <a:ext cx="350466" cy="359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40" y="4133034"/>
            <a:ext cx="350466" cy="359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13" y="4005229"/>
            <a:ext cx="350466" cy="359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79" y="2938760"/>
            <a:ext cx="350466" cy="3596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7" y="2874563"/>
            <a:ext cx="350466" cy="359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88" y="2572647"/>
            <a:ext cx="350466" cy="3596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45" y="3000341"/>
            <a:ext cx="350466" cy="3596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07" y="2874562"/>
            <a:ext cx="350466" cy="359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03" y="2476144"/>
            <a:ext cx="350466" cy="3596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31" y="2432699"/>
            <a:ext cx="350466" cy="3596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15" y="3236057"/>
            <a:ext cx="350466" cy="3596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1" y="4469537"/>
            <a:ext cx="350466" cy="3596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75" y="4507053"/>
            <a:ext cx="350466" cy="3596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75" y="4091606"/>
            <a:ext cx="350466" cy="3596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24" y="4334983"/>
            <a:ext cx="350466" cy="359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42" y="3942590"/>
            <a:ext cx="350466" cy="3596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34" y="3786430"/>
            <a:ext cx="350466" cy="3596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82" y="4105939"/>
            <a:ext cx="350466" cy="3596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92" y="3681711"/>
            <a:ext cx="350466" cy="3596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23" y="3599878"/>
            <a:ext cx="350466" cy="35962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936835" y="1373110"/>
            <a:ext cx="7031413" cy="676792"/>
            <a:chOff x="1068587" y="1393458"/>
            <a:chExt cx="7031413" cy="676792"/>
          </a:xfrm>
        </p:grpSpPr>
        <p:sp>
          <p:nvSpPr>
            <p:cNvPr id="32" name="Rounded Rectangle 31"/>
            <p:cNvSpPr/>
            <p:nvPr/>
          </p:nvSpPr>
          <p:spPr>
            <a:xfrm>
              <a:off x="1452785" y="1517956"/>
              <a:ext cx="6647215" cy="512444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did </a:t>
              </a:r>
              <a:r>
                <a:rPr lang="en-GB" dirty="0" smtClean="0"/>
                <a:t>you think you could have arranged your </a:t>
              </a:r>
              <a:r>
                <a:rPr lang="en-GB" dirty="0"/>
                <a:t>blocks?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1068587" y="1393458"/>
              <a:ext cx="676792" cy="676792"/>
            </a:xfrm>
            <a:prstGeom prst="ellipse">
              <a:avLst/>
            </a:prstGeom>
            <a:solidFill>
              <a:srgbClr val="009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22622" y="3171455"/>
            <a:ext cx="3366730" cy="1183238"/>
            <a:chOff x="5121330" y="3101672"/>
            <a:chExt cx="3366730" cy="118323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330" y="3499696"/>
              <a:ext cx="350466" cy="35962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969" y="3497703"/>
              <a:ext cx="350466" cy="35962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608" y="3495710"/>
              <a:ext cx="350466" cy="35962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247" y="3493717"/>
              <a:ext cx="350466" cy="35962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886" y="3491724"/>
              <a:ext cx="350466" cy="35962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4525" y="3489731"/>
              <a:ext cx="350466" cy="35962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556" y="3925283"/>
              <a:ext cx="350466" cy="35962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363" y="3914959"/>
              <a:ext cx="350466" cy="35962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170" y="3904635"/>
              <a:ext cx="350466" cy="35962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77" y="3894311"/>
              <a:ext cx="350466" cy="35962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1784" y="3883987"/>
              <a:ext cx="350466" cy="35962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330" y="3101672"/>
              <a:ext cx="350466" cy="35962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363" y="3106272"/>
              <a:ext cx="350466" cy="35962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396" y="3110872"/>
              <a:ext cx="350466" cy="35962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429" y="3115472"/>
              <a:ext cx="350466" cy="35962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62" y="3120072"/>
              <a:ext cx="350466" cy="35962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495" y="3124672"/>
              <a:ext cx="350466" cy="35962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528" y="3129272"/>
              <a:ext cx="350466" cy="3596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61" y="3133872"/>
              <a:ext cx="350466" cy="35962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594" y="3138472"/>
              <a:ext cx="350466" cy="359627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050116" y="5179431"/>
            <a:ext cx="7043768" cy="923330"/>
            <a:chOff x="1056232" y="1457206"/>
            <a:chExt cx="7043768" cy="923330"/>
          </a:xfrm>
        </p:grpSpPr>
        <p:sp>
          <p:nvSpPr>
            <p:cNvPr id="59" name="Rounded Rectangle 58"/>
            <p:cNvSpPr/>
            <p:nvPr/>
          </p:nvSpPr>
          <p:spPr>
            <a:xfrm>
              <a:off x="1452785" y="1562579"/>
              <a:ext cx="6647215" cy="697125"/>
            </a:xfrm>
            <a:prstGeom prst="roundRect">
              <a:avLst/>
            </a:prstGeom>
            <a:solidFill>
              <a:srgbClr val="FAB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algn="ctr"/>
              <a:r>
                <a:rPr lang="en-GB" dirty="0"/>
                <a:t>Which arrangement is best for showing how many blocks there are of each colour? Why? 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056232" y="1457206"/>
              <a:ext cx="857967" cy="923330"/>
              <a:chOff x="654580" y="1388467"/>
              <a:chExt cx="857967" cy="92333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654580" y="1421148"/>
                <a:ext cx="857967" cy="857967"/>
              </a:xfrm>
              <a:prstGeom prst="ellipse">
                <a:avLst/>
              </a:prstGeom>
              <a:solidFill>
                <a:srgbClr val="F18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1008096">
                <a:off x="894409" y="1388467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FFC000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FFC000"/>
                  </a:solidFill>
                  <a:latin typeface="Twinkl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1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06249" y="697112"/>
            <a:ext cx="27315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Tall Towers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2582" y="1383454"/>
            <a:ext cx="8058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One way of arranging the blocks is to sort them into straight lines or towers. </a:t>
            </a:r>
          </a:p>
          <a:p>
            <a:pPr algn="ctr"/>
            <a:r>
              <a:rPr lang="en-GB" dirty="0"/>
              <a:t>This makes it very easy to see how many there are of each colour.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83627" y="2421924"/>
            <a:ext cx="2422675" cy="3537906"/>
            <a:chOff x="983628" y="3907026"/>
            <a:chExt cx="1405712" cy="20528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5600203"/>
              <a:ext cx="350466" cy="3596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874" y="5594040"/>
              <a:ext cx="350466" cy="35962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5388555"/>
              <a:ext cx="350466" cy="35962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015" y="5600202"/>
              <a:ext cx="350466" cy="35962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5176908"/>
              <a:ext cx="350466" cy="359627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4965261"/>
              <a:ext cx="350466" cy="35962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4753614"/>
              <a:ext cx="350466" cy="359627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4541967"/>
              <a:ext cx="350466" cy="359627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4330320"/>
              <a:ext cx="350466" cy="359627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4118673"/>
              <a:ext cx="350466" cy="359627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3907026"/>
              <a:ext cx="350466" cy="359627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015" y="5388555"/>
              <a:ext cx="350466" cy="359627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015" y="5176908"/>
              <a:ext cx="350466" cy="359627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015" y="4965261"/>
              <a:ext cx="350466" cy="359627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015" y="4753614"/>
              <a:ext cx="350466" cy="35962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874" y="5388555"/>
              <a:ext cx="350466" cy="359627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874" y="5183070"/>
              <a:ext cx="350466" cy="359627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874" y="4977585"/>
              <a:ext cx="350466" cy="35962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874" y="4772100"/>
              <a:ext cx="350466" cy="359627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874" y="4566615"/>
              <a:ext cx="350466" cy="359627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3724094" y="2483156"/>
            <a:ext cx="4664256" cy="923330"/>
            <a:chOff x="1307506" y="1348723"/>
            <a:chExt cx="4664256" cy="923330"/>
          </a:xfrm>
        </p:grpSpPr>
        <p:sp>
          <p:nvSpPr>
            <p:cNvPr id="82" name="Rounded Rectangle 81"/>
            <p:cNvSpPr/>
            <p:nvPr/>
          </p:nvSpPr>
          <p:spPr>
            <a:xfrm>
              <a:off x="1883563" y="1562579"/>
              <a:ext cx="4088199" cy="49735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red blocks are there? 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3724098" y="3431655"/>
            <a:ext cx="4664252" cy="923330"/>
            <a:chOff x="1307506" y="1348723"/>
            <a:chExt cx="4664252" cy="923330"/>
          </a:xfrm>
        </p:grpSpPr>
        <p:sp>
          <p:nvSpPr>
            <p:cNvPr id="87" name="Rounded Rectangle 86"/>
            <p:cNvSpPr/>
            <p:nvPr/>
          </p:nvSpPr>
          <p:spPr>
            <a:xfrm>
              <a:off x="1825894" y="1562579"/>
              <a:ext cx="4145864" cy="497351"/>
            </a:xfrm>
            <a:prstGeom prst="roundRect">
              <a:avLst/>
            </a:prstGeom>
            <a:solidFill>
              <a:srgbClr val="F18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blue blocks are there? 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chemeClr val="accent6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chemeClr val="accent6"/>
                  </a:solidFill>
                  <a:latin typeface="Twinkl" pitchFamily="2" charset="0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3623434" y="4380154"/>
            <a:ext cx="4764916" cy="923330"/>
            <a:chOff x="1206838" y="1348723"/>
            <a:chExt cx="4764916" cy="923330"/>
          </a:xfrm>
        </p:grpSpPr>
        <p:sp>
          <p:nvSpPr>
            <p:cNvPr id="92" name="Rounded Rectangle 91"/>
            <p:cNvSpPr/>
            <p:nvPr/>
          </p:nvSpPr>
          <p:spPr>
            <a:xfrm>
              <a:off x="1883555" y="1507715"/>
              <a:ext cx="4088199" cy="636292"/>
            </a:xfrm>
            <a:prstGeom prst="roundRect">
              <a:avLst/>
            </a:prstGeom>
            <a:solidFill>
              <a:srgbClr val="FAB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yellow blocks are there? 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206838" y="1348723"/>
              <a:ext cx="857967" cy="923330"/>
              <a:chOff x="805186" y="1279984"/>
              <a:chExt cx="857967" cy="92333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805186" y="1312665"/>
                <a:ext cx="857967" cy="857967"/>
              </a:xfrm>
              <a:prstGeom prst="ellipse">
                <a:avLst/>
              </a:prstGeom>
              <a:solidFill>
                <a:srgbClr val="F18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21008096">
                <a:off x="1045015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FFC000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FFC000"/>
                  </a:solidFill>
                  <a:latin typeface="Twinkl" pitchFamily="2" charset="0"/>
                </a:endParaRPr>
              </a:p>
            </p:txBody>
          </p:sp>
        </p:grpSp>
      </p:grpSp>
      <p:pic>
        <p:nvPicPr>
          <p:cNvPr id="96" name="Pai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1412784A-9730-4539-AD18-FDCBB0907DE4}" vid="{C564E1A4-2DFA-4397-8513-317C74FF86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545</Words>
  <Application>Microsoft Office PowerPoint</Application>
  <PresentationFormat>On-screen Show (4:3)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Sassoon Infant Rg</vt:lpstr>
      <vt:lpstr>Tuffy</vt:lpstr>
      <vt:lpstr>Tuffy-TTF</vt:lpstr>
      <vt:lpstr>Twinkl</vt:lpstr>
      <vt:lpstr>Arial</vt:lpstr>
      <vt:lpstr>Sassoon Infant Md</vt:lpstr>
      <vt:lpstr>Twinkl SemiBold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38</cp:revision>
  <dcterms:created xsi:type="dcterms:W3CDTF">2019-01-21T14:44:56Z</dcterms:created>
  <dcterms:modified xsi:type="dcterms:W3CDTF">2020-06-07T14:48:57Z</dcterms:modified>
</cp:coreProperties>
</file>