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74" r:id="rId5"/>
    <p:sldId id="276" r:id="rId6"/>
    <p:sldId id="277" r:id="rId7"/>
    <p:sldId id="282" r:id="rId8"/>
    <p:sldId id="283" r:id="rId9"/>
    <p:sldId id="284" r:id="rId10"/>
    <p:sldId id="288" r:id="rId11"/>
    <p:sldId id="285" r:id="rId12"/>
    <p:sldId id="289" r:id="rId13"/>
    <p:sldId id="290" r:id="rId14"/>
    <p:sldId id="275" r:id="rId15"/>
    <p:sldId id="286" r:id="rId16"/>
    <p:sldId id="281" r:id="rId17"/>
    <p:sldId id="264" r:id="rId18"/>
  </p:sldIdLst>
  <p:sldSz cx="9144000" cy="6858000" type="screen4x3"/>
  <p:notesSz cx="6858000" cy="9144000"/>
  <p:embeddedFontLst>
    <p:embeddedFont>
      <p:font typeface="Twinkl SemiBold" charset="0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Sassoon Infant Md" panose="02000603050000020003" charset="0"/>
      <p:regular r:id="rId22"/>
    </p:embeddedFont>
    <p:embeddedFont>
      <p:font typeface="Tuffy-TTF" panose="020B0603060100000000" charset="0"/>
      <p:regular r:id="rId23"/>
      <p:bold r:id="rId24"/>
      <p:italic r:id="rId25"/>
      <p:boldItalic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FDE"/>
    <a:srgbClr val="908ABA"/>
    <a:srgbClr val="F18117"/>
    <a:srgbClr val="FAB003"/>
    <a:srgbClr val="E6226A"/>
    <a:srgbClr val="009285"/>
    <a:srgbClr val="00BCAA"/>
    <a:srgbClr val="FDCF80"/>
    <a:srgbClr val="00AC9C"/>
    <a:srgbClr val="B9D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062" y="114"/>
      </p:cViewPr>
      <p:guideLst>
        <p:guide orient="horz" pos="2160"/>
        <p:guide pos="2880"/>
        <p:guide pos="317"/>
        <p:guide pos="476"/>
        <p:guide pos="5284"/>
        <p:guide pos="5420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2 | Statistics | Lesson 2 of 6: Break Time Fruit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  <a:cs typeface="Arial" panose="020B0604020202020204" pitchFamily="34" charset="0"/>
              </a:rPr>
              <a:t>Statistics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AC59F4-04DA-4473-B452-7CD6C6E87736}"/>
              </a:ext>
            </a:extLst>
          </p:cNvPr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Fruit Pictograms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D8F4E53-86A0-4B2D-A58F-6A174C17A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24293"/>
              </p:ext>
            </p:extLst>
          </p:nvPr>
        </p:nvGraphicFramePr>
        <p:xfrm>
          <a:off x="1092892" y="1680397"/>
          <a:ext cx="3123132" cy="26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511B9751-E788-4BD9-9CD7-41AEB502C274}"/>
              </a:ext>
            </a:extLst>
          </p:cNvPr>
          <p:cNvSpPr/>
          <p:nvPr/>
        </p:nvSpPr>
        <p:spPr>
          <a:xfrm>
            <a:off x="2348002" y="4910276"/>
            <a:ext cx="588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dirty="0"/>
              <a:t>Fruit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82C4AB-9405-408D-A23A-6654C717D60F}"/>
              </a:ext>
            </a:extLst>
          </p:cNvPr>
          <p:cNvSpPr/>
          <p:nvPr/>
        </p:nvSpPr>
        <p:spPr>
          <a:xfrm>
            <a:off x="1092892" y="1257850"/>
            <a:ext cx="6958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Break Time Fruit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D0D8549-8891-427F-BFC0-CA951FA85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6" y="4407300"/>
            <a:ext cx="433074" cy="3765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9E1D5A-90D5-47C9-BBDC-6B055456F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6" y="4425318"/>
            <a:ext cx="341593" cy="3508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1FCEA2-65C2-46EB-A1A4-F67C9C7E8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4422975"/>
            <a:ext cx="316092" cy="335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70A3E2-20B5-46F7-B73B-5A7A535B6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8" y="4400116"/>
            <a:ext cx="275536" cy="4093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D903506-69A1-4C31-ACF1-73F8744E5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3873881"/>
            <a:ext cx="316092" cy="335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19DD79-D507-4B76-BA7A-AD2E15006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3454975"/>
            <a:ext cx="316092" cy="335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C8AB394-D7BC-4388-8F08-C2C2BDF8F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3031881"/>
            <a:ext cx="316092" cy="335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84BB05D-84EB-45C9-A1B3-E49708FE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2619207"/>
            <a:ext cx="316092" cy="335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6DCE8CD-8210-42F5-8B78-20EB4A322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2200301"/>
            <a:ext cx="316092" cy="335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DF15FC1-BEE5-44AF-97EE-BE5F1BBC7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0" y="1777207"/>
            <a:ext cx="316092" cy="335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EAF9420-894F-4F39-B364-86DFA34D4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6" y="3840836"/>
            <a:ext cx="433074" cy="3765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2C735AA-0692-4AD0-AC4D-3027B333C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6" y="3413047"/>
            <a:ext cx="433074" cy="37651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EE50D1A-6872-404C-9CCB-86577680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6" y="2980281"/>
            <a:ext cx="433074" cy="3765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FB54430-83C6-4E06-958F-8AE6F1303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56" y="2552492"/>
            <a:ext cx="433074" cy="3765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F847185-195B-41DA-977B-658FA09DD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6" y="3891242"/>
            <a:ext cx="341593" cy="3508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7B49D6-F99A-4386-897A-E9289885D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6" y="3426462"/>
            <a:ext cx="341593" cy="350875"/>
          </a:xfrm>
          <a:prstGeom prst="rect">
            <a:avLst/>
          </a:prstGeom>
        </p:spPr>
      </p:pic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B566A540-22DE-44DA-B578-AB16CF720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25956"/>
              </p:ext>
            </p:extLst>
          </p:nvPr>
        </p:nvGraphicFramePr>
        <p:xfrm>
          <a:off x="4927976" y="1680397"/>
          <a:ext cx="3123132" cy="26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729AAC6D-F681-455B-9037-01352A2915AE}"/>
              </a:ext>
            </a:extLst>
          </p:cNvPr>
          <p:cNvSpPr/>
          <p:nvPr/>
        </p:nvSpPr>
        <p:spPr>
          <a:xfrm>
            <a:off x="6183086" y="4910275"/>
            <a:ext cx="588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dirty="0"/>
              <a:t>Fruit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D20D4C0-8DA7-45A5-9860-85191C0D6CCA}"/>
              </a:ext>
            </a:extLst>
          </p:cNvPr>
          <p:cNvSpPr/>
          <p:nvPr/>
        </p:nvSpPr>
        <p:spPr>
          <a:xfrm>
            <a:off x="4997171" y="4429499"/>
            <a:ext cx="62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Apple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B42D48-2D7E-48BB-9AFF-79B67BEC8297}"/>
              </a:ext>
            </a:extLst>
          </p:cNvPr>
          <p:cNvSpPr/>
          <p:nvPr/>
        </p:nvSpPr>
        <p:spPr>
          <a:xfrm>
            <a:off x="5706511" y="4420375"/>
            <a:ext cx="790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Banana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07BED-E8C8-4D43-9768-FABF8EBBA41F}"/>
              </a:ext>
            </a:extLst>
          </p:cNvPr>
          <p:cNvSpPr/>
          <p:nvPr/>
        </p:nvSpPr>
        <p:spPr>
          <a:xfrm>
            <a:off x="6525592" y="4411251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Orange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781D2D4-5B2C-43FD-944C-653982C983C9}"/>
              </a:ext>
            </a:extLst>
          </p:cNvPr>
          <p:cNvSpPr/>
          <p:nvPr/>
        </p:nvSpPr>
        <p:spPr>
          <a:xfrm>
            <a:off x="7408226" y="4402127"/>
            <a:ext cx="53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Pear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36451CE-AC11-4B19-860D-9F9163B1B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3872055"/>
            <a:ext cx="350870" cy="35226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E1ADD43-352D-41A5-BEEA-27D3A09550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3456135"/>
            <a:ext cx="350870" cy="35226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1023297-B2A6-4099-AF19-F1CDEDF49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3040213"/>
            <a:ext cx="350870" cy="35226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458A59-BE03-40C0-B120-A116BDAFB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2624291"/>
            <a:ext cx="350870" cy="35226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DD340E2-F407-4A78-B472-FD7901896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2208369"/>
            <a:ext cx="350870" cy="35226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A3163DE-F208-431E-8C5C-0AA1659440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2" y="1792447"/>
            <a:ext cx="350870" cy="35226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4EC651D-B29A-4F15-AAAC-A6CD314C0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1" y="3872055"/>
            <a:ext cx="350870" cy="35226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2F10C08-ED5E-4142-858F-A193F8BD8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1" y="3456135"/>
            <a:ext cx="350870" cy="35226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3479894-1065-495E-8D26-BC51EE913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1" y="3040213"/>
            <a:ext cx="350870" cy="35226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580FCED-6CA8-494F-9DA2-84E390A1E9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1" y="2624291"/>
            <a:ext cx="350870" cy="35226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81BF536-906F-4643-866E-7862A13A8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60" y="3872055"/>
            <a:ext cx="350870" cy="35226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FE10D7B-CD94-4CB8-8059-27DDE0680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60" y="3456135"/>
            <a:ext cx="350870" cy="35226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01A6FA7E-D22C-484B-A0D9-B993689FFC88}"/>
              </a:ext>
            </a:extLst>
          </p:cNvPr>
          <p:cNvGrpSpPr/>
          <p:nvPr/>
        </p:nvGrpSpPr>
        <p:grpSpPr>
          <a:xfrm>
            <a:off x="755650" y="4901418"/>
            <a:ext cx="7650779" cy="889703"/>
            <a:chOff x="-3897270" y="1506108"/>
            <a:chExt cx="7650779" cy="889703"/>
          </a:xfrm>
        </p:grpSpPr>
        <p:sp>
          <p:nvSpPr>
            <p:cNvPr id="98" name="Rounded Rectangle 33">
              <a:extLst>
                <a:ext uri="{FF2B5EF4-FFF2-40B4-BE49-F238E27FC236}">
                  <a16:creationId xmlns:a16="http://schemas.microsoft.com/office/drawing/2014/main" id="{E514BD1B-D83B-40C8-BDA7-10C65304295E}"/>
                </a:ext>
              </a:extLst>
            </p:cNvPr>
            <p:cNvSpPr/>
            <p:nvPr/>
          </p:nvSpPr>
          <p:spPr>
            <a:xfrm>
              <a:off x="-3897270" y="1902672"/>
              <a:ext cx="7572956" cy="49313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What is the same and what is different about the two pictograms.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67E8211-E9CB-4BAB-88A1-FD84E8BA2438}"/>
                </a:ext>
              </a:extLst>
            </p:cNvPr>
            <p:cNvGrpSpPr/>
            <p:nvPr/>
          </p:nvGrpSpPr>
          <p:grpSpPr>
            <a:xfrm>
              <a:off x="3252175" y="1506108"/>
              <a:ext cx="501334" cy="677108"/>
              <a:chOff x="2850523" y="1437369"/>
              <a:chExt cx="501334" cy="67710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9072511-7777-431E-AE99-715C2B09889C}"/>
                  </a:ext>
                </a:extLst>
              </p:cNvPr>
              <p:cNvSpPr/>
              <p:nvPr/>
            </p:nvSpPr>
            <p:spPr>
              <a:xfrm>
                <a:off x="2850523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47D9022-F1B6-4D9C-AA82-51C36120670D}"/>
                  </a:ext>
                </a:extLst>
              </p:cNvPr>
              <p:cNvSpPr/>
              <p:nvPr/>
            </p:nvSpPr>
            <p:spPr>
              <a:xfrm rot="21008096">
                <a:off x="2963319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1AA38D-F5E7-4378-A64E-8F774CC17FBA}"/>
              </a:ext>
            </a:extLst>
          </p:cNvPr>
          <p:cNvSpPr/>
          <p:nvPr/>
        </p:nvSpPr>
        <p:spPr>
          <a:xfrm>
            <a:off x="2067281" y="5853613"/>
            <a:ext cx="502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can use a symbol to represent the fruits.</a:t>
            </a:r>
          </a:p>
        </p:txBody>
      </p:sp>
    </p:spTree>
    <p:extLst>
      <p:ext uri="{BB962C8B-B14F-4D97-AF65-F5344CB8AC3E}">
        <p14:creationId xmlns:p14="http://schemas.microsoft.com/office/powerpoint/2010/main" val="31443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Fruit Pictograms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674" y="1240271"/>
            <a:ext cx="118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285"/>
                </a:solidFill>
              </a:rPr>
              <a:t>Title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91744" y="2061451"/>
            <a:ext cx="1932410" cy="369332"/>
          </a:xfrm>
          <a:prstGeom prst="roundRect">
            <a:avLst/>
          </a:prstGeom>
          <a:noFill/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0918" y="1450833"/>
            <a:ext cx="571893" cy="585451"/>
          </a:xfrm>
          <a:prstGeom prst="straightConnector1">
            <a:avLst/>
          </a:prstGeom>
          <a:ln w="12700">
            <a:solidFill>
              <a:srgbClr val="00928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989738" y="5402611"/>
            <a:ext cx="3145620" cy="32345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874709" y="4710331"/>
            <a:ext cx="118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Labels</a:t>
            </a:r>
          </a:p>
        </p:txBody>
      </p:sp>
      <p:cxnSp>
        <p:nvCxnSpPr>
          <p:cNvPr id="59" name="Straight Arrow Connector 58"/>
          <p:cNvCxnSpPr>
            <a:cxnSpLocks/>
            <a:endCxn id="57" idx="3"/>
          </p:cNvCxnSpPr>
          <p:nvPr/>
        </p:nvCxnSpPr>
        <p:spPr>
          <a:xfrm flipH="1">
            <a:off x="6135358" y="4983407"/>
            <a:ext cx="1349846" cy="58093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72C5ADA7-7DB2-4B34-8F83-DE7F8F35B6A3}"/>
              </a:ext>
            </a:extLst>
          </p:cNvPr>
          <p:cNvSpPr/>
          <p:nvPr/>
        </p:nvSpPr>
        <p:spPr>
          <a:xfrm>
            <a:off x="770187" y="3501532"/>
            <a:ext cx="1717692" cy="105548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79D98-80BC-432A-89DF-1BEE6CEA550F}"/>
              </a:ext>
            </a:extLst>
          </p:cNvPr>
          <p:cNvGrpSpPr/>
          <p:nvPr/>
        </p:nvGrpSpPr>
        <p:grpSpPr>
          <a:xfrm>
            <a:off x="853708" y="3597274"/>
            <a:ext cx="1634170" cy="864000"/>
            <a:chOff x="6699188" y="1900904"/>
            <a:chExt cx="1634170" cy="864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B524AA-8B96-4880-B0A2-9399935A00AE}"/>
                </a:ext>
              </a:extLst>
            </p:cNvPr>
            <p:cNvSpPr/>
            <p:nvPr/>
          </p:nvSpPr>
          <p:spPr>
            <a:xfrm>
              <a:off x="6699188" y="1900904"/>
              <a:ext cx="1529593" cy="86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839062-7E25-46B9-AC3E-8528F28677C7}"/>
                </a:ext>
              </a:extLst>
            </p:cNvPr>
            <p:cNvSpPr/>
            <p:nvPr/>
          </p:nvSpPr>
          <p:spPr>
            <a:xfrm>
              <a:off x="7152099" y="1929080"/>
              <a:ext cx="6448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Key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F9A4E8-94C0-41F1-9D70-E7ADB4FF7049}"/>
                </a:ext>
              </a:extLst>
            </p:cNvPr>
            <p:cNvSpPr/>
            <p:nvPr/>
          </p:nvSpPr>
          <p:spPr>
            <a:xfrm>
              <a:off x="7192108" y="2321745"/>
              <a:ext cx="1141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= 1 child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D94ADC-762D-4280-AFFC-B82CE6FFFEA5}"/>
              </a:ext>
            </a:extLst>
          </p:cNvPr>
          <p:cNvSpPr/>
          <p:nvPr/>
        </p:nvSpPr>
        <p:spPr>
          <a:xfrm>
            <a:off x="732457" y="5191247"/>
            <a:ext cx="118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Key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V="1">
            <a:off x="1393667" y="4618910"/>
            <a:ext cx="290209" cy="646388"/>
          </a:xfrm>
          <a:prstGeom prst="straightConnector1">
            <a:avLst/>
          </a:prstGeom>
          <a:ln w="127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93BFA9B-28E3-4A0B-86D9-34A4D7073506}"/>
              </a:ext>
            </a:extLst>
          </p:cNvPr>
          <p:cNvSpPr/>
          <p:nvPr/>
        </p:nvSpPr>
        <p:spPr>
          <a:xfrm>
            <a:off x="3012226" y="2059435"/>
            <a:ext cx="3124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Break Time Fruit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D3AE728A-8F5C-48AF-8A4F-89131630E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76770"/>
              </p:ext>
            </p:extLst>
          </p:nvPr>
        </p:nvGraphicFramePr>
        <p:xfrm>
          <a:off x="3012226" y="2669458"/>
          <a:ext cx="3123132" cy="26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55F36EF4-7AD8-4A30-8655-579F29C48300}"/>
              </a:ext>
            </a:extLst>
          </p:cNvPr>
          <p:cNvSpPr/>
          <p:nvPr/>
        </p:nvSpPr>
        <p:spPr>
          <a:xfrm>
            <a:off x="4267336" y="5899336"/>
            <a:ext cx="588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dirty="0"/>
              <a:t>Fruit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779CA-E3B8-4769-9780-43B94EE1FAB3}"/>
              </a:ext>
            </a:extLst>
          </p:cNvPr>
          <p:cNvSpPr/>
          <p:nvPr/>
        </p:nvSpPr>
        <p:spPr>
          <a:xfrm>
            <a:off x="3081421" y="5418560"/>
            <a:ext cx="62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Apple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69AD19-1E31-4243-B56A-0B37FB6A3FFA}"/>
              </a:ext>
            </a:extLst>
          </p:cNvPr>
          <p:cNvSpPr/>
          <p:nvPr/>
        </p:nvSpPr>
        <p:spPr>
          <a:xfrm>
            <a:off x="3790761" y="5409436"/>
            <a:ext cx="790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Banana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D845E8-5C7B-475C-91BD-07783A6B0E69}"/>
              </a:ext>
            </a:extLst>
          </p:cNvPr>
          <p:cNvSpPr/>
          <p:nvPr/>
        </p:nvSpPr>
        <p:spPr>
          <a:xfrm>
            <a:off x="4609842" y="5400312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Orange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6AA661-9706-4E09-8F0E-DFE2CB75BC33}"/>
              </a:ext>
            </a:extLst>
          </p:cNvPr>
          <p:cNvSpPr/>
          <p:nvPr/>
        </p:nvSpPr>
        <p:spPr>
          <a:xfrm>
            <a:off x="5492476" y="5391188"/>
            <a:ext cx="53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Pear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2B18A9C-B83E-44B9-8C8A-FBDC787C5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4861116"/>
            <a:ext cx="350870" cy="35226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887A94-A5D8-44C7-A7BF-B9DBDAB23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4445196"/>
            <a:ext cx="350870" cy="35226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B2F29E7-FE0F-447F-8AAD-4A9EFF7BD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4029274"/>
            <a:ext cx="350870" cy="3522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4E10297-9803-4924-BEEB-62A23C773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3613352"/>
            <a:ext cx="350870" cy="3522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46367E-B501-492A-8F71-63EBA4AF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3197430"/>
            <a:ext cx="350870" cy="3522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CC832B4-53B5-40C6-B02E-E0BF08E0E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2" y="2781508"/>
            <a:ext cx="350870" cy="35226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4BBE0CB-655D-4C62-B584-D3282D2C9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1" y="4861116"/>
            <a:ext cx="350870" cy="35226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01B634A-CFBC-42F8-8FD8-5439C70AD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1" y="4445196"/>
            <a:ext cx="350870" cy="35226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B847C39-931A-4046-9CA3-BAAD301D7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1" y="4029274"/>
            <a:ext cx="350870" cy="3522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99DDBBC-816B-414A-9A41-12B92EA2C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1" y="3613352"/>
            <a:ext cx="350870" cy="35226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1754C8E-E2F3-4B53-8B59-DCD4A0E92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10" y="4861116"/>
            <a:ext cx="350870" cy="35226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AD8DDD8-3AF1-430E-821E-DF6DC5A8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10" y="4445196"/>
            <a:ext cx="350870" cy="35226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22AA195-2461-4B3A-B1DD-1F16801CA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57" y="4029749"/>
            <a:ext cx="350870" cy="3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57" grpId="0" animBg="1"/>
      <p:bldP spid="58" grpId="0"/>
      <p:bldP spid="3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2D4C1-3908-4C6F-8E97-2361B95F72CE}"/>
              </a:ext>
            </a:extLst>
          </p:cNvPr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Staff Room Fruit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501E2-3856-4C61-B4B6-DD99B194B61C}"/>
              </a:ext>
            </a:extLst>
          </p:cNvPr>
          <p:cNvSpPr/>
          <p:nvPr/>
        </p:nvSpPr>
        <p:spPr>
          <a:xfrm>
            <a:off x="1213312" y="1265438"/>
            <a:ext cx="671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Here is a tally of the fruit eaten in the staff room this week.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A277-28CA-4765-908A-74BE30B49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13737"/>
              </p:ext>
            </p:extLst>
          </p:nvPr>
        </p:nvGraphicFramePr>
        <p:xfrm>
          <a:off x="1905943" y="2830918"/>
          <a:ext cx="258755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Tally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banana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pear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5552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EDB309C-C33E-452B-BD31-B57D8D18F408}"/>
              </a:ext>
            </a:extLst>
          </p:cNvPr>
          <p:cNvGrpSpPr/>
          <p:nvPr/>
        </p:nvGrpSpPr>
        <p:grpSpPr>
          <a:xfrm>
            <a:off x="3047474" y="4339493"/>
            <a:ext cx="104679" cy="271117"/>
            <a:chOff x="4178811" y="2801709"/>
            <a:chExt cx="556617" cy="1441621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76E0D4-2AB9-4F15-8D2C-0BBDBDBAB307}"/>
                </a:ext>
              </a:extLst>
            </p:cNvPr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785C73-7ACE-421E-B95F-DE9D7DDEE6DC}"/>
                </a:ext>
              </a:extLst>
            </p:cNvPr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684343-4EC5-40CA-973F-4794CAA5B647}"/>
                </a:ext>
              </a:extLst>
            </p:cNvPr>
            <p:cNvSpPr/>
            <p:nvPr/>
          </p:nvSpPr>
          <p:spPr>
            <a:xfrm>
              <a:off x="4611858" y="2801709"/>
              <a:ext cx="123570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526607-30ED-428D-AA0F-476D8588840F}"/>
              </a:ext>
            </a:extLst>
          </p:cNvPr>
          <p:cNvGrpSpPr/>
          <p:nvPr/>
        </p:nvGrpSpPr>
        <p:grpSpPr>
          <a:xfrm>
            <a:off x="3044708" y="3251387"/>
            <a:ext cx="146403" cy="271117"/>
            <a:chOff x="4178811" y="2801709"/>
            <a:chExt cx="778474" cy="1441621"/>
          </a:xfrm>
          <a:solidFill>
            <a:schemeClr val="tx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5230F5-A785-4B56-946B-52FFFBE28DDE}"/>
                </a:ext>
              </a:extLst>
            </p:cNvPr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6EC4F6-C82A-4152-B8B8-39AFE9C07CED}"/>
                </a:ext>
              </a:extLst>
            </p:cNvPr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0E3F8-2D68-4A7A-9119-6106A72FB739}"/>
                </a:ext>
              </a:extLst>
            </p:cNvPr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EB9C1-BC37-49B9-B88B-5DD14ADD28F1}"/>
                </a:ext>
              </a:extLst>
            </p:cNvPr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0A5888-7CC4-4607-AA60-12D027F294DF}"/>
              </a:ext>
            </a:extLst>
          </p:cNvPr>
          <p:cNvGrpSpPr/>
          <p:nvPr/>
        </p:nvGrpSpPr>
        <p:grpSpPr>
          <a:xfrm>
            <a:off x="2984769" y="3605823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7EBD62-1B0F-4B9A-A286-9FDEC1A81D43}"/>
                </a:ext>
              </a:extLst>
            </p:cNvPr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5A6164-CFF9-4DEF-8CAF-2A44FFC23872}"/>
                </a:ext>
              </a:extLst>
            </p:cNvPr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33DEC-288C-41A0-A54F-69B444C95B5A}"/>
                </a:ext>
              </a:extLst>
            </p:cNvPr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A9FC09-0DCD-4F4C-98E0-735BD415657C}"/>
                </a:ext>
              </a:extLst>
            </p:cNvPr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0833A2-E794-4575-9569-28F48458F8DA}"/>
                </a:ext>
              </a:extLst>
            </p:cNvPr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35722D5-6803-4FE1-89F6-AB92326818A5}"/>
              </a:ext>
            </a:extLst>
          </p:cNvPr>
          <p:cNvSpPr/>
          <p:nvPr/>
        </p:nvSpPr>
        <p:spPr>
          <a:xfrm>
            <a:off x="3274775" y="360574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09DF8F-5C27-4A1B-B2EB-45BED5AA2183}"/>
              </a:ext>
            </a:extLst>
          </p:cNvPr>
          <p:cNvSpPr/>
          <p:nvPr/>
        </p:nvSpPr>
        <p:spPr>
          <a:xfrm>
            <a:off x="3959045" y="32046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961BEC-D54C-4DD5-9EC1-DFCC05432747}"/>
              </a:ext>
            </a:extLst>
          </p:cNvPr>
          <p:cNvSpPr/>
          <p:nvPr/>
        </p:nvSpPr>
        <p:spPr>
          <a:xfrm>
            <a:off x="3961451" y="355564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91509B-5DAF-4E47-A848-4E161BB4CA56}"/>
              </a:ext>
            </a:extLst>
          </p:cNvPr>
          <p:cNvSpPr/>
          <p:nvPr/>
        </p:nvSpPr>
        <p:spPr>
          <a:xfrm>
            <a:off x="3961450" y="390661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B6502A-DCAA-480C-BBD8-FC59F109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>
          <a:xfrm>
            <a:off x="4902836" y="1784035"/>
            <a:ext cx="3123952" cy="50739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4A40CAD-5B97-4E77-B5DE-015D2282D428}"/>
              </a:ext>
            </a:extLst>
          </p:cNvPr>
          <p:cNvSpPr/>
          <p:nvPr/>
        </p:nvSpPr>
        <p:spPr>
          <a:xfrm>
            <a:off x="3961450" y="429038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3B23E-1D2C-4A03-8E6A-DA6F8E53A2D9}"/>
              </a:ext>
            </a:extLst>
          </p:cNvPr>
          <p:cNvGrpSpPr/>
          <p:nvPr/>
        </p:nvGrpSpPr>
        <p:grpSpPr>
          <a:xfrm>
            <a:off x="3047474" y="3976373"/>
            <a:ext cx="104679" cy="271117"/>
            <a:chOff x="4178811" y="2801709"/>
            <a:chExt cx="556617" cy="1441621"/>
          </a:xfrm>
          <a:solidFill>
            <a:schemeClr val="tx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B51D50-960C-4D15-AA6A-12DF8048A397}"/>
                </a:ext>
              </a:extLst>
            </p:cNvPr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7F85F-00B0-42D3-8A21-03212752F439}"/>
                </a:ext>
              </a:extLst>
            </p:cNvPr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C6C148-4A3F-4742-B18B-0C970106A963}"/>
                </a:ext>
              </a:extLst>
            </p:cNvPr>
            <p:cNvSpPr/>
            <p:nvPr/>
          </p:nvSpPr>
          <p:spPr>
            <a:xfrm>
              <a:off x="4611858" y="2801709"/>
              <a:ext cx="123570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20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9F3003-01D7-492A-8825-801501318C87}"/>
              </a:ext>
            </a:extLst>
          </p:cNvPr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Staff Room Fruit</a:t>
            </a:r>
            <a:endParaRPr lang="en-GB" sz="4000" b="1" dirty="0">
              <a:latin typeface="Twinkl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136DA3-122C-4DB5-AC4B-D18FC0FFD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98247"/>
              </p:ext>
            </p:extLst>
          </p:nvPr>
        </p:nvGraphicFramePr>
        <p:xfrm>
          <a:off x="1524000" y="1619190"/>
          <a:ext cx="6096000" cy="241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120">
                  <a:extLst>
                    <a:ext uri="{9D8B030D-6E8A-4147-A177-3AD203B41FA5}">
                      <a16:colId xmlns:a16="http://schemas.microsoft.com/office/drawing/2014/main" val="11157989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740980121"/>
                    </a:ext>
                  </a:extLst>
                </a:gridCol>
                <a:gridCol w="911551">
                  <a:extLst>
                    <a:ext uri="{9D8B030D-6E8A-4147-A177-3AD203B41FA5}">
                      <a16:colId xmlns:a16="http://schemas.microsoft.com/office/drawing/2014/main" val="2437596279"/>
                    </a:ext>
                  </a:extLst>
                </a:gridCol>
              </a:tblGrid>
              <a:tr h="388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908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908A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>
                    <a:lnR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908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10036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apples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28048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bananas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43390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oranges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01249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pears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08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256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5D5DA0-3F7C-4B05-9029-CCC1FC08B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0" y="2080753"/>
            <a:ext cx="350870" cy="352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FDEFA-ABC5-433C-9BEA-4E6BE2705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8" y="2080753"/>
            <a:ext cx="350870" cy="352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AE020-A15D-4103-907D-9615F0678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36" y="2080753"/>
            <a:ext cx="350870" cy="352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56CCF-4ABC-43F7-A4AC-21E2315D4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0" y="3101181"/>
            <a:ext cx="350870" cy="352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C7CEF-79C9-47D9-B7FD-F3BC80B8F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8" y="3101181"/>
            <a:ext cx="350870" cy="352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502AC-2E06-486F-A1EC-CC9FDFA3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36" y="3101181"/>
            <a:ext cx="350870" cy="352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F221E-14FE-4674-A572-91070EAC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4" y="3101181"/>
            <a:ext cx="350870" cy="352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D9EF0C-EE5B-4674-8D0D-7BF5CB91D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2" y="3101181"/>
            <a:ext cx="350870" cy="352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3111A9-06B3-4BE2-A7DA-C38BB2318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90" y="3101181"/>
            <a:ext cx="350870" cy="352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BD7C4F-3C6D-4896-98D7-DFF1CFFE9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0" y="2590967"/>
            <a:ext cx="350870" cy="35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6F85E2-18FB-427F-B2B2-FA21C0BA8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8" y="2590967"/>
            <a:ext cx="350870" cy="352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236F64-2299-45A4-B8A5-CD5F55F9B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36" y="2590967"/>
            <a:ext cx="350870" cy="352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5B8EB7-2636-49AB-8267-64508FDD6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4" y="2590967"/>
            <a:ext cx="350870" cy="352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A92580-8101-426F-9194-4126E752D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0" y="3602849"/>
            <a:ext cx="350870" cy="3522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E9AD25-2FB7-4CA4-A79C-B0FDA0C38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18" y="3602849"/>
            <a:ext cx="350870" cy="352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C1DDFB-BE05-4C3C-8064-9697F95E2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36" y="3602849"/>
            <a:ext cx="350870" cy="3522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441563-C8CA-4DF8-B1AC-D079EC1C75FA}"/>
              </a:ext>
            </a:extLst>
          </p:cNvPr>
          <p:cNvSpPr/>
          <p:nvPr/>
        </p:nvSpPr>
        <p:spPr>
          <a:xfrm>
            <a:off x="2861966" y="4335581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Tell me about what you can see.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6F902F-19A8-4C8A-B6CC-5040DCBF37C9}"/>
              </a:ext>
            </a:extLst>
          </p:cNvPr>
          <p:cNvGrpSpPr/>
          <p:nvPr/>
        </p:nvGrpSpPr>
        <p:grpSpPr>
          <a:xfrm>
            <a:off x="755650" y="4579843"/>
            <a:ext cx="7650779" cy="889703"/>
            <a:chOff x="-3897270" y="1506108"/>
            <a:chExt cx="7650779" cy="889703"/>
          </a:xfrm>
        </p:grpSpPr>
        <p:sp>
          <p:nvSpPr>
            <p:cNvPr id="24" name="Rounded Rectangle 33">
              <a:extLst>
                <a:ext uri="{FF2B5EF4-FFF2-40B4-BE49-F238E27FC236}">
                  <a16:creationId xmlns:a16="http://schemas.microsoft.com/office/drawing/2014/main" id="{70824847-E839-4195-9CE9-2A48B2EBE4E3}"/>
                </a:ext>
              </a:extLst>
            </p:cNvPr>
            <p:cNvSpPr/>
            <p:nvPr/>
          </p:nvSpPr>
          <p:spPr>
            <a:xfrm>
              <a:off x="-3897270" y="1902672"/>
              <a:ext cx="7572956" cy="49313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How is this similar to what we have been making?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362468-D922-4D75-8B85-3480E3F12CD1}"/>
                </a:ext>
              </a:extLst>
            </p:cNvPr>
            <p:cNvGrpSpPr/>
            <p:nvPr/>
          </p:nvGrpSpPr>
          <p:grpSpPr>
            <a:xfrm>
              <a:off x="3252175" y="1506108"/>
              <a:ext cx="501334" cy="677108"/>
              <a:chOff x="2850523" y="1437369"/>
              <a:chExt cx="501334" cy="67710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3630113-DB4A-4A2F-969C-1654D1DAF73C}"/>
                  </a:ext>
                </a:extLst>
              </p:cNvPr>
              <p:cNvSpPr/>
              <p:nvPr/>
            </p:nvSpPr>
            <p:spPr>
              <a:xfrm>
                <a:off x="2850523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103D51-297D-4B89-8053-22B45CFC43D3}"/>
                  </a:ext>
                </a:extLst>
              </p:cNvPr>
              <p:cNvSpPr/>
              <p:nvPr/>
            </p:nvSpPr>
            <p:spPr>
              <a:xfrm rot="21008096">
                <a:off x="2963319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9A23BC-6123-4189-87A5-FE40A3EB53CF}"/>
              </a:ext>
            </a:extLst>
          </p:cNvPr>
          <p:cNvGrpSpPr/>
          <p:nvPr/>
        </p:nvGrpSpPr>
        <p:grpSpPr>
          <a:xfrm>
            <a:off x="755650" y="5204626"/>
            <a:ext cx="7650779" cy="889703"/>
            <a:chOff x="-3897270" y="1506108"/>
            <a:chExt cx="7650779" cy="889703"/>
          </a:xfrm>
        </p:grpSpPr>
        <p:sp>
          <p:nvSpPr>
            <p:cNvPr id="29" name="Rounded Rectangle 33">
              <a:extLst>
                <a:ext uri="{FF2B5EF4-FFF2-40B4-BE49-F238E27FC236}">
                  <a16:creationId xmlns:a16="http://schemas.microsoft.com/office/drawing/2014/main" id="{7FD1E295-8F20-42E7-83A2-E14321E02A4D}"/>
                </a:ext>
              </a:extLst>
            </p:cNvPr>
            <p:cNvSpPr/>
            <p:nvPr/>
          </p:nvSpPr>
          <p:spPr>
            <a:xfrm>
              <a:off x="-3897270" y="1902672"/>
              <a:ext cx="7572956" cy="49313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How is it different?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D68326-DF64-48E7-BA84-6BB3969EE2F7}"/>
                </a:ext>
              </a:extLst>
            </p:cNvPr>
            <p:cNvGrpSpPr/>
            <p:nvPr/>
          </p:nvGrpSpPr>
          <p:grpSpPr>
            <a:xfrm>
              <a:off x="3252175" y="1506108"/>
              <a:ext cx="501334" cy="677108"/>
              <a:chOff x="2850523" y="1437369"/>
              <a:chExt cx="501334" cy="67710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39761AD-217D-432F-9B0E-54229A962DD7}"/>
                  </a:ext>
                </a:extLst>
              </p:cNvPr>
              <p:cNvSpPr/>
              <p:nvPr/>
            </p:nvSpPr>
            <p:spPr>
              <a:xfrm>
                <a:off x="2850523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41566E8-E221-4FBB-A9ED-046DBD29375C}"/>
                  </a:ext>
                </a:extLst>
              </p:cNvPr>
              <p:cNvSpPr/>
              <p:nvPr/>
            </p:nvSpPr>
            <p:spPr>
              <a:xfrm rot="21008096">
                <a:off x="2963319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0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4496" y="697112"/>
            <a:ext cx="545501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Questions and Answers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75754" y="1405001"/>
            <a:ext cx="6792494" cy="923330"/>
            <a:chOff x="1307506" y="1348723"/>
            <a:chExt cx="6792494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What is the most popular fruit in the staff room?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175758" y="2353500"/>
            <a:ext cx="6792494" cy="923330"/>
            <a:chOff x="1307506" y="1348723"/>
            <a:chExt cx="6792494" cy="923330"/>
          </a:xfrm>
        </p:grpSpPr>
        <p:sp>
          <p:nvSpPr>
            <p:cNvPr id="14" name="Rounded Rectangle 13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18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What was the least popular fruit?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b="1" dirty="0">
                    <a:solidFill>
                      <a:schemeClr val="accent6"/>
                    </a:solidFill>
                    <a:latin typeface="Twinkl" pitchFamily="2" charset="0"/>
                  </a:rPr>
                  <a:t>?</a:t>
                </a:r>
                <a:endParaRPr lang="en-GB" sz="6000" b="1" dirty="0">
                  <a:solidFill>
                    <a:schemeClr val="accent6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175762" y="3301999"/>
            <a:ext cx="6792494" cy="923330"/>
            <a:chOff x="1307506" y="1348723"/>
            <a:chExt cx="6792494" cy="923330"/>
          </a:xfrm>
        </p:grpSpPr>
        <p:sp>
          <p:nvSpPr>
            <p:cNvPr id="19" name="Rounded Rectangle 18"/>
            <p:cNvSpPr/>
            <p:nvPr/>
          </p:nvSpPr>
          <p:spPr>
            <a:xfrm>
              <a:off x="1452785" y="1562579"/>
              <a:ext cx="6647215" cy="497351"/>
            </a:xfrm>
            <a:prstGeom prst="roundRect">
              <a:avLst/>
            </a:prstGeom>
            <a:solidFill>
              <a:srgbClr val="FAB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How many bananas were eaten?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F18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b="1" dirty="0">
                    <a:solidFill>
                      <a:srgbClr val="FFC000"/>
                    </a:solidFill>
                    <a:latin typeface="Twinkl" pitchFamily="2" charset="0"/>
                  </a:rPr>
                  <a:t>?</a:t>
                </a:r>
                <a:endParaRPr lang="en-GB" sz="6000" b="1" dirty="0">
                  <a:solidFill>
                    <a:srgbClr val="FFC000"/>
                  </a:solidFill>
                  <a:latin typeface="Twinkl" pitchFamily="2" charset="0"/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4">
            <a:off x="5043706" y="4203538"/>
            <a:ext cx="1316253" cy="1352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7" y="4106812"/>
            <a:ext cx="1161895" cy="1530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104">
            <a:off x="1135512" y="4717905"/>
            <a:ext cx="1203205" cy="1498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0" y="4419972"/>
            <a:ext cx="1203205" cy="1498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771">
            <a:off x="2711466" y="4728444"/>
            <a:ext cx="1161895" cy="15309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8" y="4770818"/>
            <a:ext cx="1316253" cy="13520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708">
            <a:off x="4430685" y="4133799"/>
            <a:ext cx="1263361" cy="18768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90">
            <a:off x="6730930" y="4618173"/>
            <a:ext cx="1262250" cy="13385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43">
            <a:off x="5974494" y="4331978"/>
            <a:ext cx="1263361" cy="1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3"/>
          <a:stretch/>
        </p:blipFill>
        <p:spPr>
          <a:xfrm>
            <a:off x="755650" y="2176664"/>
            <a:ext cx="7632700" cy="391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4496" y="697112"/>
            <a:ext cx="545501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Questions and Answers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13312" y="1479600"/>
            <a:ext cx="671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Think of a question to ask about your charts and tables.</a:t>
            </a:r>
          </a:p>
          <a:p>
            <a:pPr algn="ctr"/>
            <a:r>
              <a:rPr lang="en-GB" dirty="0"/>
              <a:t>Ask a friend.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0"/>
          <a:stretch/>
        </p:blipFill>
        <p:spPr>
          <a:xfrm>
            <a:off x="2552426" y="2481648"/>
            <a:ext cx="4039145" cy="36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To construct </a:t>
            </a:r>
            <a:r>
              <a:rPr lang="en-GB" dirty="0"/>
              <a:t>a pictogram from a tally chart.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find information from a tally chart.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record the information in a pictogram.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a pictogram to compare </a:t>
            </a:r>
            <a:r>
              <a:rPr lang="en-GB" altLang="en-US"/>
              <a:t>the information.</a:t>
            </a:r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To construct </a:t>
            </a:r>
            <a:r>
              <a:rPr lang="en-GB" dirty="0"/>
              <a:t>a pictogram from a tally chart.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find information from a tally chart.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record the information in a pictogram.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use a pictogram to compare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7"/>
          <a:stretch/>
        </p:blipFill>
        <p:spPr>
          <a:xfrm>
            <a:off x="755650" y="1410055"/>
            <a:ext cx="7632700" cy="4682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6724" y="697112"/>
            <a:ext cx="39305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Break Time Fruit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72111" y="2137123"/>
            <a:ext cx="2758813" cy="2758813"/>
          </a:xfrm>
          <a:prstGeom prst="ellipse">
            <a:avLst/>
          </a:prstGeom>
          <a:solidFill>
            <a:srgbClr val="FAB00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Rainbow Primary School.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2"/>
          <a:stretch/>
        </p:blipFill>
        <p:spPr>
          <a:xfrm>
            <a:off x="4122823" y="1546789"/>
            <a:ext cx="2795521" cy="4546036"/>
          </a:xfrm>
          <a:prstGeom prst="rect">
            <a:avLst/>
          </a:prstGeom>
        </p:spPr>
      </p:pic>
      <p:pic>
        <p:nvPicPr>
          <p:cNvPr id="15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48165"/>
          <a:stretch/>
        </p:blipFill>
        <p:spPr>
          <a:xfrm>
            <a:off x="1028609" y="2443566"/>
            <a:ext cx="7040164" cy="36492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6726" y="697112"/>
            <a:ext cx="39305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Break Time Fruit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230" y="1431085"/>
            <a:ext cx="6465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are going to find out how many pieces of each fruit the Year 2 classes ate one day at break time. We need to collect some information or data. 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967">
            <a:off x="3820323" y="2649724"/>
            <a:ext cx="2715683" cy="198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595">
            <a:off x="5903190" y="3492342"/>
            <a:ext cx="1262250" cy="1338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4">
            <a:off x="5043706" y="4203538"/>
            <a:ext cx="1316253" cy="1352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57">
            <a:off x="2469780" y="2426112"/>
            <a:ext cx="3108185" cy="1868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743">
            <a:off x="961634" y="2866836"/>
            <a:ext cx="3316506" cy="2742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7" y="4106812"/>
            <a:ext cx="1161895" cy="1530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104">
            <a:off x="1135512" y="4717905"/>
            <a:ext cx="1203205" cy="14980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0" y="4419972"/>
            <a:ext cx="1203205" cy="1498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771">
            <a:off x="2711466" y="4728444"/>
            <a:ext cx="1161895" cy="1530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8" y="4770818"/>
            <a:ext cx="1316253" cy="1352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708">
            <a:off x="4430685" y="4133799"/>
            <a:ext cx="1263361" cy="18768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90">
            <a:off x="6730930" y="4618173"/>
            <a:ext cx="1262250" cy="1338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43">
            <a:off x="5974494" y="4331978"/>
            <a:ext cx="1263361" cy="1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6726" y="697112"/>
            <a:ext cx="39305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Break Time Fruit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230" y="1431085"/>
            <a:ext cx="6465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 tally chart is a way of organising information. 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1448" y="1886464"/>
            <a:ext cx="3492843" cy="4206361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48263" y="1973171"/>
            <a:ext cx="3159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Count the fruit that was eaten by the class. Fill in the tally chart for each kind of fruit they ate.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676208" y="1872140"/>
            <a:ext cx="3492843" cy="2848141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587336" y="3615045"/>
            <a:ext cx="364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can use this information or data to make a frequency table. Frequency means ‘how many’. 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83952"/>
              </p:ext>
            </p:extLst>
          </p:nvPr>
        </p:nvGraphicFramePr>
        <p:xfrm>
          <a:off x="5159683" y="2038438"/>
          <a:ext cx="258755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Tally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Banana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apple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6310737" y="2818223"/>
            <a:ext cx="64293" cy="271117"/>
            <a:chOff x="4178811" y="2801709"/>
            <a:chExt cx="341870" cy="1441621"/>
          </a:xfrm>
          <a:solidFill>
            <a:schemeClr val="tx1"/>
          </a:solidFill>
        </p:grpSpPr>
        <p:sp>
          <p:nvSpPr>
            <p:cNvPr id="52" name="Rectangle 5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98448" y="2458907"/>
            <a:ext cx="146403" cy="271117"/>
            <a:chOff x="4178811" y="2801709"/>
            <a:chExt cx="778474" cy="1441621"/>
          </a:xfrm>
          <a:solidFill>
            <a:schemeClr val="tx1"/>
          </a:solidFill>
        </p:grpSpPr>
        <p:sp>
          <p:nvSpPr>
            <p:cNvPr id="59" name="Rectangle 58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270259" y="3187354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70" name="Rectangle 6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6560265" y="318727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6346" y="1823974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9" name="Oval 118"/>
          <p:cNvSpPr/>
          <p:nvPr/>
        </p:nvSpPr>
        <p:spPr>
          <a:xfrm>
            <a:off x="4555328" y="1800417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4" y="3244007"/>
            <a:ext cx="705896" cy="61370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6" y="4532146"/>
            <a:ext cx="705896" cy="61370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0" y="3368778"/>
            <a:ext cx="705896" cy="61370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13" y="4367544"/>
            <a:ext cx="705896" cy="613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29" y="3693434"/>
            <a:ext cx="708700" cy="72795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0" y="5019497"/>
            <a:ext cx="708700" cy="727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4" y="5383476"/>
            <a:ext cx="564472" cy="59859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37" y="5260026"/>
            <a:ext cx="564472" cy="59859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69" y="4206799"/>
            <a:ext cx="564472" cy="59859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2" y="3895631"/>
            <a:ext cx="564472" cy="59859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22" y="3892957"/>
            <a:ext cx="564472" cy="59859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42" y="3211992"/>
            <a:ext cx="564472" cy="5985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2785" y="241220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216793" y="2763166"/>
            <a:ext cx="30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215190" y="311413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675190" y="4832246"/>
            <a:ext cx="3492843" cy="1260580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21928" y="5085024"/>
            <a:ext cx="3422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Count each tally and fill in the frequency table by writing the total number of each fruit. </a:t>
            </a:r>
          </a:p>
        </p:txBody>
      </p:sp>
      <p:sp>
        <p:nvSpPr>
          <p:cNvPr id="132" name="Oval 131"/>
          <p:cNvSpPr/>
          <p:nvPr/>
        </p:nvSpPr>
        <p:spPr>
          <a:xfrm>
            <a:off x="4587129" y="4784589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0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105" grpId="0" animBg="1"/>
      <p:bldP spid="119" grpId="0" animBg="1"/>
      <p:bldP spid="12" grpId="0"/>
      <p:bldP spid="129" grpId="0"/>
      <p:bldP spid="130" grpId="0"/>
      <p:bldP spid="131" grpId="0" animBg="1"/>
      <p:bldP spid="14" grpId="0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48165"/>
          <a:stretch/>
        </p:blipFill>
        <p:spPr>
          <a:xfrm>
            <a:off x="1028609" y="2443566"/>
            <a:ext cx="7040164" cy="36492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1118" y="69711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Fruit Pictograms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230" y="1431085"/>
            <a:ext cx="6465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Now, we are going to make a pictogram.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967">
            <a:off x="3820323" y="2649724"/>
            <a:ext cx="2715683" cy="198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595">
            <a:off x="5903190" y="3492342"/>
            <a:ext cx="1262250" cy="1338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4">
            <a:off x="5043706" y="4203538"/>
            <a:ext cx="1316253" cy="1352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57">
            <a:off x="2469780" y="2426112"/>
            <a:ext cx="3108185" cy="1868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743">
            <a:off x="961634" y="2866836"/>
            <a:ext cx="3316506" cy="2742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7" y="4106812"/>
            <a:ext cx="1161895" cy="1530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104">
            <a:off x="1135512" y="4717905"/>
            <a:ext cx="1203205" cy="14980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0" y="4419972"/>
            <a:ext cx="1203205" cy="1498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771">
            <a:off x="2711466" y="4728444"/>
            <a:ext cx="1161895" cy="1530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18" y="4770818"/>
            <a:ext cx="1316253" cy="1352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708">
            <a:off x="4430685" y="4133799"/>
            <a:ext cx="1263361" cy="18768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90">
            <a:off x="6730930" y="4618173"/>
            <a:ext cx="1262250" cy="1338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43">
            <a:off x="5974494" y="4331978"/>
            <a:ext cx="1263361" cy="1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Fruit Pictograms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3312" y="1265438"/>
            <a:ext cx="671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 pictogram is a chart that uses pictures to show information. 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225151" y="1464630"/>
            <a:ext cx="6743097" cy="923330"/>
            <a:chOff x="1356903" y="1278502"/>
            <a:chExt cx="6743097" cy="923330"/>
          </a:xfrm>
        </p:grpSpPr>
        <p:sp>
          <p:nvSpPr>
            <p:cNvPr id="22" name="Rounded Rectangle 21"/>
            <p:cNvSpPr/>
            <p:nvPr/>
          </p:nvSpPr>
          <p:spPr>
            <a:xfrm>
              <a:off x="1452785" y="1562579"/>
              <a:ext cx="6647215" cy="425923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What does this pictogram show?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1008096">
                <a:off x="1104494" y="1209763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91302"/>
              </p:ext>
            </p:extLst>
          </p:nvPr>
        </p:nvGraphicFramePr>
        <p:xfrm>
          <a:off x="3018589" y="2640517"/>
          <a:ext cx="3123132" cy="26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4273699" y="5870396"/>
            <a:ext cx="588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dirty="0"/>
              <a:t>Fruit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18589" y="2217970"/>
            <a:ext cx="312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Break Time Fruit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4BAE459-C7BB-4140-AB49-3A2E59153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53" y="5367420"/>
            <a:ext cx="433074" cy="3765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42393A-710A-4A8F-BC79-BFB0513F7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53" y="5385438"/>
            <a:ext cx="341593" cy="350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02A118-7E9C-4196-89FE-669E741526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5383095"/>
            <a:ext cx="316092" cy="335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EE2C48-80B4-47CF-94B9-F3E6457DE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35" y="5360236"/>
            <a:ext cx="275536" cy="4093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65ABAD-4072-4692-89CD-5245515B8A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4834001"/>
            <a:ext cx="316092" cy="335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6603CA-8F62-4AC7-B04B-4F216B153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4415095"/>
            <a:ext cx="316092" cy="335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549BEE-F21E-486B-827D-B33BE55DB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3992001"/>
            <a:ext cx="316092" cy="335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EF49D5-178C-49BE-AFA4-40A37D3C3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3579327"/>
            <a:ext cx="316092" cy="335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1FD3417-655E-467E-A448-37AC2A4D5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3160421"/>
            <a:ext cx="316092" cy="335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E544CC5-15B6-4A32-89BD-DA3ECA198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7" y="2737327"/>
            <a:ext cx="316092" cy="335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13224BB-5DCC-44AA-9508-FFDCA9A5A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53" y="4800956"/>
            <a:ext cx="433074" cy="3765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D3E36BA-193D-4FC0-97E0-79D14F049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53" y="4373167"/>
            <a:ext cx="433074" cy="3765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DDC2FE6-947F-46F4-B63D-4AFC83ED2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53" y="3940401"/>
            <a:ext cx="433074" cy="3765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09F4B61-BD7F-406C-9269-F1E9BC437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53" y="3512612"/>
            <a:ext cx="433074" cy="376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30803-4CBA-4019-83B6-7A8BA3AC90D3}"/>
              </a:ext>
            </a:extLst>
          </p:cNvPr>
          <p:cNvSpPr/>
          <p:nvPr/>
        </p:nvSpPr>
        <p:spPr>
          <a:xfrm>
            <a:off x="1064773" y="2793275"/>
            <a:ext cx="1479105" cy="2345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D7CF7-F0BE-48EA-B0D8-DE29B1A54019}"/>
              </a:ext>
            </a:extLst>
          </p:cNvPr>
          <p:cNvSpPr/>
          <p:nvPr/>
        </p:nvSpPr>
        <p:spPr>
          <a:xfrm>
            <a:off x="1492028" y="284148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Key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5682E2F-28F4-4035-B4D7-01B13CF46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6" y="3246703"/>
            <a:ext cx="368556" cy="32042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7A0770D-D311-46D2-8424-CE04D4E51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3716501"/>
            <a:ext cx="269001" cy="2852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2196FC0-F0E3-4617-9607-EB18A010D0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79" y="4178270"/>
            <a:ext cx="271549" cy="27892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379F9B-5DA4-499A-B2DE-CE19FD8DDC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23" y="4622447"/>
            <a:ext cx="246433" cy="366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78C793-AB7C-4246-A151-533489F9707B}"/>
              </a:ext>
            </a:extLst>
          </p:cNvPr>
          <p:cNvSpPr/>
          <p:nvPr/>
        </p:nvSpPr>
        <p:spPr>
          <a:xfrm>
            <a:off x="6240780" y="2537077"/>
            <a:ext cx="2147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pictures need to be the same size and lined up very carefully so we can compare them.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924DB5-E213-4557-B8C6-40E020B02895}"/>
              </a:ext>
            </a:extLst>
          </p:cNvPr>
          <p:cNvSpPr/>
          <p:nvPr/>
        </p:nvSpPr>
        <p:spPr>
          <a:xfrm>
            <a:off x="1460106" y="325029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 1 fruit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DA0DBA-F457-4615-9F0E-3FADDBA7D6F8}"/>
              </a:ext>
            </a:extLst>
          </p:cNvPr>
          <p:cNvSpPr/>
          <p:nvPr/>
        </p:nvSpPr>
        <p:spPr>
          <a:xfrm>
            <a:off x="1460106" y="366871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 1 fruit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84DF0C8-F7C7-44F9-90E0-68F3E2ECD4E5}"/>
              </a:ext>
            </a:extLst>
          </p:cNvPr>
          <p:cNvSpPr/>
          <p:nvPr/>
        </p:nvSpPr>
        <p:spPr>
          <a:xfrm>
            <a:off x="1460106" y="415381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 1 fruit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E8F9D4-2FA7-460E-85F3-EEE6B366BF04}"/>
              </a:ext>
            </a:extLst>
          </p:cNvPr>
          <p:cNvSpPr/>
          <p:nvPr/>
        </p:nvSpPr>
        <p:spPr>
          <a:xfrm>
            <a:off x="1460106" y="4634948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 1 fruit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B6C4DDC-8FF2-483B-A26F-9DEAC055B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53" y="4851362"/>
            <a:ext cx="341593" cy="3508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52166EE-E363-48C0-93EE-393EEE28D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53" y="4386582"/>
            <a:ext cx="341593" cy="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1118" y="599562"/>
            <a:ext cx="39417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Fruit Pictograms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3312" y="1265438"/>
            <a:ext cx="671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pictogram shows the fruit eaten at break time.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135880" y="2165456"/>
            <a:ext cx="3263823" cy="1497934"/>
            <a:chOff x="489686" y="1506108"/>
            <a:chExt cx="3263823" cy="1497934"/>
          </a:xfrm>
        </p:grpSpPr>
        <p:sp>
          <p:nvSpPr>
            <p:cNvPr id="34" name="Rounded Rectangle 33"/>
            <p:cNvSpPr/>
            <p:nvPr/>
          </p:nvSpPr>
          <p:spPr>
            <a:xfrm>
              <a:off x="489686" y="1902672"/>
              <a:ext cx="3186000" cy="1101370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What was the most popular fruit?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252175" y="1506108"/>
              <a:ext cx="501334" cy="677108"/>
              <a:chOff x="2850523" y="1437369"/>
              <a:chExt cx="501334" cy="67710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850523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21008096">
                <a:off x="2963319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092506" y="3725099"/>
            <a:ext cx="3229374" cy="1432670"/>
            <a:chOff x="1348401" y="1506108"/>
            <a:chExt cx="3229374" cy="1432670"/>
          </a:xfrm>
        </p:grpSpPr>
        <p:sp>
          <p:nvSpPr>
            <p:cNvPr id="39" name="Rounded Rectangle 38"/>
            <p:cNvSpPr/>
            <p:nvPr/>
          </p:nvSpPr>
          <p:spPr>
            <a:xfrm>
              <a:off x="1452785" y="1902671"/>
              <a:ext cx="3124990" cy="103610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How many people </a:t>
              </a:r>
              <a:br>
                <a:rPr lang="en-GB" b="1" dirty="0"/>
              </a:br>
              <a:r>
                <a:rPr lang="en-GB" b="1" dirty="0"/>
                <a:t>ate a banana?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48401" y="1506108"/>
              <a:ext cx="501334" cy="677108"/>
              <a:chOff x="946749" y="1437369"/>
              <a:chExt cx="501334" cy="67710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946749" y="1550122"/>
                <a:ext cx="501334" cy="501334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21008096">
                <a:off x="1059545" y="1437369"/>
                <a:ext cx="275742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4400" b="1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4400" b="1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8CCAD546-1503-401A-AAEB-0FB236E13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00803"/>
              </p:ext>
            </p:extLst>
          </p:nvPr>
        </p:nvGraphicFramePr>
        <p:xfrm>
          <a:off x="1128829" y="2442397"/>
          <a:ext cx="3123132" cy="267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2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177110D1-B018-4071-99E0-4EAAB280D7B9}"/>
              </a:ext>
            </a:extLst>
          </p:cNvPr>
          <p:cNvSpPr/>
          <p:nvPr/>
        </p:nvSpPr>
        <p:spPr>
          <a:xfrm>
            <a:off x="2383939" y="5672276"/>
            <a:ext cx="588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dirty="0"/>
              <a:t>Fruit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0A9516-B096-4C88-A603-EE7E2FC103B6}"/>
              </a:ext>
            </a:extLst>
          </p:cNvPr>
          <p:cNvSpPr/>
          <p:nvPr/>
        </p:nvSpPr>
        <p:spPr>
          <a:xfrm>
            <a:off x="1128829" y="2019850"/>
            <a:ext cx="312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Break Time Fruit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661411C-0548-488A-8FF9-4F7E041FE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3" y="5169300"/>
            <a:ext cx="433074" cy="37651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E24D36C-8A5E-449D-B1AF-B439CEE09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93" y="5187318"/>
            <a:ext cx="341593" cy="3508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599FC28-D3C8-42B6-A401-E28C15EDC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5184975"/>
            <a:ext cx="316092" cy="3352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625115E-6042-4D2A-B33C-BFF68BB8D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5" y="5162116"/>
            <a:ext cx="275536" cy="40933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D263603-4A94-4BF1-895B-BA8319E5C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4635881"/>
            <a:ext cx="316092" cy="335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0DCC609-E085-4C84-B31E-CC2CFD8A3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4216975"/>
            <a:ext cx="316092" cy="335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660400D-B0BB-4EA6-B4CB-386AAEA8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3793881"/>
            <a:ext cx="316092" cy="335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341A068-275C-4715-8B2E-28E9EADB3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3381207"/>
            <a:ext cx="316092" cy="335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40BE0E9-76B8-432E-B542-7243F39F10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2962301"/>
            <a:ext cx="316092" cy="335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79343AD-83C7-4A04-96B5-63790FB05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77" y="2539207"/>
            <a:ext cx="316092" cy="335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DCB6D07-94FC-4884-8547-EC80D80FE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3" y="4602836"/>
            <a:ext cx="433074" cy="37651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431C5AF-A9A4-4082-82C2-217A748EC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3" y="4175047"/>
            <a:ext cx="433074" cy="37651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D568BBC-4B2F-4F27-A7C7-B4ED15889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3" y="3742281"/>
            <a:ext cx="433074" cy="37651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E01C0B6-AA50-4B56-9262-D3923F0B7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93" y="3314492"/>
            <a:ext cx="433074" cy="37651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7ECDE53-ACC9-4EBF-A7D3-C183EC22E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93" y="4653242"/>
            <a:ext cx="341593" cy="3508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ECA7062-C0F3-4679-9D13-18DC3A47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93" y="4188462"/>
            <a:ext cx="341593" cy="3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498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Twinkl SemiBold</vt:lpstr>
      <vt:lpstr>Sassoon Infant Rg</vt:lpstr>
      <vt:lpstr>Sassoon Infant Md</vt:lpstr>
      <vt:lpstr>Tuffy-TTF</vt:lpstr>
      <vt:lpstr>Tuffy</vt:lpstr>
      <vt:lpstr>Twinkl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38</cp:revision>
  <dcterms:created xsi:type="dcterms:W3CDTF">2019-01-21T14:44:56Z</dcterms:created>
  <dcterms:modified xsi:type="dcterms:W3CDTF">2020-06-11T17:46:55Z</dcterms:modified>
</cp:coreProperties>
</file>