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64" r:id="rId22"/>
  </p:sldIdLst>
  <p:sldSz cx="9144000" cy="6858000" type="screen4x3"/>
  <p:notesSz cx="6858000" cy="9144000"/>
  <p:embeddedFontLst>
    <p:embeddedFont>
      <p:font typeface="Sassoon Infant Md" panose="02000603050000020003" charset="0"/>
      <p:regular r:id="rId23"/>
    </p:embeddedFont>
    <p:embeddedFont>
      <p:font typeface="Tuffy" panose="020B0603060100000000" charset="0"/>
      <p:regular r:id="rId24"/>
      <p:bold r:id="rId25"/>
      <p:italic r:id="rId26"/>
      <p:boldItalic r:id="rId27"/>
    </p:embeddedFont>
    <p:embeddedFont>
      <p:font typeface="Twinkl SemiBold" pitchFamily="2" charset="0"/>
      <p:bold r:id="rId28"/>
    </p:embeddedFont>
    <p:embeddedFont>
      <p:font typeface="Twinkl" pitchFamily="2" charset="0"/>
      <p:regular r:id="rId29"/>
      <p:bold r:id="rId30"/>
    </p:embeddedFont>
    <p:embeddedFont>
      <p:font typeface="Sassoon Infant Rg" panose="02000503030000020003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65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6042"/>
    <a:srgbClr val="3D7153"/>
    <a:srgbClr val="605BB8"/>
    <a:srgbClr val="C5DC46"/>
    <a:srgbClr val="265239"/>
    <a:srgbClr val="25BDBE"/>
    <a:srgbClr val="A13FA7"/>
    <a:srgbClr val="464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pos="476"/>
        <p:guide pos="5284"/>
        <p:guide pos="5465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2FA1AE-36F1-4CE7-99EB-C52E582DD0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9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10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50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1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5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8084020-7D41-46B3-BA47-7322DDFACE7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0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6AE9CE5-FE9F-4660-A811-91D60C4A4FB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72374B3B-6B69-43B6-AAC7-959A07C51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1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C5C2A0A-761D-4A09-948B-B05700AB366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9A4D557B-03A9-4F21-80DE-B85F6A82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6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3D9DE20-5CE3-418A-B58B-AF22C99C629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C56B68F6-7E94-4E27-A5E9-4B6230A8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3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A52B4A9-0B3F-4258-9243-5FC55B9ACE4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4315761F-04CF-4DD5-B87A-70A4DA151B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78D3562-3BB3-47A4-BC4F-E01FA40F916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7A2170D9-9AE3-4E70-B6FA-565C18450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269899E-1710-48E1-8F8F-49F6F7772B0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A64E2D76-837F-422E-9CF7-AB7B07014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8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801632-1DDD-4C16-9A8B-50218EFE4D2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FCD55-C206-4658-805F-FE93F7775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9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53C166-F8B6-4790-AEC0-7F7DE8FDC9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4B48DE-DB5C-4449-899E-5CFC70700C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51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53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55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54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5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61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60.png"/><Relationship Id="rId30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2E4FD95-B577-48E2-87DF-9A85071D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>
            <a:extLst>
              <a:ext uri="{FF2B5EF4-FFF2-40B4-BE49-F238E27FC236}">
                <a16:creationId xmlns:a16="http://schemas.microsoft.com/office/drawing/2014/main" id="{77528610-6B82-4A15-8725-5BB1437C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43D9E0-1838-4AEE-975C-6BA869CB1664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8BE4CA-45D6-478E-A6B8-9160681C9CCF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10">
            <a:extLst>
              <a:ext uri="{FF2B5EF4-FFF2-40B4-BE49-F238E27FC236}">
                <a16:creationId xmlns:a16="http://schemas.microsoft.com/office/drawing/2014/main" id="{89422785-7C87-4B75-BD1F-0D9548CF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anose="020B0603060100000000" pitchFamily="34" charset="0"/>
              </a:rPr>
              <a:t>| Year 4 | Position and Direction | Coordinates | Lesson 1 of 3: Café Coordinates</a:t>
            </a:r>
          </a:p>
        </p:txBody>
      </p:sp>
      <p:sp>
        <p:nvSpPr>
          <p:cNvPr id="11271" name="Title 17">
            <a:extLst>
              <a:ext uri="{FF2B5EF4-FFF2-40B4-BE49-F238E27FC236}">
                <a16:creationId xmlns:a16="http://schemas.microsoft.com/office/drawing/2014/main" id="{973FC9B6-A093-467D-9086-84158B7D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1272" name="Text Placeholder 16">
            <a:extLst>
              <a:ext uri="{FF2B5EF4-FFF2-40B4-BE49-F238E27FC236}">
                <a16:creationId xmlns:a16="http://schemas.microsoft.com/office/drawing/2014/main" id="{EF45FA95-11EA-4468-AC9F-7CEEF6CD6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Position and Direction</a:t>
            </a:r>
          </a:p>
        </p:txBody>
      </p:sp>
      <p:pic>
        <p:nvPicPr>
          <p:cNvPr id="11273" name="Picture 2">
            <a:extLst>
              <a:ext uri="{FF2B5EF4-FFF2-40B4-BE49-F238E27FC236}">
                <a16:creationId xmlns:a16="http://schemas.microsoft.com/office/drawing/2014/main" id="{3D8BC613-A4A9-4E41-B2E0-FA9FCD94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64CDF8-D5B9-44D7-898B-F80107B2A47E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A7D12-82B7-4ED8-9610-10CA6BAAFD5B}"/>
              </a:ext>
            </a:extLst>
          </p:cNvPr>
          <p:cNvSpPr/>
          <p:nvPr/>
        </p:nvSpPr>
        <p:spPr>
          <a:xfrm>
            <a:off x="755650" y="1414463"/>
            <a:ext cx="7632700" cy="278606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661647-4BEB-4AE1-85C3-863C00F7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538288"/>
            <a:ext cx="3619500" cy="2559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F0B84E-FA0F-4624-97F3-314196E3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8" y="1538288"/>
            <a:ext cx="3621087" cy="2559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86" name="Group Work">
            <a:extLst>
              <a:ext uri="{FF2B5EF4-FFF2-40B4-BE49-F238E27FC236}">
                <a16:creationId xmlns:a16="http://schemas.microsoft.com/office/drawing/2014/main" id="{DDF4D96C-889C-4597-ADC5-6BDD97EB0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D447DB-06DC-4C98-A369-5FADA4B14287}"/>
              </a:ext>
            </a:extLst>
          </p:cNvPr>
          <p:cNvSpPr/>
          <p:nvPr/>
        </p:nvSpPr>
        <p:spPr>
          <a:xfrm>
            <a:off x="755650" y="4303713"/>
            <a:ext cx="4152900" cy="1789112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Work together in your group to match the coordinates with the correct grid.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Remember to: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read across the </a:t>
            </a:r>
            <a:r>
              <a:rPr lang="en-GB" b="1" dirty="0"/>
              <a:t>x-axis</a:t>
            </a:r>
            <a:r>
              <a:rPr lang="en-GB" b="1" i="1" dirty="0"/>
              <a:t> </a:t>
            </a:r>
            <a:r>
              <a:rPr lang="en-GB" dirty="0"/>
              <a:t>first;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read up the </a:t>
            </a:r>
            <a:r>
              <a:rPr lang="en-GB" b="1" dirty="0"/>
              <a:t>y-axis </a:t>
            </a:r>
            <a:r>
              <a:rPr lang="en-GB" dirty="0"/>
              <a:t>second.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B2E77C-738A-4CAE-8C45-F86E0D2C6A0F}"/>
              </a:ext>
            </a:extLst>
          </p:cNvPr>
          <p:cNvGrpSpPr>
            <a:grpSpLocks/>
          </p:cNvGrpSpPr>
          <p:nvPr/>
        </p:nvGrpSpPr>
        <p:grpSpPr bwMode="auto">
          <a:xfrm>
            <a:off x="6997700" y="4873625"/>
            <a:ext cx="1700213" cy="1535113"/>
            <a:chOff x="6996933" y="4873924"/>
            <a:chExt cx="1701488" cy="15348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5F0595-E580-4A6B-825A-5A452FD93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96"/>
            <a:stretch/>
          </p:blipFill>
          <p:spPr>
            <a:xfrm>
              <a:off x="6996933" y="4873925"/>
              <a:ext cx="1701488" cy="1534879"/>
            </a:xfrm>
            <a:prstGeom prst="roundRect">
              <a:avLst>
                <a:gd name="adj" fmla="val 10485"/>
              </a:avLst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43AA2F8-8BA3-4C29-95A1-3BDF7844E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96" b="33896"/>
            <a:stretch/>
          </p:blipFill>
          <p:spPr>
            <a:xfrm>
              <a:off x="7003145" y="4873924"/>
              <a:ext cx="760629" cy="1534879"/>
            </a:xfrm>
            <a:prstGeom prst="roundRect">
              <a:avLst>
                <a:gd name="adj" fmla="val 0"/>
              </a:avLst>
            </a:prstGeom>
          </p:spPr>
        </p:pic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2C75936-B69D-47EC-91B2-26BEB9409411}"/>
              </a:ext>
            </a:extLst>
          </p:cNvPr>
          <p:cNvSpPr/>
          <p:nvPr/>
        </p:nvSpPr>
        <p:spPr>
          <a:xfrm>
            <a:off x="5021263" y="4303713"/>
            <a:ext cx="2389187" cy="1789112"/>
          </a:xfrm>
          <a:prstGeom prst="wedgeRectCallout">
            <a:avLst>
              <a:gd name="adj1" fmla="val 58633"/>
              <a:gd name="adj2" fmla="val 30568"/>
            </a:avLst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A useful tip!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An easy way to remember is ‘along the corridor and up the stairs’.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2">
            <a:extLst>
              <a:ext uri="{FF2B5EF4-FFF2-40B4-BE49-F238E27FC236}">
                <a16:creationId xmlns:a16="http://schemas.microsoft.com/office/drawing/2014/main" id="{A91CE2BB-C869-43DD-AA25-45852F05E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287" r="68463" b="52400"/>
          <a:stretch>
            <a:fillRect/>
          </a:stretch>
        </p:blipFill>
        <p:spPr bwMode="auto">
          <a:xfrm>
            <a:off x="4638675" y="3773488"/>
            <a:ext cx="18081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>
            <a:extLst>
              <a:ext uri="{FF2B5EF4-FFF2-40B4-BE49-F238E27FC236}">
                <a16:creationId xmlns:a16="http://schemas.microsoft.com/office/drawing/2014/main" id="{584486D6-6D50-45D2-8881-B158B43C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4" t="2251" r="1656" b="52434"/>
          <a:stretch>
            <a:fillRect/>
          </a:stretch>
        </p:blipFill>
        <p:spPr bwMode="auto">
          <a:xfrm>
            <a:off x="6580188" y="1346200"/>
            <a:ext cx="18081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>
            <a:extLst>
              <a:ext uri="{FF2B5EF4-FFF2-40B4-BE49-F238E27FC236}">
                <a16:creationId xmlns:a16="http://schemas.microsoft.com/office/drawing/2014/main" id="{FBF84534-87AE-4F9A-89CA-5D4B48E8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2251" r="34891" b="52434"/>
          <a:stretch>
            <a:fillRect/>
          </a:stretch>
        </p:blipFill>
        <p:spPr bwMode="auto">
          <a:xfrm>
            <a:off x="4638675" y="1346200"/>
            <a:ext cx="18081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>
            <a:extLst>
              <a:ext uri="{FF2B5EF4-FFF2-40B4-BE49-F238E27FC236}">
                <a16:creationId xmlns:a16="http://schemas.microsoft.com/office/drawing/2014/main" id="{920D38B9-EEB5-4CD8-BE92-A937DF33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2251" r="68297" b="52434"/>
          <a:stretch>
            <a:fillRect/>
          </a:stretch>
        </p:blipFill>
        <p:spPr bwMode="auto">
          <a:xfrm>
            <a:off x="2697163" y="1346200"/>
            <a:ext cx="18081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>
            <a:extLst>
              <a:ext uri="{FF2B5EF4-FFF2-40B4-BE49-F238E27FC236}">
                <a16:creationId xmlns:a16="http://schemas.microsoft.com/office/drawing/2014/main" id="{1B2B9F0A-E80D-4EDB-B85B-5984A80B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52412" r="68297" b="2272"/>
          <a:stretch>
            <a:fillRect/>
          </a:stretch>
        </p:blipFill>
        <p:spPr bwMode="auto">
          <a:xfrm>
            <a:off x="755650" y="1346200"/>
            <a:ext cx="18081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8">
            <a:extLst>
              <a:ext uri="{FF2B5EF4-FFF2-40B4-BE49-F238E27FC236}">
                <a16:creationId xmlns:a16="http://schemas.microsoft.com/office/drawing/2014/main" id="{A2D1355F-7ACC-4C42-9EB6-9F018BE7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52412" r="34961" b="2272"/>
          <a:stretch>
            <a:fillRect/>
          </a:stretch>
        </p:blipFill>
        <p:spPr bwMode="auto">
          <a:xfrm>
            <a:off x="755650" y="3776663"/>
            <a:ext cx="180816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0">
            <a:extLst>
              <a:ext uri="{FF2B5EF4-FFF2-40B4-BE49-F238E27FC236}">
                <a16:creationId xmlns:a16="http://schemas.microsoft.com/office/drawing/2014/main" id="{AC59E6A7-4003-4501-BFBE-37C814771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6" t="52412" r="1624" b="2272"/>
          <a:stretch>
            <a:fillRect/>
          </a:stretch>
        </p:blipFill>
        <p:spPr bwMode="auto">
          <a:xfrm>
            <a:off x="2697163" y="3776663"/>
            <a:ext cx="1808162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1">
            <a:extLst>
              <a:ext uri="{FF2B5EF4-FFF2-40B4-BE49-F238E27FC236}">
                <a16:creationId xmlns:a16="http://schemas.microsoft.com/office/drawing/2014/main" id="{592DF6FA-2DA8-43E0-BF09-540DFC56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2287" r="34889" b="52400"/>
          <a:stretch>
            <a:fillRect/>
          </a:stretch>
        </p:blipFill>
        <p:spPr bwMode="auto">
          <a:xfrm>
            <a:off x="6589713" y="3773488"/>
            <a:ext cx="180816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04D6DE-0126-46B4-BE7B-FA0BE487BF49}"/>
              </a:ext>
            </a:extLst>
          </p:cNvPr>
          <p:cNvSpPr/>
          <p:nvPr/>
        </p:nvSpPr>
        <p:spPr>
          <a:xfrm>
            <a:off x="774700" y="3286125"/>
            <a:ext cx="1779588" cy="3524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/>
              <a:t>(6,1)</a:t>
            </a:r>
            <a:endParaRPr lang="en-GB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34D52A-93DF-4277-B5FF-C5AC5CF8B7F6}"/>
              </a:ext>
            </a:extLst>
          </p:cNvPr>
          <p:cNvSpPr/>
          <p:nvPr/>
        </p:nvSpPr>
        <p:spPr>
          <a:xfrm>
            <a:off x="2711450" y="3286125"/>
            <a:ext cx="1779588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(1,6)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249FD5-B535-423D-9562-7B6CA53EC0C4}"/>
              </a:ext>
            </a:extLst>
          </p:cNvPr>
          <p:cNvSpPr/>
          <p:nvPr/>
        </p:nvSpPr>
        <p:spPr>
          <a:xfrm>
            <a:off x="4652963" y="3286125"/>
            <a:ext cx="1779587" cy="3524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(4,3)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2FFB05-EBD9-4524-9FF0-847CE8504034}"/>
              </a:ext>
            </a:extLst>
          </p:cNvPr>
          <p:cNvSpPr/>
          <p:nvPr/>
        </p:nvSpPr>
        <p:spPr>
          <a:xfrm>
            <a:off x="6589713" y="32861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(2,5)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9EEE4E-73A7-49EC-B165-2DEAD077D0D3}"/>
              </a:ext>
            </a:extLst>
          </p:cNvPr>
          <p:cNvSpPr/>
          <p:nvPr/>
        </p:nvSpPr>
        <p:spPr>
          <a:xfrm>
            <a:off x="760413" y="57118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(3,4)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AA2586-5607-4AB9-BCC3-58DF77E28424}"/>
              </a:ext>
            </a:extLst>
          </p:cNvPr>
          <p:cNvSpPr/>
          <p:nvPr/>
        </p:nvSpPr>
        <p:spPr>
          <a:xfrm>
            <a:off x="2697163" y="5707063"/>
            <a:ext cx="1779587" cy="35083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(5,2)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268125-FB65-40DC-80A8-06371CCE0951}"/>
              </a:ext>
            </a:extLst>
          </p:cNvPr>
          <p:cNvSpPr/>
          <p:nvPr/>
        </p:nvSpPr>
        <p:spPr>
          <a:xfrm>
            <a:off x="4652963" y="57118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(3,1)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ED9BF-84C4-41E3-90BB-41254542EA97}"/>
              </a:ext>
            </a:extLst>
          </p:cNvPr>
          <p:cNvSpPr/>
          <p:nvPr/>
        </p:nvSpPr>
        <p:spPr>
          <a:xfrm>
            <a:off x="6599238" y="5707063"/>
            <a:ext cx="1779587" cy="35083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(1,3)</a:t>
            </a:r>
          </a:p>
        </p:txBody>
      </p:sp>
      <p:pic>
        <p:nvPicPr>
          <p:cNvPr id="21523" name="Group Work">
            <a:extLst>
              <a:ext uri="{FF2B5EF4-FFF2-40B4-BE49-F238E27FC236}">
                <a16:creationId xmlns:a16="http://schemas.microsoft.com/office/drawing/2014/main" id="{3304628C-8EB0-4DFE-9C2F-E8EC60EC8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D104031-77C3-4347-A4E0-8EB4289C1218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6D0F4D-C17C-4D43-A728-E017DDB13616}"/>
              </a:ext>
            </a:extLst>
          </p:cNvPr>
          <p:cNvSpPr/>
          <p:nvPr/>
        </p:nvSpPr>
        <p:spPr>
          <a:xfrm>
            <a:off x="755650" y="2060575"/>
            <a:ext cx="7632700" cy="40322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7A153-846B-44F6-A6E1-207FC04CC527}"/>
              </a:ext>
            </a:extLst>
          </p:cNvPr>
          <p:cNvSpPr/>
          <p:nvPr/>
        </p:nvSpPr>
        <p:spPr>
          <a:xfrm>
            <a:off x="2571750" y="2117725"/>
            <a:ext cx="3943350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BA823B2-753A-460E-9D83-142696E3755F}"/>
              </a:ext>
            </a:extLst>
          </p:cNvPr>
          <p:cNvGraphicFramePr>
            <a:graphicFrameLocks noGrp="1"/>
          </p:cNvGraphicFramePr>
          <p:nvPr/>
        </p:nvGraphicFramePr>
        <p:xfrm>
          <a:off x="2873375" y="2279650"/>
          <a:ext cx="3473448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04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584" name="Group 8">
            <a:extLst>
              <a:ext uri="{FF2B5EF4-FFF2-40B4-BE49-F238E27FC236}">
                <a16:creationId xmlns:a16="http://schemas.microsoft.com/office/drawing/2014/main" id="{684424D2-DC85-46BE-9B60-1B8390CCD498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117725"/>
            <a:ext cx="4021138" cy="3817938"/>
            <a:chOff x="2523582" y="2203813"/>
            <a:chExt cx="4022460" cy="3817047"/>
          </a:xfrm>
        </p:grpSpPr>
        <p:sp>
          <p:nvSpPr>
            <p:cNvPr id="22600" name="TextBox 33">
              <a:extLst>
                <a:ext uri="{FF2B5EF4-FFF2-40B4-BE49-F238E27FC236}">
                  <a16:creationId xmlns:a16="http://schemas.microsoft.com/office/drawing/2014/main" id="{EC9E1B1C-38EE-43FA-B19C-FBECB0128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601" name="TextBox 34">
              <a:extLst>
                <a:ext uri="{FF2B5EF4-FFF2-40B4-BE49-F238E27FC236}">
                  <a16:creationId xmlns:a16="http://schemas.microsoft.com/office/drawing/2014/main" id="{D667C80B-94C7-400A-AADE-9AEFD64E3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089" y="565003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602" name="TextBox 35">
              <a:extLst>
                <a:ext uri="{FF2B5EF4-FFF2-40B4-BE49-F238E27FC236}">
                  <a16:creationId xmlns:a16="http://schemas.microsoft.com/office/drawing/2014/main" id="{2793CEEC-DAFE-4127-A6DC-52435B31F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275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603" name="TextBox 36">
              <a:extLst>
                <a:ext uri="{FF2B5EF4-FFF2-40B4-BE49-F238E27FC236}">
                  <a16:creationId xmlns:a16="http://schemas.microsoft.com/office/drawing/2014/main" id="{E50185AA-751F-44B7-952E-F7C0BFA70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6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604" name="TextBox 37">
              <a:extLst>
                <a:ext uri="{FF2B5EF4-FFF2-40B4-BE49-F238E27FC236}">
                  <a16:creationId xmlns:a16="http://schemas.microsoft.com/office/drawing/2014/main" id="{867CFB13-C792-4A16-8701-E7D736559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136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605" name="TextBox 38">
              <a:extLst>
                <a:ext uri="{FF2B5EF4-FFF2-40B4-BE49-F238E27FC236}">
                  <a16:creationId xmlns:a16="http://schemas.microsoft.com/office/drawing/2014/main" id="{F2F42064-9A44-46A2-946E-B24ADCCE7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81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2606" name="TextBox 39">
              <a:extLst>
                <a:ext uri="{FF2B5EF4-FFF2-40B4-BE49-F238E27FC236}">
                  <a16:creationId xmlns:a16="http://schemas.microsoft.com/office/drawing/2014/main" id="{FFB05EBE-796F-454F-9394-0642EA0FA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38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607" name="TextBox 40">
              <a:extLst>
                <a:ext uri="{FF2B5EF4-FFF2-40B4-BE49-F238E27FC236}">
                  <a16:creationId xmlns:a16="http://schemas.microsoft.com/office/drawing/2014/main" id="{66165F0E-F594-46B4-B3C9-48B96D2A7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4896775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608" name="TextBox 41">
              <a:extLst>
                <a:ext uri="{FF2B5EF4-FFF2-40B4-BE49-F238E27FC236}">
                  <a16:creationId xmlns:a16="http://schemas.microsoft.com/office/drawing/2014/main" id="{5D0F0433-7573-436B-A2A3-A2081C9F1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4347524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609" name="TextBox 42">
              <a:extLst>
                <a:ext uri="{FF2B5EF4-FFF2-40B4-BE49-F238E27FC236}">
                  <a16:creationId xmlns:a16="http://schemas.microsoft.com/office/drawing/2014/main" id="{FAAEF25A-6AAA-4EE8-A521-0C6E0E4ED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79827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610" name="TextBox 43">
              <a:extLst>
                <a:ext uri="{FF2B5EF4-FFF2-40B4-BE49-F238E27FC236}">
                  <a16:creationId xmlns:a16="http://schemas.microsoft.com/office/drawing/2014/main" id="{AF0EEFA1-008C-413E-A95B-06EAFB940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24902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611" name="TextBox 44">
              <a:extLst>
                <a:ext uri="{FF2B5EF4-FFF2-40B4-BE49-F238E27FC236}">
                  <a16:creationId xmlns:a16="http://schemas.microsoft.com/office/drawing/2014/main" id="{6CC1D0F7-A9BA-4698-8551-CAB9ADA1C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270534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2612" name="TextBox 45">
              <a:extLst>
                <a:ext uri="{FF2B5EF4-FFF2-40B4-BE49-F238E27FC236}">
                  <a16:creationId xmlns:a16="http://schemas.microsoft.com/office/drawing/2014/main" id="{D46233C1-5366-43B0-87BE-E324BB759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564" y="220381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6C611F5C-F059-44AB-BE72-C63C803427CE}"/>
              </a:ext>
            </a:extLst>
          </p:cNvPr>
          <p:cNvSpPr/>
          <p:nvPr/>
        </p:nvSpPr>
        <p:spPr>
          <a:xfrm>
            <a:off x="828675" y="2079625"/>
            <a:ext cx="1684338" cy="1414463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think the purple circle is at coordinate </a:t>
            </a:r>
            <a:r>
              <a:rPr lang="en-GB" b="1" dirty="0">
                <a:solidFill>
                  <a:schemeClr val="tx1"/>
                </a:solidFill>
              </a:rPr>
              <a:t>(3, 4).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BEC00267-72B6-4FD0-82C3-F21A67A11799}"/>
              </a:ext>
            </a:extLst>
          </p:cNvPr>
          <p:cNvSpPr/>
          <p:nvPr/>
        </p:nvSpPr>
        <p:spPr>
          <a:xfrm>
            <a:off x="6608763" y="2070100"/>
            <a:ext cx="1685925" cy="1414463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think the purple circle is at coordinate </a:t>
            </a:r>
            <a:r>
              <a:rPr lang="en-GB" b="1" dirty="0">
                <a:solidFill>
                  <a:schemeClr val="tx1"/>
                </a:solidFill>
              </a:rPr>
              <a:t>(4, 3).</a:t>
            </a:r>
          </a:p>
        </p:txBody>
      </p: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891B3700-6FA8-42EC-873F-C1D1E9024B87}"/>
              </a:ext>
            </a:extLst>
          </p:cNvPr>
          <p:cNvSpPr/>
          <p:nvPr/>
        </p:nvSpPr>
        <p:spPr>
          <a:xfrm>
            <a:off x="828675" y="2079625"/>
            <a:ext cx="1684338" cy="1414463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correct. </a:t>
            </a:r>
            <a:r>
              <a:rPr lang="en-GB" dirty="0">
                <a:solidFill>
                  <a:schemeClr val="tx1"/>
                </a:solidFill>
              </a:rPr>
              <a:t>The purple circle is at </a:t>
            </a:r>
            <a:r>
              <a:rPr lang="en-GB" b="1" dirty="0">
                <a:solidFill>
                  <a:schemeClr val="tx1"/>
                </a:solidFill>
              </a:rPr>
              <a:t>(3,4).</a:t>
            </a:r>
          </a:p>
        </p:txBody>
      </p:sp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2EC24CA8-373D-41D3-BA94-ADE147CBD591}"/>
              </a:ext>
            </a:extLst>
          </p:cNvPr>
          <p:cNvSpPr/>
          <p:nvPr/>
        </p:nvSpPr>
        <p:spPr>
          <a:xfrm>
            <a:off x="6608763" y="2070100"/>
            <a:ext cx="1685925" cy="1423988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wrong. </a:t>
            </a:r>
            <a:r>
              <a:rPr lang="en-GB" dirty="0">
                <a:solidFill>
                  <a:schemeClr val="tx1"/>
                </a:solidFill>
              </a:rPr>
              <a:t>You always read the               </a:t>
            </a:r>
            <a:r>
              <a:rPr lang="en-GB" b="1" dirty="0">
                <a:solidFill>
                  <a:schemeClr val="tx1"/>
                </a:solidFill>
              </a:rPr>
              <a:t>x-axis</a:t>
            </a:r>
            <a:r>
              <a:rPr lang="en-GB" dirty="0">
                <a:solidFill>
                  <a:schemeClr val="tx1"/>
                </a:solidFill>
              </a:rPr>
              <a:t> first!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4" name="boy">
            <a:extLst>
              <a:ext uri="{FF2B5EF4-FFF2-40B4-BE49-F238E27FC236}">
                <a16:creationId xmlns:a16="http://schemas.microsoft.com/office/drawing/2014/main" id="{56A38544-F1C5-4965-8C65-34B5AC8B9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390900"/>
            <a:ext cx="1168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rl">
            <a:extLst>
              <a:ext uri="{FF2B5EF4-FFF2-40B4-BE49-F238E27FC236}">
                <a16:creationId xmlns:a16="http://schemas.microsoft.com/office/drawing/2014/main" id="{EC2D1422-CF81-4377-8AD8-FFE7B80A7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7229475" y="3348038"/>
            <a:ext cx="1222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BEE9CB34-E40D-46BC-AE0A-F6650B78304A}"/>
              </a:ext>
            </a:extLst>
          </p:cNvPr>
          <p:cNvSpPr/>
          <p:nvPr/>
        </p:nvSpPr>
        <p:spPr>
          <a:xfrm>
            <a:off x="2803525" y="2705100"/>
            <a:ext cx="195263" cy="19526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F21C61-0183-4D55-B2CC-B1D4E93ADDE1}"/>
              </a:ext>
            </a:extLst>
          </p:cNvPr>
          <p:cNvSpPr/>
          <p:nvPr/>
        </p:nvSpPr>
        <p:spPr>
          <a:xfrm>
            <a:off x="4510088" y="3259138"/>
            <a:ext cx="196850" cy="19526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5D7243-1B78-4FB4-9EEB-59C6D1AC5B8C}"/>
              </a:ext>
            </a:extLst>
          </p:cNvPr>
          <p:cNvSpPr/>
          <p:nvPr/>
        </p:nvSpPr>
        <p:spPr>
          <a:xfrm>
            <a:off x="3349625" y="3257550"/>
            <a:ext cx="195263" cy="195263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1EA800-4474-4EA6-929E-F81E63DC6BE3}"/>
              </a:ext>
            </a:extLst>
          </p:cNvPr>
          <p:cNvSpPr/>
          <p:nvPr/>
        </p:nvSpPr>
        <p:spPr>
          <a:xfrm>
            <a:off x="5092700" y="3798888"/>
            <a:ext cx="195263" cy="1952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BA9A72-EF70-4FEB-A287-BD435F45FE87}"/>
              </a:ext>
            </a:extLst>
          </p:cNvPr>
          <p:cNvSpPr/>
          <p:nvPr/>
        </p:nvSpPr>
        <p:spPr>
          <a:xfrm>
            <a:off x="5664200" y="4348163"/>
            <a:ext cx="195263" cy="1952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A1DBD4-FB63-4053-88E2-530E7EB04ACC}"/>
              </a:ext>
            </a:extLst>
          </p:cNvPr>
          <p:cNvCxnSpPr/>
          <p:nvPr/>
        </p:nvCxnSpPr>
        <p:spPr>
          <a:xfrm flipV="1">
            <a:off x="4589463" y="3454400"/>
            <a:ext cx="17462" cy="2130425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05CAAF8-522E-4516-A4DA-DB0176ECCC6D}"/>
              </a:ext>
            </a:extLst>
          </p:cNvPr>
          <p:cNvCxnSpPr/>
          <p:nvPr/>
        </p:nvCxnSpPr>
        <p:spPr>
          <a:xfrm>
            <a:off x="2871788" y="5545138"/>
            <a:ext cx="1792287" cy="20637"/>
          </a:xfrm>
          <a:prstGeom prst="straightConnector1">
            <a:avLst/>
          </a:prstGeom>
          <a:ln w="5715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BE23166-268C-4B0F-9D3D-62ADB814D48E}"/>
              </a:ext>
            </a:extLst>
          </p:cNvPr>
          <p:cNvSpPr/>
          <p:nvPr/>
        </p:nvSpPr>
        <p:spPr>
          <a:xfrm>
            <a:off x="755650" y="1341438"/>
            <a:ext cx="7632700" cy="6572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Click on the child who has read the coordinate correctly.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How has the other child got mixed up?</a:t>
            </a:r>
          </a:p>
        </p:txBody>
      </p:sp>
      <p:pic>
        <p:nvPicPr>
          <p:cNvPr id="22599" name="Whole Class">
            <a:extLst>
              <a:ext uri="{FF2B5EF4-FFF2-40B4-BE49-F238E27FC236}">
                <a16:creationId xmlns:a16="http://schemas.microsoft.com/office/drawing/2014/main" id="{46D3DC93-28F2-456C-8C01-FA3C3908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F55FA85-B3BF-4C05-A1A1-412AC476EF2B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51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7B7AD0-2D41-4B18-ADF2-16AA747C2A3F}"/>
              </a:ext>
            </a:extLst>
          </p:cNvPr>
          <p:cNvSpPr/>
          <p:nvPr/>
        </p:nvSpPr>
        <p:spPr>
          <a:xfrm>
            <a:off x="755650" y="2060575"/>
            <a:ext cx="7632700" cy="40322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63EC6-1C7D-4681-92C8-2AD62326CE53}"/>
              </a:ext>
            </a:extLst>
          </p:cNvPr>
          <p:cNvSpPr/>
          <p:nvPr/>
        </p:nvSpPr>
        <p:spPr>
          <a:xfrm>
            <a:off x="2571750" y="2117725"/>
            <a:ext cx="3943350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2B76EC8-2D83-4FF4-B7D5-D29380059CB1}"/>
              </a:ext>
            </a:extLst>
          </p:cNvPr>
          <p:cNvGraphicFramePr>
            <a:graphicFrameLocks noGrp="1"/>
          </p:cNvGraphicFramePr>
          <p:nvPr/>
        </p:nvGraphicFramePr>
        <p:xfrm>
          <a:off x="2873375" y="2279650"/>
          <a:ext cx="3473448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04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608" name="Group 8">
            <a:extLst>
              <a:ext uri="{FF2B5EF4-FFF2-40B4-BE49-F238E27FC236}">
                <a16:creationId xmlns:a16="http://schemas.microsoft.com/office/drawing/2014/main" id="{1EF6FB3E-E8C9-409C-96AF-6FBD47A0B876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117725"/>
            <a:ext cx="4021138" cy="3817938"/>
            <a:chOff x="2523582" y="2203813"/>
            <a:chExt cx="4022460" cy="3817047"/>
          </a:xfrm>
        </p:grpSpPr>
        <p:sp>
          <p:nvSpPr>
            <p:cNvPr id="23624" name="TextBox 33">
              <a:extLst>
                <a:ext uri="{FF2B5EF4-FFF2-40B4-BE49-F238E27FC236}">
                  <a16:creationId xmlns:a16="http://schemas.microsoft.com/office/drawing/2014/main" id="{B26262B3-E818-4D7C-9DC0-5E8D8B55A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625" name="TextBox 34">
              <a:extLst>
                <a:ext uri="{FF2B5EF4-FFF2-40B4-BE49-F238E27FC236}">
                  <a16:creationId xmlns:a16="http://schemas.microsoft.com/office/drawing/2014/main" id="{41FA3747-1C6C-4292-AC1A-A9C27054B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089" y="565003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626" name="TextBox 35">
              <a:extLst>
                <a:ext uri="{FF2B5EF4-FFF2-40B4-BE49-F238E27FC236}">
                  <a16:creationId xmlns:a16="http://schemas.microsoft.com/office/drawing/2014/main" id="{C4D40C75-BC65-4BDA-9FDB-7AF143D2C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275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627" name="TextBox 36">
              <a:extLst>
                <a:ext uri="{FF2B5EF4-FFF2-40B4-BE49-F238E27FC236}">
                  <a16:creationId xmlns:a16="http://schemas.microsoft.com/office/drawing/2014/main" id="{57689576-9FE7-4DAB-94B2-55FC6454D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6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628" name="TextBox 37">
              <a:extLst>
                <a:ext uri="{FF2B5EF4-FFF2-40B4-BE49-F238E27FC236}">
                  <a16:creationId xmlns:a16="http://schemas.microsoft.com/office/drawing/2014/main" id="{8E11B788-4B41-457B-9790-044832DCE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136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629" name="TextBox 38">
              <a:extLst>
                <a:ext uri="{FF2B5EF4-FFF2-40B4-BE49-F238E27FC236}">
                  <a16:creationId xmlns:a16="http://schemas.microsoft.com/office/drawing/2014/main" id="{B91F69B9-CB4D-4C28-A7CA-7B9F8D7A1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81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630" name="TextBox 39">
              <a:extLst>
                <a:ext uri="{FF2B5EF4-FFF2-40B4-BE49-F238E27FC236}">
                  <a16:creationId xmlns:a16="http://schemas.microsoft.com/office/drawing/2014/main" id="{59F266AC-7EAD-4E0A-A910-3603FFE2E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38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3631" name="TextBox 40">
              <a:extLst>
                <a:ext uri="{FF2B5EF4-FFF2-40B4-BE49-F238E27FC236}">
                  <a16:creationId xmlns:a16="http://schemas.microsoft.com/office/drawing/2014/main" id="{C8A0A632-AD1C-4E80-9775-BF21E1AB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4896775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632" name="TextBox 41">
              <a:extLst>
                <a:ext uri="{FF2B5EF4-FFF2-40B4-BE49-F238E27FC236}">
                  <a16:creationId xmlns:a16="http://schemas.microsoft.com/office/drawing/2014/main" id="{E581B2FA-3E38-46C9-B9D6-14479978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4347524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633" name="TextBox 42">
              <a:extLst>
                <a:ext uri="{FF2B5EF4-FFF2-40B4-BE49-F238E27FC236}">
                  <a16:creationId xmlns:a16="http://schemas.microsoft.com/office/drawing/2014/main" id="{718EF2C9-4755-4472-B19B-AED53A982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79827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634" name="TextBox 43">
              <a:extLst>
                <a:ext uri="{FF2B5EF4-FFF2-40B4-BE49-F238E27FC236}">
                  <a16:creationId xmlns:a16="http://schemas.microsoft.com/office/drawing/2014/main" id="{47057F5D-0986-4AD1-915C-EFEC9D5B6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24902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635" name="TextBox 44">
              <a:extLst>
                <a:ext uri="{FF2B5EF4-FFF2-40B4-BE49-F238E27FC236}">
                  <a16:creationId xmlns:a16="http://schemas.microsoft.com/office/drawing/2014/main" id="{5CEFBCE1-0356-4FB0-9EEE-6F8B6E694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270534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636" name="TextBox 45">
              <a:extLst>
                <a:ext uri="{FF2B5EF4-FFF2-40B4-BE49-F238E27FC236}">
                  <a16:creationId xmlns:a16="http://schemas.microsoft.com/office/drawing/2014/main" id="{54BAFDC4-A21F-4D90-8448-B36F33B2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564" y="220381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6F365D4A-16B3-44D6-B0F7-13FBDDF33A70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red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(5, 3).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D8812FA7-2A1B-4003-8C8C-FA997CCA267B}"/>
              </a:ext>
            </a:extLst>
          </p:cNvPr>
          <p:cNvSpPr/>
          <p:nvPr/>
        </p:nvSpPr>
        <p:spPr>
          <a:xfrm>
            <a:off x="6608763" y="2116138"/>
            <a:ext cx="1685925" cy="1414462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red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(5, 2).</a:t>
            </a:r>
          </a:p>
        </p:txBody>
      </p: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184EC74F-B82B-4F93-9FF5-7437DDF63172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wrong.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orange</a:t>
            </a:r>
            <a:r>
              <a:rPr lang="en-GB" dirty="0">
                <a:solidFill>
                  <a:schemeClr val="tx1"/>
                </a:solidFill>
              </a:rPr>
              <a:t> circle is at (5,3).</a:t>
            </a:r>
          </a:p>
        </p:txBody>
      </p:sp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A68B2676-F2D3-4CB9-B3D5-07F17F127F14}"/>
              </a:ext>
            </a:extLst>
          </p:cNvPr>
          <p:cNvSpPr/>
          <p:nvPr/>
        </p:nvSpPr>
        <p:spPr>
          <a:xfrm>
            <a:off x="6608763" y="2116138"/>
            <a:ext cx="1685925" cy="1423987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correct. </a:t>
            </a:r>
            <a:r>
              <a:rPr lang="en-GB" dirty="0">
                <a:solidFill>
                  <a:schemeClr val="tx1"/>
                </a:solidFill>
              </a:rPr>
              <a:t>The red circle is at </a:t>
            </a:r>
            <a:r>
              <a:rPr lang="en-GB" b="1" dirty="0">
                <a:solidFill>
                  <a:schemeClr val="tx1"/>
                </a:solidFill>
              </a:rPr>
              <a:t>(5,2).</a:t>
            </a:r>
          </a:p>
        </p:txBody>
      </p:sp>
      <p:pic>
        <p:nvPicPr>
          <p:cNvPr id="14" name="boy">
            <a:extLst>
              <a:ext uri="{FF2B5EF4-FFF2-40B4-BE49-F238E27FC236}">
                <a16:creationId xmlns:a16="http://schemas.microsoft.com/office/drawing/2014/main" id="{0BFC3873-51C8-4945-A916-80988E32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390900"/>
            <a:ext cx="1168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rl">
            <a:extLst>
              <a:ext uri="{FF2B5EF4-FFF2-40B4-BE49-F238E27FC236}">
                <a16:creationId xmlns:a16="http://schemas.microsoft.com/office/drawing/2014/main" id="{6E3A7F28-AF8E-4373-B840-BFA99DA5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7229475" y="3348038"/>
            <a:ext cx="1222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A1C9F116-2E1C-49C2-BDE0-5D746F749BCF}"/>
              </a:ext>
            </a:extLst>
          </p:cNvPr>
          <p:cNvSpPr/>
          <p:nvPr/>
        </p:nvSpPr>
        <p:spPr>
          <a:xfrm>
            <a:off x="2803525" y="2705100"/>
            <a:ext cx="195263" cy="19526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FB428E8-ED6C-4141-B554-8B9F05469531}"/>
              </a:ext>
            </a:extLst>
          </p:cNvPr>
          <p:cNvSpPr/>
          <p:nvPr/>
        </p:nvSpPr>
        <p:spPr>
          <a:xfrm>
            <a:off x="4510088" y="3259138"/>
            <a:ext cx="196850" cy="19526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641667-A502-4BC3-87EB-B0672909A156}"/>
              </a:ext>
            </a:extLst>
          </p:cNvPr>
          <p:cNvSpPr/>
          <p:nvPr/>
        </p:nvSpPr>
        <p:spPr>
          <a:xfrm>
            <a:off x="3349625" y="3257550"/>
            <a:ext cx="195263" cy="195263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364B23-91A8-4EC0-9133-B19DAC36FA28}"/>
              </a:ext>
            </a:extLst>
          </p:cNvPr>
          <p:cNvSpPr/>
          <p:nvPr/>
        </p:nvSpPr>
        <p:spPr>
          <a:xfrm>
            <a:off x="5664200" y="3798888"/>
            <a:ext cx="195263" cy="1952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B6FF0D2-8DA4-4ACF-9DE6-78951135D024}"/>
              </a:ext>
            </a:extLst>
          </p:cNvPr>
          <p:cNvSpPr/>
          <p:nvPr/>
        </p:nvSpPr>
        <p:spPr>
          <a:xfrm>
            <a:off x="5664200" y="4348163"/>
            <a:ext cx="195263" cy="1952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F88410-EC8D-42E0-87AD-67F795E0E0BC}"/>
              </a:ext>
            </a:extLst>
          </p:cNvPr>
          <p:cNvCxnSpPr>
            <a:endCxn id="56" idx="4"/>
          </p:cNvCxnSpPr>
          <p:nvPr/>
        </p:nvCxnSpPr>
        <p:spPr>
          <a:xfrm flipH="1" flipV="1">
            <a:off x="5761038" y="4543425"/>
            <a:ext cx="15875" cy="1041400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2EB026-4237-49F5-9852-778C68308075}"/>
              </a:ext>
            </a:extLst>
          </p:cNvPr>
          <p:cNvCxnSpPr>
            <a:endCxn id="23629" idx="0"/>
          </p:cNvCxnSpPr>
          <p:nvPr/>
        </p:nvCxnSpPr>
        <p:spPr>
          <a:xfrm>
            <a:off x="2871788" y="5545138"/>
            <a:ext cx="2962275" cy="20637"/>
          </a:xfrm>
          <a:prstGeom prst="straightConnector1">
            <a:avLst/>
          </a:prstGeom>
          <a:ln w="5715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9AE14A7-F594-4E7D-936D-BE6F4DFD753E}"/>
              </a:ext>
            </a:extLst>
          </p:cNvPr>
          <p:cNvSpPr/>
          <p:nvPr/>
        </p:nvSpPr>
        <p:spPr>
          <a:xfrm>
            <a:off x="755650" y="1341438"/>
            <a:ext cx="7632700" cy="6572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Click on the child who has read the coordinate correctly.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How has the other child got mixed up?</a:t>
            </a:r>
          </a:p>
        </p:txBody>
      </p:sp>
      <p:pic>
        <p:nvPicPr>
          <p:cNvPr id="23623" name="Whole Class">
            <a:extLst>
              <a:ext uri="{FF2B5EF4-FFF2-40B4-BE49-F238E27FC236}">
                <a16:creationId xmlns:a16="http://schemas.microsoft.com/office/drawing/2014/main" id="{5D140674-EF57-49A8-899E-48866B5BF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0ABC198-325E-4EBA-9082-DF11074E0000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51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00E718-EFC0-4228-BEC7-1A3D7D0539B9}"/>
              </a:ext>
            </a:extLst>
          </p:cNvPr>
          <p:cNvSpPr/>
          <p:nvPr/>
        </p:nvSpPr>
        <p:spPr>
          <a:xfrm>
            <a:off x="755650" y="2060575"/>
            <a:ext cx="7632700" cy="40322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8B6637-97D5-4E7B-B4B4-38828E3F0DFC}"/>
              </a:ext>
            </a:extLst>
          </p:cNvPr>
          <p:cNvSpPr/>
          <p:nvPr/>
        </p:nvSpPr>
        <p:spPr>
          <a:xfrm>
            <a:off x="2571750" y="2117725"/>
            <a:ext cx="3943350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CB02E52-DDB9-4B26-9DED-E7337551B7E9}"/>
              </a:ext>
            </a:extLst>
          </p:cNvPr>
          <p:cNvGraphicFramePr>
            <a:graphicFrameLocks noGrp="1"/>
          </p:cNvGraphicFramePr>
          <p:nvPr/>
        </p:nvGraphicFramePr>
        <p:xfrm>
          <a:off x="2873375" y="2279650"/>
          <a:ext cx="3473448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04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632" name="Group 8">
            <a:extLst>
              <a:ext uri="{FF2B5EF4-FFF2-40B4-BE49-F238E27FC236}">
                <a16:creationId xmlns:a16="http://schemas.microsoft.com/office/drawing/2014/main" id="{E432F857-AC77-4484-9439-4E8943B0249A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117725"/>
            <a:ext cx="4021138" cy="3817938"/>
            <a:chOff x="2523582" y="2203813"/>
            <a:chExt cx="4022460" cy="3817047"/>
          </a:xfrm>
        </p:grpSpPr>
        <p:sp>
          <p:nvSpPr>
            <p:cNvPr id="24648" name="TextBox 33">
              <a:extLst>
                <a:ext uri="{FF2B5EF4-FFF2-40B4-BE49-F238E27FC236}">
                  <a16:creationId xmlns:a16="http://schemas.microsoft.com/office/drawing/2014/main" id="{F877D94D-1C02-444C-A991-6952371C1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649" name="TextBox 34">
              <a:extLst>
                <a:ext uri="{FF2B5EF4-FFF2-40B4-BE49-F238E27FC236}">
                  <a16:creationId xmlns:a16="http://schemas.microsoft.com/office/drawing/2014/main" id="{A756A5A5-DE31-4FDA-AFC1-9D65FE257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089" y="565003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50" name="TextBox 35">
              <a:extLst>
                <a:ext uri="{FF2B5EF4-FFF2-40B4-BE49-F238E27FC236}">
                  <a16:creationId xmlns:a16="http://schemas.microsoft.com/office/drawing/2014/main" id="{92E7ACED-AA24-4456-AC4E-D747EBE17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275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651" name="TextBox 36">
              <a:extLst>
                <a:ext uri="{FF2B5EF4-FFF2-40B4-BE49-F238E27FC236}">
                  <a16:creationId xmlns:a16="http://schemas.microsoft.com/office/drawing/2014/main" id="{8DD6A331-ED7E-4409-B244-8F7ED6A7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6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652" name="TextBox 37">
              <a:extLst>
                <a:ext uri="{FF2B5EF4-FFF2-40B4-BE49-F238E27FC236}">
                  <a16:creationId xmlns:a16="http://schemas.microsoft.com/office/drawing/2014/main" id="{8E8B5C25-841C-4BEC-8B0A-E9EEB6D64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136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653" name="TextBox 38">
              <a:extLst>
                <a:ext uri="{FF2B5EF4-FFF2-40B4-BE49-F238E27FC236}">
                  <a16:creationId xmlns:a16="http://schemas.microsoft.com/office/drawing/2014/main" id="{FFFE627E-4ECD-435E-904F-7F50B9870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81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654" name="TextBox 39">
              <a:extLst>
                <a:ext uri="{FF2B5EF4-FFF2-40B4-BE49-F238E27FC236}">
                  <a16:creationId xmlns:a16="http://schemas.microsoft.com/office/drawing/2014/main" id="{AA02B20F-3E08-49BD-B036-B09EFCAEE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38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655" name="TextBox 40">
              <a:extLst>
                <a:ext uri="{FF2B5EF4-FFF2-40B4-BE49-F238E27FC236}">
                  <a16:creationId xmlns:a16="http://schemas.microsoft.com/office/drawing/2014/main" id="{44ADD219-BA4A-44DF-B952-15EA77FBD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4896775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56" name="TextBox 41">
              <a:extLst>
                <a:ext uri="{FF2B5EF4-FFF2-40B4-BE49-F238E27FC236}">
                  <a16:creationId xmlns:a16="http://schemas.microsoft.com/office/drawing/2014/main" id="{A38681BC-C7B2-405A-9067-67FD352A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4347524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657" name="TextBox 42">
              <a:extLst>
                <a:ext uri="{FF2B5EF4-FFF2-40B4-BE49-F238E27FC236}">
                  <a16:creationId xmlns:a16="http://schemas.microsoft.com/office/drawing/2014/main" id="{BCC0A0D7-9D1A-4088-AA65-60B3205AC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79827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658" name="TextBox 43">
              <a:extLst>
                <a:ext uri="{FF2B5EF4-FFF2-40B4-BE49-F238E27FC236}">
                  <a16:creationId xmlns:a16="http://schemas.microsoft.com/office/drawing/2014/main" id="{3114CE74-5457-4C86-84A1-128D79F39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24902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659" name="TextBox 44">
              <a:extLst>
                <a:ext uri="{FF2B5EF4-FFF2-40B4-BE49-F238E27FC236}">
                  <a16:creationId xmlns:a16="http://schemas.microsoft.com/office/drawing/2014/main" id="{EA8205DB-18A3-4391-9776-4FFA0C2A4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270534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660" name="TextBox 45">
              <a:extLst>
                <a:ext uri="{FF2B5EF4-FFF2-40B4-BE49-F238E27FC236}">
                  <a16:creationId xmlns:a16="http://schemas.microsoft.com/office/drawing/2014/main" id="{6F6BB510-30DF-4A13-879E-EE674A5E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564" y="220381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6C5CB224-E73E-48CC-9C0E-012EABCB0B1A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green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(2, 4).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F1046B34-2DD5-49EC-9755-22A76AB46FC7}"/>
              </a:ext>
            </a:extLst>
          </p:cNvPr>
          <p:cNvSpPr/>
          <p:nvPr/>
        </p:nvSpPr>
        <p:spPr>
          <a:xfrm>
            <a:off x="6608763" y="2116138"/>
            <a:ext cx="1685925" cy="1414462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green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(1, 4).</a:t>
            </a:r>
          </a:p>
        </p:txBody>
      </p: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62B8E2BC-C30E-4B6C-AC56-2E92035D6B1D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wrong.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orange</a:t>
            </a:r>
            <a:r>
              <a:rPr lang="en-GB" dirty="0">
                <a:solidFill>
                  <a:schemeClr val="tx1"/>
                </a:solidFill>
              </a:rPr>
              <a:t> circle is at (2,4).</a:t>
            </a:r>
          </a:p>
        </p:txBody>
      </p:sp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C02FF56B-15D3-4696-A716-603DB5C3AE59}"/>
              </a:ext>
            </a:extLst>
          </p:cNvPr>
          <p:cNvSpPr/>
          <p:nvPr/>
        </p:nvSpPr>
        <p:spPr>
          <a:xfrm>
            <a:off x="6608763" y="2116138"/>
            <a:ext cx="1685925" cy="1423987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correct. </a:t>
            </a:r>
            <a:r>
              <a:rPr lang="en-GB" dirty="0">
                <a:solidFill>
                  <a:schemeClr val="tx1"/>
                </a:solidFill>
              </a:rPr>
              <a:t>The green circle is at </a:t>
            </a:r>
            <a:r>
              <a:rPr lang="en-GB" b="1" dirty="0">
                <a:solidFill>
                  <a:schemeClr val="tx1"/>
                </a:solidFill>
              </a:rPr>
              <a:t>(1,4).</a:t>
            </a:r>
          </a:p>
        </p:txBody>
      </p:sp>
      <p:pic>
        <p:nvPicPr>
          <p:cNvPr id="14" name="boy">
            <a:extLst>
              <a:ext uri="{FF2B5EF4-FFF2-40B4-BE49-F238E27FC236}">
                <a16:creationId xmlns:a16="http://schemas.microsoft.com/office/drawing/2014/main" id="{B3136786-6F5C-4FE2-8D1D-913902B9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390900"/>
            <a:ext cx="1168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rl">
            <a:extLst>
              <a:ext uri="{FF2B5EF4-FFF2-40B4-BE49-F238E27FC236}">
                <a16:creationId xmlns:a16="http://schemas.microsoft.com/office/drawing/2014/main" id="{9058FB73-76C5-4D87-8B79-6413D27B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7229475" y="3348038"/>
            <a:ext cx="1222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DE170548-9CA2-4369-AF17-EB361A5A87FD}"/>
              </a:ext>
            </a:extLst>
          </p:cNvPr>
          <p:cNvSpPr/>
          <p:nvPr/>
        </p:nvSpPr>
        <p:spPr>
          <a:xfrm>
            <a:off x="2803525" y="2705100"/>
            <a:ext cx="195263" cy="19526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17293A-BDE9-4CD9-8A8E-93F913E72F23}"/>
              </a:ext>
            </a:extLst>
          </p:cNvPr>
          <p:cNvSpPr/>
          <p:nvPr/>
        </p:nvSpPr>
        <p:spPr>
          <a:xfrm>
            <a:off x="4510088" y="3259138"/>
            <a:ext cx="196850" cy="19526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A6A307-9A56-47A7-B477-9EBB119663A8}"/>
              </a:ext>
            </a:extLst>
          </p:cNvPr>
          <p:cNvSpPr/>
          <p:nvPr/>
        </p:nvSpPr>
        <p:spPr>
          <a:xfrm>
            <a:off x="3349625" y="3257550"/>
            <a:ext cx="195263" cy="195263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377C08-0997-44A2-8E01-B5105418E4C2}"/>
              </a:ext>
            </a:extLst>
          </p:cNvPr>
          <p:cNvSpPr/>
          <p:nvPr/>
        </p:nvSpPr>
        <p:spPr>
          <a:xfrm>
            <a:off x="3924300" y="3257550"/>
            <a:ext cx="195263" cy="19526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B786953-0007-4AAE-A696-31FE7156C2F5}"/>
              </a:ext>
            </a:extLst>
          </p:cNvPr>
          <p:cNvSpPr/>
          <p:nvPr/>
        </p:nvSpPr>
        <p:spPr>
          <a:xfrm>
            <a:off x="5664200" y="4348163"/>
            <a:ext cx="195263" cy="1952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2BF579-C86B-4043-8BFF-AE507AE07BF2}"/>
              </a:ext>
            </a:extLst>
          </p:cNvPr>
          <p:cNvCxnSpPr/>
          <p:nvPr/>
        </p:nvCxnSpPr>
        <p:spPr>
          <a:xfrm flipH="1" flipV="1">
            <a:off x="3446463" y="3452813"/>
            <a:ext cx="11112" cy="2132012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C8EF50A-353E-4C87-9550-6CF77B057A5B}"/>
              </a:ext>
            </a:extLst>
          </p:cNvPr>
          <p:cNvCxnSpPr>
            <a:endCxn id="24649" idx="0"/>
          </p:cNvCxnSpPr>
          <p:nvPr/>
        </p:nvCxnSpPr>
        <p:spPr>
          <a:xfrm>
            <a:off x="2871788" y="5545138"/>
            <a:ext cx="638175" cy="19050"/>
          </a:xfrm>
          <a:prstGeom prst="straightConnector1">
            <a:avLst/>
          </a:prstGeom>
          <a:ln w="5715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1E17B23-F13D-456F-B9B6-C0148F827077}"/>
              </a:ext>
            </a:extLst>
          </p:cNvPr>
          <p:cNvSpPr/>
          <p:nvPr/>
        </p:nvSpPr>
        <p:spPr>
          <a:xfrm>
            <a:off x="755650" y="1341438"/>
            <a:ext cx="7632700" cy="6572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Click on the child who has read the coordinate correctly.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How has the other child got mixed up?</a:t>
            </a:r>
          </a:p>
        </p:txBody>
      </p:sp>
      <p:pic>
        <p:nvPicPr>
          <p:cNvPr id="24647" name="Whole Class">
            <a:extLst>
              <a:ext uri="{FF2B5EF4-FFF2-40B4-BE49-F238E27FC236}">
                <a16:creationId xmlns:a16="http://schemas.microsoft.com/office/drawing/2014/main" id="{C17AE3C9-8B0D-4231-A579-828F86994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751708A-A241-43A8-8A29-4CDEF5F635BD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51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83A797-110F-4FAB-A636-E2FEA005A3B8}"/>
              </a:ext>
            </a:extLst>
          </p:cNvPr>
          <p:cNvSpPr/>
          <p:nvPr/>
        </p:nvSpPr>
        <p:spPr>
          <a:xfrm>
            <a:off x="755650" y="2060575"/>
            <a:ext cx="7632700" cy="403225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861C9-CEA1-4919-80B3-88947AD4BDBF}"/>
              </a:ext>
            </a:extLst>
          </p:cNvPr>
          <p:cNvSpPr/>
          <p:nvPr/>
        </p:nvSpPr>
        <p:spPr>
          <a:xfrm>
            <a:off x="2571750" y="2117725"/>
            <a:ext cx="3943350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853CC72-45DA-4CCD-AE50-476FDE0DF5EF}"/>
              </a:ext>
            </a:extLst>
          </p:cNvPr>
          <p:cNvGraphicFramePr>
            <a:graphicFrameLocks noGrp="1"/>
          </p:cNvGraphicFramePr>
          <p:nvPr/>
        </p:nvGraphicFramePr>
        <p:xfrm>
          <a:off x="2873375" y="2279650"/>
          <a:ext cx="3473448" cy="327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04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9704" marR="59704" marT="29842" marB="2984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656" name="Group 8">
            <a:extLst>
              <a:ext uri="{FF2B5EF4-FFF2-40B4-BE49-F238E27FC236}">
                <a16:creationId xmlns:a16="http://schemas.microsoft.com/office/drawing/2014/main" id="{D85F41A8-9BDC-4180-8792-D58490C4810D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117725"/>
            <a:ext cx="4021138" cy="3817938"/>
            <a:chOff x="2523582" y="2203813"/>
            <a:chExt cx="4022460" cy="3817047"/>
          </a:xfrm>
        </p:grpSpPr>
        <p:sp>
          <p:nvSpPr>
            <p:cNvPr id="25671" name="TextBox 33">
              <a:extLst>
                <a:ext uri="{FF2B5EF4-FFF2-40B4-BE49-F238E27FC236}">
                  <a16:creationId xmlns:a16="http://schemas.microsoft.com/office/drawing/2014/main" id="{E2F72481-358D-4E44-BAFB-B6EA721F7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672" name="TextBox 34">
              <a:extLst>
                <a:ext uri="{FF2B5EF4-FFF2-40B4-BE49-F238E27FC236}">
                  <a16:creationId xmlns:a16="http://schemas.microsoft.com/office/drawing/2014/main" id="{4B5952CD-7A97-46CA-BBFA-197826141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089" y="565003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673" name="TextBox 35">
              <a:extLst>
                <a:ext uri="{FF2B5EF4-FFF2-40B4-BE49-F238E27FC236}">
                  <a16:creationId xmlns:a16="http://schemas.microsoft.com/office/drawing/2014/main" id="{C20EFE29-E30D-498A-9707-80CF8ABFB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275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674" name="TextBox 36">
              <a:extLst>
                <a:ext uri="{FF2B5EF4-FFF2-40B4-BE49-F238E27FC236}">
                  <a16:creationId xmlns:a16="http://schemas.microsoft.com/office/drawing/2014/main" id="{13D4F140-8404-4894-A2A0-9DBEDF7C5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6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675" name="TextBox 37">
              <a:extLst>
                <a:ext uri="{FF2B5EF4-FFF2-40B4-BE49-F238E27FC236}">
                  <a16:creationId xmlns:a16="http://schemas.microsoft.com/office/drawing/2014/main" id="{47EF1149-B0ED-4C3E-8062-0B510783D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8136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676" name="TextBox 38">
              <a:extLst>
                <a:ext uri="{FF2B5EF4-FFF2-40B4-BE49-F238E27FC236}">
                  <a16:creationId xmlns:a16="http://schemas.microsoft.com/office/drawing/2014/main" id="{7B9DAD12-C084-4A24-BF15-55369C96E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811" y="5651528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677" name="TextBox 39">
              <a:extLst>
                <a:ext uri="{FF2B5EF4-FFF2-40B4-BE49-F238E27FC236}">
                  <a16:creationId xmlns:a16="http://schemas.microsoft.com/office/drawing/2014/main" id="{CF99DFC4-87EE-45ED-ABB2-057534916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386" y="563118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678" name="TextBox 40">
              <a:extLst>
                <a:ext uri="{FF2B5EF4-FFF2-40B4-BE49-F238E27FC236}">
                  <a16:creationId xmlns:a16="http://schemas.microsoft.com/office/drawing/2014/main" id="{A40A8536-73C2-42E3-89C6-7324FAF95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616" y="4896775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679" name="TextBox 41">
              <a:extLst>
                <a:ext uri="{FF2B5EF4-FFF2-40B4-BE49-F238E27FC236}">
                  <a16:creationId xmlns:a16="http://schemas.microsoft.com/office/drawing/2014/main" id="{90253656-38FD-4505-BD2C-01EE9E1BD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4347524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680" name="TextBox 42">
              <a:extLst>
                <a:ext uri="{FF2B5EF4-FFF2-40B4-BE49-F238E27FC236}">
                  <a16:creationId xmlns:a16="http://schemas.microsoft.com/office/drawing/2014/main" id="{C74FAD46-206C-49F0-8289-8E616440C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79827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681" name="TextBox 43">
              <a:extLst>
                <a:ext uri="{FF2B5EF4-FFF2-40B4-BE49-F238E27FC236}">
                  <a16:creationId xmlns:a16="http://schemas.microsoft.com/office/drawing/2014/main" id="{B9A87ACC-61C1-411D-8935-F4D104B4C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3249022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682" name="TextBox 44">
              <a:extLst>
                <a:ext uri="{FF2B5EF4-FFF2-40B4-BE49-F238E27FC236}">
                  <a16:creationId xmlns:a16="http://schemas.microsoft.com/office/drawing/2014/main" id="{74431D68-D197-4EE3-920C-E1FF9A625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582" y="2705346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683" name="TextBox 45">
              <a:extLst>
                <a:ext uri="{FF2B5EF4-FFF2-40B4-BE49-F238E27FC236}">
                  <a16:creationId xmlns:a16="http://schemas.microsoft.com/office/drawing/2014/main" id="{2912CB28-B1D3-48FA-8DA1-E32019E2F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564" y="2203813"/>
              <a:ext cx="4086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4B08EB8F-6753-4F2D-91AF-3AEA89C53D86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blue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(0, 5).</a:t>
            </a:r>
          </a:p>
        </p:txBody>
      </p: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97CABFA6-2C1A-4D3E-BA4A-7E8FEE32E653}"/>
              </a:ext>
            </a:extLst>
          </p:cNvPr>
          <p:cNvSpPr/>
          <p:nvPr/>
        </p:nvSpPr>
        <p:spPr>
          <a:xfrm>
            <a:off x="6608763" y="2116138"/>
            <a:ext cx="1685925" cy="1414462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blue circle is at coordinate     </a:t>
            </a:r>
            <a:r>
              <a:rPr lang="en-GB" b="1" spc="-30" dirty="0">
                <a:solidFill>
                  <a:schemeClr val="tx1"/>
                </a:solidFill>
              </a:rPr>
              <a:t>(5, 0).</a:t>
            </a:r>
          </a:p>
        </p:txBody>
      </p: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279CB991-688F-49BE-A9B7-CA3A918D6CDB}"/>
              </a:ext>
            </a:extLst>
          </p:cNvPr>
          <p:cNvSpPr/>
          <p:nvPr/>
        </p:nvSpPr>
        <p:spPr>
          <a:xfrm>
            <a:off x="828675" y="2125663"/>
            <a:ext cx="1684338" cy="1414462"/>
          </a:xfrm>
          <a:prstGeom prst="wedgeRectCallout">
            <a:avLst>
              <a:gd name="adj1" fmla="val 6667"/>
              <a:gd name="adj2" fmla="val 73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correct. </a:t>
            </a:r>
            <a:r>
              <a:rPr lang="en-GB" dirty="0">
                <a:solidFill>
                  <a:schemeClr val="tx1"/>
                </a:solidFill>
              </a:rPr>
              <a:t>The blue circle is at (0,5).</a:t>
            </a:r>
          </a:p>
        </p:txBody>
      </p:sp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915F6839-A1E8-454C-87AC-38D6BC47A513}"/>
              </a:ext>
            </a:extLst>
          </p:cNvPr>
          <p:cNvSpPr/>
          <p:nvPr/>
        </p:nvSpPr>
        <p:spPr>
          <a:xfrm>
            <a:off x="6608763" y="2116138"/>
            <a:ext cx="1685925" cy="1423987"/>
          </a:xfrm>
          <a:prstGeom prst="wedgeRectCallout">
            <a:avLst>
              <a:gd name="adj1" fmla="val -2944"/>
              <a:gd name="adj2" fmla="val 73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was </a:t>
            </a:r>
            <a:r>
              <a:rPr lang="en-GB" b="1" dirty="0">
                <a:solidFill>
                  <a:schemeClr val="tx1"/>
                </a:solidFill>
              </a:rPr>
              <a:t>wrong. </a:t>
            </a:r>
            <a:r>
              <a:rPr lang="en-GB" dirty="0">
                <a:solidFill>
                  <a:schemeClr val="tx1"/>
                </a:solidFill>
              </a:rPr>
              <a:t>You always read the               </a:t>
            </a:r>
            <a:r>
              <a:rPr lang="en-GB" b="1" dirty="0">
                <a:solidFill>
                  <a:schemeClr val="tx1"/>
                </a:solidFill>
              </a:rPr>
              <a:t>x-axis</a:t>
            </a:r>
            <a:r>
              <a:rPr lang="en-GB" dirty="0">
                <a:solidFill>
                  <a:schemeClr val="tx1"/>
                </a:solidFill>
              </a:rPr>
              <a:t> first!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4" name="boy">
            <a:extLst>
              <a:ext uri="{FF2B5EF4-FFF2-40B4-BE49-F238E27FC236}">
                <a16:creationId xmlns:a16="http://schemas.microsoft.com/office/drawing/2014/main" id="{06222195-EB3C-4CF0-9271-824A79252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390900"/>
            <a:ext cx="1168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rl">
            <a:extLst>
              <a:ext uri="{FF2B5EF4-FFF2-40B4-BE49-F238E27FC236}">
                <a16:creationId xmlns:a16="http://schemas.microsoft.com/office/drawing/2014/main" id="{7AB3C16A-749D-4F55-AA37-6DD4FE94A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1"/>
          <a:stretch>
            <a:fillRect/>
          </a:stretch>
        </p:blipFill>
        <p:spPr bwMode="auto">
          <a:xfrm>
            <a:off x="7229475" y="3348038"/>
            <a:ext cx="1222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A7309529-0571-4A34-AD45-1811B6B16A58}"/>
              </a:ext>
            </a:extLst>
          </p:cNvPr>
          <p:cNvSpPr/>
          <p:nvPr/>
        </p:nvSpPr>
        <p:spPr>
          <a:xfrm>
            <a:off x="2803525" y="2705100"/>
            <a:ext cx="195263" cy="19526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678A9-3502-4B9F-A384-2909DC74D205}"/>
              </a:ext>
            </a:extLst>
          </p:cNvPr>
          <p:cNvSpPr/>
          <p:nvPr/>
        </p:nvSpPr>
        <p:spPr>
          <a:xfrm>
            <a:off x="4510088" y="3259138"/>
            <a:ext cx="196850" cy="19526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0D7AEDD-BD50-4C16-9B6D-F81B2C74D68A}"/>
              </a:ext>
            </a:extLst>
          </p:cNvPr>
          <p:cNvSpPr/>
          <p:nvPr/>
        </p:nvSpPr>
        <p:spPr>
          <a:xfrm>
            <a:off x="3349625" y="3257550"/>
            <a:ext cx="195263" cy="195263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C1F65B-93F1-45FA-BBCE-F94BFA4FF117}"/>
              </a:ext>
            </a:extLst>
          </p:cNvPr>
          <p:cNvSpPr/>
          <p:nvPr/>
        </p:nvSpPr>
        <p:spPr>
          <a:xfrm>
            <a:off x="5672138" y="5408613"/>
            <a:ext cx="195262" cy="1952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F8D952-76F4-42E7-A4B1-952D1F6E9A33}"/>
              </a:ext>
            </a:extLst>
          </p:cNvPr>
          <p:cNvSpPr/>
          <p:nvPr/>
        </p:nvSpPr>
        <p:spPr>
          <a:xfrm>
            <a:off x="5664200" y="4348163"/>
            <a:ext cx="195263" cy="19526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70B9A0-5B73-4A54-8AD2-2F8CC5E68628}"/>
              </a:ext>
            </a:extLst>
          </p:cNvPr>
          <p:cNvCxnSpPr/>
          <p:nvPr/>
        </p:nvCxnSpPr>
        <p:spPr>
          <a:xfrm flipH="1" flipV="1">
            <a:off x="2865438" y="2913063"/>
            <a:ext cx="12700" cy="2671762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E0B5EE7-E9C4-4182-AE31-09707898A548}"/>
              </a:ext>
            </a:extLst>
          </p:cNvPr>
          <p:cNvSpPr/>
          <p:nvPr/>
        </p:nvSpPr>
        <p:spPr>
          <a:xfrm>
            <a:off x="755650" y="1341438"/>
            <a:ext cx="7632700" cy="6572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Click on the child who has read the coordinate correctly.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How has the other child got mixed up?</a:t>
            </a:r>
          </a:p>
        </p:txBody>
      </p:sp>
      <p:pic>
        <p:nvPicPr>
          <p:cNvPr id="25670" name="Whole Class">
            <a:extLst>
              <a:ext uri="{FF2B5EF4-FFF2-40B4-BE49-F238E27FC236}">
                <a16:creationId xmlns:a16="http://schemas.microsoft.com/office/drawing/2014/main" id="{11804C2F-8348-4F0E-98A1-F07FADFCB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C7B66EB-BC99-4AA6-930E-0E438F2EA6FB}"/>
              </a:ext>
            </a:extLst>
          </p:cNvPr>
          <p:cNvSpPr/>
          <p:nvPr/>
        </p:nvSpPr>
        <p:spPr>
          <a:xfrm>
            <a:off x="2094559" y="696913"/>
            <a:ext cx="49548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Match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51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B07E71-4360-404C-B277-12567A4DF3E0}"/>
              </a:ext>
            </a:extLst>
          </p:cNvPr>
          <p:cNvSpPr/>
          <p:nvPr/>
        </p:nvSpPr>
        <p:spPr>
          <a:xfrm>
            <a:off x="442913" y="425450"/>
            <a:ext cx="8258175" cy="5975350"/>
          </a:xfrm>
          <a:prstGeom prst="roundRect">
            <a:avLst>
              <a:gd name="adj" fmla="val 2728"/>
            </a:avLst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0C210-65FD-44AC-BD00-4588C219593F}"/>
              </a:ext>
            </a:extLst>
          </p:cNvPr>
          <p:cNvSpPr/>
          <p:nvPr/>
        </p:nvSpPr>
        <p:spPr>
          <a:xfrm>
            <a:off x="2467258" y="525463"/>
            <a:ext cx="42094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Menus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239E6A14-5935-4A1E-AD72-1DBAC67B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131888"/>
            <a:ext cx="34321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DF173DB0-CF7B-49A4-B782-48DAEF588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66950"/>
            <a:ext cx="23876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215BC-30C9-40AF-B239-863AC97B8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5" b="18035"/>
          <a:stretch/>
        </p:blipFill>
        <p:spPr>
          <a:xfrm>
            <a:off x="3223684" y="3621386"/>
            <a:ext cx="5485750" cy="2788467"/>
          </a:xfrm>
          <a:prstGeom prst="roundRect">
            <a:avLst>
              <a:gd name="adj" fmla="val 5953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D6C1BB-28E9-4582-AFE5-3F9A3964B257}"/>
              </a:ext>
            </a:extLst>
          </p:cNvPr>
          <p:cNvSpPr/>
          <p:nvPr/>
        </p:nvSpPr>
        <p:spPr>
          <a:xfrm>
            <a:off x="547688" y="1141413"/>
            <a:ext cx="3970337" cy="3829050"/>
          </a:xfrm>
          <a:prstGeom prst="rect">
            <a:avLst/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E10045DC-9AAF-4C44-A9DD-D1F5974711FB}"/>
              </a:ext>
            </a:extLst>
          </p:cNvPr>
          <p:cNvSpPr/>
          <p:nvPr/>
        </p:nvSpPr>
        <p:spPr>
          <a:xfrm>
            <a:off x="4645025" y="2208213"/>
            <a:ext cx="2154238" cy="1304925"/>
          </a:xfrm>
          <a:prstGeom prst="wedgeRectCallout">
            <a:avLst>
              <a:gd name="adj1" fmla="val 77907"/>
              <a:gd name="adj2" fmla="val 22248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Click on the menu items the child is ordering by reading the coordinates correctly.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2A7FFEA-23CE-4083-9B24-956976051862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330325"/>
          <a:ext cx="3487735" cy="32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6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7759" name="Group 35">
            <a:extLst>
              <a:ext uri="{FF2B5EF4-FFF2-40B4-BE49-F238E27FC236}">
                <a16:creationId xmlns:a16="http://schemas.microsoft.com/office/drawing/2014/main" id="{D564BF21-509A-4A85-B3D9-5FBE2C16F1C1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176338"/>
            <a:ext cx="3976687" cy="3752850"/>
            <a:chOff x="571131" y="1131837"/>
            <a:chExt cx="3977485" cy="3751794"/>
          </a:xfrm>
        </p:grpSpPr>
        <p:sp>
          <p:nvSpPr>
            <p:cNvPr id="27786" name="TextBox 14">
              <a:extLst>
                <a:ext uri="{FF2B5EF4-FFF2-40B4-BE49-F238E27FC236}">
                  <a16:creationId xmlns:a16="http://schemas.microsoft.com/office/drawing/2014/main" id="{DAFF636C-E4C5-4E43-875F-3AE28AB8D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787" name="TextBox 15">
              <a:extLst>
                <a:ext uri="{FF2B5EF4-FFF2-40B4-BE49-F238E27FC236}">
                  <a16:creationId xmlns:a16="http://schemas.microsoft.com/office/drawing/2014/main" id="{5FB980CB-42D8-4D8E-946D-1901F8C61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1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788" name="TextBox 16">
              <a:extLst>
                <a:ext uri="{FF2B5EF4-FFF2-40B4-BE49-F238E27FC236}">
                  <a16:creationId xmlns:a16="http://schemas.microsoft.com/office/drawing/2014/main" id="{81B4EEDD-3ABB-4F53-BE95-AE8BDBC9C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326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789" name="TextBox 17">
              <a:extLst>
                <a:ext uri="{FF2B5EF4-FFF2-40B4-BE49-F238E27FC236}">
                  <a16:creationId xmlns:a16="http://schemas.microsoft.com/office/drawing/2014/main" id="{793EFDD2-9AED-4118-822A-84BEFF65A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554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790" name="TextBox 18">
              <a:extLst>
                <a:ext uri="{FF2B5EF4-FFF2-40B4-BE49-F238E27FC236}">
                  <a16:creationId xmlns:a16="http://schemas.microsoft.com/office/drawing/2014/main" id="{CE444FB7-94B8-42BA-9B10-1B1AC16FD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13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791" name="TextBox 19">
              <a:extLst>
                <a:ext uri="{FF2B5EF4-FFF2-40B4-BE49-F238E27FC236}">
                  <a16:creationId xmlns:a16="http://schemas.microsoft.com/office/drawing/2014/main" id="{B8169D6A-D872-4211-93A5-E1B26DAF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24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7792" name="TextBox 20">
              <a:extLst>
                <a:ext uri="{FF2B5EF4-FFF2-40B4-BE49-F238E27FC236}">
                  <a16:creationId xmlns:a16="http://schemas.microsoft.com/office/drawing/2014/main" id="{43A34A03-952C-4354-9C0A-C4FD882DB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06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793" name="TextBox 21">
              <a:extLst>
                <a:ext uri="{FF2B5EF4-FFF2-40B4-BE49-F238E27FC236}">
                  <a16:creationId xmlns:a16="http://schemas.microsoft.com/office/drawing/2014/main" id="{18E550A6-BC50-44B6-8466-5F379A021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55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7794" name="TextBox 22">
              <a:extLst>
                <a:ext uri="{FF2B5EF4-FFF2-40B4-BE49-F238E27FC236}">
                  <a16:creationId xmlns:a16="http://schemas.microsoft.com/office/drawing/2014/main" id="{47E2C45E-1FBC-4019-BFF4-230A81CCB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10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795" name="TextBox 23">
              <a:extLst>
                <a:ext uri="{FF2B5EF4-FFF2-40B4-BE49-F238E27FC236}">
                  <a16:creationId xmlns:a16="http://schemas.microsoft.com/office/drawing/2014/main" id="{5F834510-1263-4ED9-8C8F-B5748450E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60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7796" name="TextBox 24">
              <a:extLst>
                <a:ext uri="{FF2B5EF4-FFF2-40B4-BE49-F238E27FC236}">
                  <a16:creationId xmlns:a16="http://schemas.microsoft.com/office/drawing/2014/main" id="{DF017A96-406D-4A3C-8228-AC62CE913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405558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797" name="TextBox 25">
              <a:extLst>
                <a:ext uri="{FF2B5EF4-FFF2-40B4-BE49-F238E27FC236}">
                  <a16:creationId xmlns:a16="http://schemas.microsoft.com/office/drawing/2014/main" id="{B1EE9D7F-E6D6-46F2-81D5-9E08CB603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10" y="3679675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798" name="TextBox 26">
              <a:extLst>
                <a:ext uri="{FF2B5EF4-FFF2-40B4-BE49-F238E27FC236}">
                  <a16:creationId xmlns:a16="http://schemas.microsoft.com/office/drawing/2014/main" id="{5C3F81A1-A532-4CC9-9344-0BEFEF08B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3322441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799" name="TextBox 27">
              <a:extLst>
                <a:ext uri="{FF2B5EF4-FFF2-40B4-BE49-F238E27FC236}">
                  <a16:creationId xmlns:a16="http://schemas.microsoft.com/office/drawing/2014/main" id="{6A054091-A297-4915-B917-D79D1D38A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90" y="295586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800" name="TextBox 28">
              <a:extLst>
                <a:ext uri="{FF2B5EF4-FFF2-40B4-BE49-F238E27FC236}">
                  <a16:creationId xmlns:a16="http://schemas.microsoft.com/office/drawing/2014/main" id="{EFED7A2D-40E0-40D7-A588-605F12E24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2589293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7801" name="TextBox 29">
              <a:extLst>
                <a:ext uri="{FF2B5EF4-FFF2-40B4-BE49-F238E27FC236}">
                  <a16:creationId xmlns:a16="http://schemas.microsoft.com/office/drawing/2014/main" id="{BE07890F-6D8E-4336-9AD4-8AF150976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220403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802" name="TextBox 30">
              <a:extLst>
                <a:ext uri="{FF2B5EF4-FFF2-40B4-BE49-F238E27FC236}">
                  <a16:creationId xmlns:a16="http://schemas.microsoft.com/office/drawing/2014/main" id="{FE237113-0A5B-46AB-9E29-D160E08B0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82" y="184732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7803" name="TextBox 31">
              <a:extLst>
                <a:ext uri="{FF2B5EF4-FFF2-40B4-BE49-F238E27FC236}">
                  <a16:creationId xmlns:a16="http://schemas.microsoft.com/office/drawing/2014/main" id="{AD188053-B658-441C-BC94-45AD3C78B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1480992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804" name="TextBox 32">
              <a:extLst>
                <a:ext uri="{FF2B5EF4-FFF2-40B4-BE49-F238E27FC236}">
                  <a16:creationId xmlns:a16="http://schemas.microsoft.com/office/drawing/2014/main" id="{0788CC9D-E254-475A-AD3A-89BC72706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31" y="113183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C063C82-C58C-4927-A13C-D933081B1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3" b="11952"/>
          <a:stretch/>
        </p:blipFill>
        <p:spPr>
          <a:xfrm>
            <a:off x="138167" y="4872958"/>
            <a:ext cx="1875126" cy="1988833"/>
          </a:xfrm>
          <a:prstGeom prst="roundRect">
            <a:avLst>
              <a:gd name="adj" fmla="val 0"/>
            </a:avLst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524E2892-A3A5-451E-8343-2D2269597E85}"/>
              </a:ext>
            </a:extLst>
          </p:cNvPr>
          <p:cNvSpPr/>
          <p:nvPr/>
        </p:nvSpPr>
        <p:spPr>
          <a:xfrm>
            <a:off x="2005013" y="5060950"/>
            <a:ext cx="2517775" cy="1266825"/>
          </a:xfrm>
          <a:prstGeom prst="wedgeRectCallout">
            <a:avLst>
              <a:gd name="adj1" fmla="val -67971"/>
              <a:gd name="adj2" fmla="val 16026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would like to order these items please: </a:t>
            </a:r>
            <a:r>
              <a:rPr lang="en-GB" b="1" dirty="0">
                <a:solidFill>
                  <a:schemeClr val="tx1"/>
                </a:solidFill>
              </a:rPr>
              <a:t>(7,5), (1, 8), (9,4)              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(3,6).</a:t>
            </a:r>
          </a:p>
        </p:txBody>
      </p:sp>
      <p:pic>
        <p:nvPicPr>
          <p:cNvPr id="37" name="pancake">
            <a:extLst>
              <a:ext uri="{FF2B5EF4-FFF2-40B4-BE49-F238E27FC236}">
                <a16:creationId xmlns:a16="http://schemas.microsoft.com/office/drawing/2014/main" id="{CE16C96D-E5A3-4EF3-B7AE-34A381BE0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08088"/>
            <a:ext cx="436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strawberry">
            <a:extLst>
              <a:ext uri="{FF2B5EF4-FFF2-40B4-BE49-F238E27FC236}">
                <a16:creationId xmlns:a16="http://schemas.microsoft.com/office/drawing/2014/main" id="{1F8087FD-201B-4409-A95B-7975D3ED3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203325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eese">
            <a:extLst>
              <a:ext uri="{FF2B5EF4-FFF2-40B4-BE49-F238E27FC236}">
                <a16:creationId xmlns:a16="http://schemas.microsoft.com/office/drawing/2014/main" id="{795AEC0C-BBDE-47F4-812C-67A28F8CD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5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ke">
            <a:extLst>
              <a:ext uri="{FF2B5EF4-FFF2-40B4-BE49-F238E27FC236}">
                <a16:creationId xmlns:a16="http://schemas.microsoft.com/office/drawing/2014/main" id="{23EB58DF-838A-4443-ACF9-BBE2246D0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234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range">
            <a:extLst>
              <a:ext uri="{FF2B5EF4-FFF2-40B4-BE49-F238E27FC236}">
                <a16:creationId xmlns:a16="http://schemas.microsoft.com/office/drawing/2014/main" id="{E344DB4C-91A8-4FC5-8CAE-5D4E38D24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814513"/>
            <a:ext cx="24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anana">
            <a:extLst>
              <a:ext uri="{FF2B5EF4-FFF2-40B4-BE49-F238E27FC236}">
                <a16:creationId xmlns:a16="http://schemas.microsoft.com/office/drawing/2014/main" id="{2C4941AA-FC9A-4EEB-AE65-14EBE0156C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97050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ham">
            <a:extLst>
              <a:ext uri="{FF2B5EF4-FFF2-40B4-BE49-F238E27FC236}">
                <a16:creationId xmlns:a16="http://schemas.microsoft.com/office/drawing/2014/main" id="{69093142-D1F2-4E9D-8C55-2F4E46FF1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70125"/>
            <a:ext cx="5413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ce cream">
            <a:extLst>
              <a:ext uri="{FF2B5EF4-FFF2-40B4-BE49-F238E27FC236}">
                <a16:creationId xmlns:a16="http://schemas.microsoft.com/office/drawing/2014/main" id="{606C1405-2178-4757-8EB0-2A9DFEF75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71700"/>
            <a:ext cx="295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yoghurt">
            <a:extLst>
              <a:ext uri="{FF2B5EF4-FFF2-40B4-BE49-F238E27FC236}">
                <a16:creationId xmlns:a16="http://schemas.microsoft.com/office/drawing/2014/main" id="{767AD45F-210C-4D34-B2CA-DCCDA8F142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162175"/>
            <a:ext cx="4667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gg">
            <a:extLst>
              <a:ext uri="{FF2B5EF4-FFF2-40B4-BE49-F238E27FC236}">
                <a16:creationId xmlns:a16="http://schemas.microsoft.com/office/drawing/2014/main" id="{8743AEFC-F914-4FC8-878D-FDA3A7BE22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667000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lueberry">
            <a:extLst>
              <a:ext uri="{FF2B5EF4-FFF2-40B4-BE49-F238E27FC236}">
                <a16:creationId xmlns:a16="http://schemas.microsoft.com/office/drawing/2014/main" id="{B8D502E4-B382-4DF7-8269-49FB69CE40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973388"/>
            <a:ext cx="415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risps">
            <a:extLst>
              <a:ext uri="{FF2B5EF4-FFF2-40B4-BE49-F238E27FC236}">
                <a16:creationId xmlns:a16="http://schemas.microsoft.com/office/drawing/2014/main" id="{164A50C6-AB8B-45B0-9A89-AE4C03BF31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001963"/>
            <a:ext cx="5381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tomatoe">
            <a:extLst>
              <a:ext uri="{FF2B5EF4-FFF2-40B4-BE49-F238E27FC236}">
                <a16:creationId xmlns:a16="http://schemas.microsoft.com/office/drawing/2014/main" id="{7FAB44FB-C358-42A7-8FAC-5D358B1729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75148"/>
          <a:stretch>
            <a:fillRect/>
          </a:stretch>
        </p:blipFill>
        <p:spPr bwMode="auto">
          <a:xfrm>
            <a:off x="4051300" y="2890838"/>
            <a:ext cx="43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upcake">
            <a:extLst>
              <a:ext uri="{FF2B5EF4-FFF2-40B4-BE49-F238E27FC236}">
                <a16:creationId xmlns:a16="http://schemas.microsoft.com/office/drawing/2014/main" id="{13431972-3589-470E-A94A-CF3FEEFE9C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3267075"/>
            <a:ext cx="41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cucumber">
            <a:extLst>
              <a:ext uri="{FF2B5EF4-FFF2-40B4-BE49-F238E27FC236}">
                <a16:creationId xmlns:a16="http://schemas.microsoft.com/office/drawing/2014/main" id="{5A4C3DC6-B09A-482F-8168-6C35BB21C1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9"/>
          <a:stretch>
            <a:fillRect/>
          </a:stretch>
        </p:blipFill>
        <p:spPr bwMode="auto">
          <a:xfrm>
            <a:off x="3678238" y="3246438"/>
            <a:ext cx="493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pple">
            <a:extLst>
              <a:ext uri="{FF2B5EF4-FFF2-40B4-BE49-F238E27FC236}">
                <a16:creationId xmlns:a16="http://schemas.microsoft.com/office/drawing/2014/main" id="{D2932CAC-578C-489A-965E-A6B6A7B065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589338"/>
            <a:ext cx="3841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ot cross bun">
            <a:extLst>
              <a:ext uri="{FF2B5EF4-FFF2-40B4-BE49-F238E27FC236}">
                <a16:creationId xmlns:a16="http://schemas.microsoft.com/office/drawing/2014/main" id="{38B6DA7B-22FF-4742-8931-64AB0B352A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116388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tuna">
            <a:extLst>
              <a:ext uri="{FF2B5EF4-FFF2-40B4-BE49-F238E27FC236}">
                <a16:creationId xmlns:a16="http://schemas.microsoft.com/office/drawing/2014/main" id="{B3923268-ABD7-4C5E-9466-7671958DC1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24325"/>
            <a:ext cx="38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arni">
            <a:extLst>
              <a:ext uri="{FF2B5EF4-FFF2-40B4-BE49-F238E27FC236}">
                <a16:creationId xmlns:a16="http://schemas.microsoft.com/office/drawing/2014/main" id="{5ABC6E3D-B6E4-4771-9261-E53A1400C45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12432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egg big">
            <a:extLst>
              <a:ext uri="{FF2B5EF4-FFF2-40B4-BE49-F238E27FC236}">
                <a16:creationId xmlns:a16="http://schemas.microsoft.com/office/drawing/2014/main" id="{638B0F7A-8744-4016-B89B-59DEAF60FD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167313"/>
            <a:ext cx="1252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cheese big">
            <a:extLst>
              <a:ext uri="{FF2B5EF4-FFF2-40B4-BE49-F238E27FC236}">
                <a16:creationId xmlns:a16="http://schemas.microsoft.com/office/drawing/2014/main" id="{8C6A89B1-DC8F-4A12-859B-D54CE6290A6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318125"/>
            <a:ext cx="727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ce cream big">
            <a:extLst>
              <a:ext uri="{FF2B5EF4-FFF2-40B4-BE49-F238E27FC236}">
                <a16:creationId xmlns:a16="http://schemas.microsoft.com/office/drawing/2014/main" id="{8B226379-7E1C-45A8-AB9F-BF64AB2F50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073650"/>
            <a:ext cx="4556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tomato big">
            <a:extLst>
              <a:ext uri="{FF2B5EF4-FFF2-40B4-BE49-F238E27FC236}">
                <a16:creationId xmlns:a16="http://schemas.microsoft.com/office/drawing/2014/main" id="{70C19B83-CEA1-4806-9ED9-64E782E0AFE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75148"/>
          <a:stretch>
            <a:fillRect/>
          </a:stretch>
        </p:blipFill>
        <p:spPr bwMode="auto">
          <a:xfrm>
            <a:off x="7785100" y="5445125"/>
            <a:ext cx="58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85" name="Whole Class">
            <a:extLst>
              <a:ext uri="{FF2B5EF4-FFF2-40B4-BE49-F238E27FC236}">
                <a16:creationId xmlns:a16="http://schemas.microsoft.com/office/drawing/2014/main" id="{93C840DD-A16B-4718-8C6A-D80D2905FBC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D130815-5DF6-46A7-AD83-2B90B1BE816E}"/>
              </a:ext>
            </a:extLst>
          </p:cNvPr>
          <p:cNvSpPr/>
          <p:nvPr/>
        </p:nvSpPr>
        <p:spPr>
          <a:xfrm>
            <a:off x="442913" y="425450"/>
            <a:ext cx="8258175" cy="5975350"/>
          </a:xfrm>
          <a:prstGeom prst="roundRect">
            <a:avLst>
              <a:gd name="adj" fmla="val 2728"/>
            </a:avLst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E39E8333-A1DC-47C1-9B34-3069E3BD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131888"/>
            <a:ext cx="34321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extLst>
              <a:ext uri="{FF2B5EF4-FFF2-40B4-BE49-F238E27FC236}">
                <a16:creationId xmlns:a16="http://schemas.microsoft.com/office/drawing/2014/main" id="{2858E4D4-4AA6-4933-93A2-C726761D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66950"/>
            <a:ext cx="23876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F5D49-BC67-405D-BB1E-3EC8CE309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5" b="18035"/>
          <a:stretch/>
        </p:blipFill>
        <p:spPr>
          <a:xfrm>
            <a:off x="3223684" y="3621386"/>
            <a:ext cx="5485750" cy="2788467"/>
          </a:xfrm>
          <a:prstGeom prst="roundRect">
            <a:avLst>
              <a:gd name="adj" fmla="val 5953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F73C1F-D3E0-4097-AEF1-B74544229E83}"/>
              </a:ext>
            </a:extLst>
          </p:cNvPr>
          <p:cNvSpPr/>
          <p:nvPr/>
        </p:nvSpPr>
        <p:spPr>
          <a:xfrm>
            <a:off x="547688" y="1141413"/>
            <a:ext cx="3970337" cy="3829050"/>
          </a:xfrm>
          <a:prstGeom prst="rect">
            <a:avLst/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12A5C7BF-8D14-4D22-BF6A-146EC415463E}"/>
              </a:ext>
            </a:extLst>
          </p:cNvPr>
          <p:cNvSpPr/>
          <p:nvPr/>
        </p:nvSpPr>
        <p:spPr>
          <a:xfrm>
            <a:off x="4645025" y="2208213"/>
            <a:ext cx="2154238" cy="1304925"/>
          </a:xfrm>
          <a:prstGeom prst="wedgeRectCallout">
            <a:avLst>
              <a:gd name="adj1" fmla="val 77907"/>
              <a:gd name="adj2" fmla="val 22248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Click on the menu items the child is ordering by reading the coordinates correctly.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322D81-C54A-4640-9BC5-6D0DC7E2823F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330325"/>
          <a:ext cx="3487735" cy="32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6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8783" name="Group 35">
            <a:extLst>
              <a:ext uri="{FF2B5EF4-FFF2-40B4-BE49-F238E27FC236}">
                <a16:creationId xmlns:a16="http://schemas.microsoft.com/office/drawing/2014/main" id="{013CD8B7-30E3-4A0A-B8CF-BFA11F9BF76E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176338"/>
            <a:ext cx="3976687" cy="3752850"/>
            <a:chOff x="571131" y="1131837"/>
            <a:chExt cx="3977485" cy="3751794"/>
          </a:xfrm>
        </p:grpSpPr>
        <p:sp>
          <p:nvSpPr>
            <p:cNvPr id="28810" name="TextBox 14">
              <a:extLst>
                <a:ext uri="{FF2B5EF4-FFF2-40B4-BE49-F238E27FC236}">
                  <a16:creationId xmlns:a16="http://schemas.microsoft.com/office/drawing/2014/main" id="{E078D0F7-A9B6-4B2E-8A19-C7E4888BA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811" name="TextBox 15">
              <a:extLst>
                <a:ext uri="{FF2B5EF4-FFF2-40B4-BE49-F238E27FC236}">
                  <a16:creationId xmlns:a16="http://schemas.microsoft.com/office/drawing/2014/main" id="{3F7EB1F6-9129-45EB-9DBB-43F1AF9C4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1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812" name="TextBox 16">
              <a:extLst>
                <a:ext uri="{FF2B5EF4-FFF2-40B4-BE49-F238E27FC236}">
                  <a16:creationId xmlns:a16="http://schemas.microsoft.com/office/drawing/2014/main" id="{3DB40FBD-FAA6-47CB-ADD3-9EC9BE14B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326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813" name="TextBox 17">
              <a:extLst>
                <a:ext uri="{FF2B5EF4-FFF2-40B4-BE49-F238E27FC236}">
                  <a16:creationId xmlns:a16="http://schemas.microsoft.com/office/drawing/2014/main" id="{EE1BBA2F-6163-4431-9D43-D75B4C797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554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814" name="TextBox 18">
              <a:extLst>
                <a:ext uri="{FF2B5EF4-FFF2-40B4-BE49-F238E27FC236}">
                  <a16:creationId xmlns:a16="http://schemas.microsoft.com/office/drawing/2014/main" id="{F777D525-4BD2-4957-840D-B8D136315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13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815" name="TextBox 19">
              <a:extLst>
                <a:ext uri="{FF2B5EF4-FFF2-40B4-BE49-F238E27FC236}">
                  <a16:creationId xmlns:a16="http://schemas.microsoft.com/office/drawing/2014/main" id="{130DB04A-28D0-4942-9E5D-2F365AABB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24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8816" name="TextBox 20">
              <a:extLst>
                <a:ext uri="{FF2B5EF4-FFF2-40B4-BE49-F238E27FC236}">
                  <a16:creationId xmlns:a16="http://schemas.microsoft.com/office/drawing/2014/main" id="{77B1A178-50C5-42B2-921B-BFC8BA193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06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817" name="TextBox 21">
              <a:extLst>
                <a:ext uri="{FF2B5EF4-FFF2-40B4-BE49-F238E27FC236}">
                  <a16:creationId xmlns:a16="http://schemas.microsoft.com/office/drawing/2014/main" id="{B31A1928-66EA-4BB7-9E88-92728193C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55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8818" name="TextBox 22">
              <a:extLst>
                <a:ext uri="{FF2B5EF4-FFF2-40B4-BE49-F238E27FC236}">
                  <a16:creationId xmlns:a16="http://schemas.microsoft.com/office/drawing/2014/main" id="{83271C2F-62D8-4674-91D8-2F3F82A1F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10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819" name="TextBox 23">
              <a:extLst>
                <a:ext uri="{FF2B5EF4-FFF2-40B4-BE49-F238E27FC236}">
                  <a16:creationId xmlns:a16="http://schemas.microsoft.com/office/drawing/2014/main" id="{3D46D51D-1042-4228-8C84-D759F9523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60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820" name="TextBox 24">
              <a:extLst>
                <a:ext uri="{FF2B5EF4-FFF2-40B4-BE49-F238E27FC236}">
                  <a16:creationId xmlns:a16="http://schemas.microsoft.com/office/drawing/2014/main" id="{FD1CAE3B-A899-46FF-9772-1E0032FA5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405558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821" name="TextBox 25">
              <a:extLst>
                <a:ext uri="{FF2B5EF4-FFF2-40B4-BE49-F238E27FC236}">
                  <a16:creationId xmlns:a16="http://schemas.microsoft.com/office/drawing/2014/main" id="{28C93777-F298-4C54-BADF-8FFC64910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10" y="3679675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822" name="TextBox 26">
              <a:extLst>
                <a:ext uri="{FF2B5EF4-FFF2-40B4-BE49-F238E27FC236}">
                  <a16:creationId xmlns:a16="http://schemas.microsoft.com/office/drawing/2014/main" id="{4C973408-A745-437D-B6DA-FCC1C290D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3322441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823" name="TextBox 27">
              <a:extLst>
                <a:ext uri="{FF2B5EF4-FFF2-40B4-BE49-F238E27FC236}">
                  <a16:creationId xmlns:a16="http://schemas.microsoft.com/office/drawing/2014/main" id="{A7E2EE9C-702F-4CD2-9CD6-196BDA39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90" y="295586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824" name="TextBox 28">
              <a:extLst>
                <a:ext uri="{FF2B5EF4-FFF2-40B4-BE49-F238E27FC236}">
                  <a16:creationId xmlns:a16="http://schemas.microsoft.com/office/drawing/2014/main" id="{704268FE-1194-43B5-9F36-9AA43DC01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2589293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8825" name="TextBox 29">
              <a:extLst>
                <a:ext uri="{FF2B5EF4-FFF2-40B4-BE49-F238E27FC236}">
                  <a16:creationId xmlns:a16="http://schemas.microsoft.com/office/drawing/2014/main" id="{06F40881-993A-4405-87C0-21FD7B08E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220403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826" name="TextBox 30">
              <a:extLst>
                <a:ext uri="{FF2B5EF4-FFF2-40B4-BE49-F238E27FC236}">
                  <a16:creationId xmlns:a16="http://schemas.microsoft.com/office/drawing/2014/main" id="{AA8E7527-2D58-4D59-8194-058CA2483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82" y="184732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8827" name="TextBox 31">
              <a:extLst>
                <a:ext uri="{FF2B5EF4-FFF2-40B4-BE49-F238E27FC236}">
                  <a16:creationId xmlns:a16="http://schemas.microsoft.com/office/drawing/2014/main" id="{A61EA099-3173-4D54-89BA-AD35508A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1480992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828" name="TextBox 32">
              <a:extLst>
                <a:ext uri="{FF2B5EF4-FFF2-40B4-BE49-F238E27FC236}">
                  <a16:creationId xmlns:a16="http://schemas.microsoft.com/office/drawing/2014/main" id="{8ADF7B9D-C93B-4E2E-9332-187ADC01C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31" y="113183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7B994DD-A6AE-442C-BD2E-0DBA5CB38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3" b="11952"/>
          <a:stretch/>
        </p:blipFill>
        <p:spPr>
          <a:xfrm>
            <a:off x="138167" y="4872958"/>
            <a:ext cx="1875126" cy="1988833"/>
          </a:xfrm>
          <a:prstGeom prst="roundRect">
            <a:avLst>
              <a:gd name="adj" fmla="val 0"/>
            </a:avLst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3E213EC9-FDF7-43A5-AE55-C74CC8220624}"/>
              </a:ext>
            </a:extLst>
          </p:cNvPr>
          <p:cNvSpPr/>
          <p:nvPr/>
        </p:nvSpPr>
        <p:spPr>
          <a:xfrm>
            <a:off x="2005013" y="5060950"/>
            <a:ext cx="2517775" cy="1266825"/>
          </a:xfrm>
          <a:prstGeom prst="wedgeRectCallout">
            <a:avLst>
              <a:gd name="adj1" fmla="val -67971"/>
              <a:gd name="adj2" fmla="val 16026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would like to order these items please: </a:t>
            </a:r>
            <a:r>
              <a:rPr lang="en-GB" b="1" dirty="0">
                <a:solidFill>
                  <a:schemeClr val="tx1"/>
                </a:solidFill>
              </a:rPr>
              <a:t>(6,3), (2, 4), (1,2)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(9,7).</a:t>
            </a:r>
          </a:p>
        </p:txBody>
      </p:sp>
      <p:pic>
        <p:nvPicPr>
          <p:cNvPr id="37" name="pancake">
            <a:extLst>
              <a:ext uri="{FF2B5EF4-FFF2-40B4-BE49-F238E27FC236}">
                <a16:creationId xmlns:a16="http://schemas.microsoft.com/office/drawing/2014/main" id="{7566B71C-B6C0-4994-829F-9BCE8ACF7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08088"/>
            <a:ext cx="436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strawberry">
            <a:extLst>
              <a:ext uri="{FF2B5EF4-FFF2-40B4-BE49-F238E27FC236}">
                <a16:creationId xmlns:a16="http://schemas.microsoft.com/office/drawing/2014/main" id="{F0E41EC0-371F-43FC-826C-A02BE234B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228725"/>
            <a:ext cx="3222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eese">
            <a:extLst>
              <a:ext uri="{FF2B5EF4-FFF2-40B4-BE49-F238E27FC236}">
                <a16:creationId xmlns:a16="http://schemas.microsoft.com/office/drawing/2014/main" id="{CDA323C8-C8F4-404E-AC51-5CCA9A61F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5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ke">
            <a:extLst>
              <a:ext uri="{FF2B5EF4-FFF2-40B4-BE49-F238E27FC236}">
                <a16:creationId xmlns:a16="http://schemas.microsoft.com/office/drawing/2014/main" id="{34123386-6F5D-43F0-94B0-E77549B9EA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234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range">
            <a:extLst>
              <a:ext uri="{FF2B5EF4-FFF2-40B4-BE49-F238E27FC236}">
                <a16:creationId xmlns:a16="http://schemas.microsoft.com/office/drawing/2014/main" id="{59E4B6A2-11E7-4598-AACE-C846F5B9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814513"/>
            <a:ext cx="24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anana">
            <a:extLst>
              <a:ext uri="{FF2B5EF4-FFF2-40B4-BE49-F238E27FC236}">
                <a16:creationId xmlns:a16="http://schemas.microsoft.com/office/drawing/2014/main" id="{5C36DE15-D7DD-41B5-AC69-571B9C6349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97050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ham">
            <a:extLst>
              <a:ext uri="{FF2B5EF4-FFF2-40B4-BE49-F238E27FC236}">
                <a16:creationId xmlns:a16="http://schemas.microsoft.com/office/drawing/2014/main" id="{46ADAC35-38CB-49CC-A802-EE5649B44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70125"/>
            <a:ext cx="5413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ce cream">
            <a:extLst>
              <a:ext uri="{FF2B5EF4-FFF2-40B4-BE49-F238E27FC236}">
                <a16:creationId xmlns:a16="http://schemas.microsoft.com/office/drawing/2014/main" id="{4ADAD2D1-3046-4D4B-AF2C-76F04EF240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71700"/>
            <a:ext cx="295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yoghurt">
            <a:extLst>
              <a:ext uri="{FF2B5EF4-FFF2-40B4-BE49-F238E27FC236}">
                <a16:creationId xmlns:a16="http://schemas.microsoft.com/office/drawing/2014/main" id="{080BC561-726D-40A3-96AC-243B89F35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162175"/>
            <a:ext cx="4667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gg">
            <a:extLst>
              <a:ext uri="{FF2B5EF4-FFF2-40B4-BE49-F238E27FC236}">
                <a16:creationId xmlns:a16="http://schemas.microsoft.com/office/drawing/2014/main" id="{322C1C58-0260-4D49-85BE-E4447482F0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667000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lueberry">
            <a:extLst>
              <a:ext uri="{FF2B5EF4-FFF2-40B4-BE49-F238E27FC236}">
                <a16:creationId xmlns:a16="http://schemas.microsoft.com/office/drawing/2014/main" id="{A163C32A-964B-4C75-990B-208F376515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973388"/>
            <a:ext cx="415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risps">
            <a:extLst>
              <a:ext uri="{FF2B5EF4-FFF2-40B4-BE49-F238E27FC236}">
                <a16:creationId xmlns:a16="http://schemas.microsoft.com/office/drawing/2014/main" id="{33ABD7FC-7C88-4B64-AD10-2691A90AD1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001963"/>
            <a:ext cx="5381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tomatoe">
            <a:extLst>
              <a:ext uri="{FF2B5EF4-FFF2-40B4-BE49-F238E27FC236}">
                <a16:creationId xmlns:a16="http://schemas.microsoft.com/office/drawing/2014/main" id="{82D8D76E-8B6A-4213-AE3A-3C0BB2BCDF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75148"/>
          <a:stretch>
            <a:fillRect/>
          </a:stretch>
        </p:blipFill>
        <p:spPr bwMode="auto">
          <a:xfrm>
            <a:off x="4051300" y="2890838"/>
            <a:ext cx="43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upcake">
            <a:extLst>
              <a:ext uri="{FF2B5EF4-FFF2-40B4-BE49-F238E27FC236}">
                <a16:creationId xmlns:a16="http://schemas.microsoft.com/office/drawing/2014/main" id="{2FD8ADF4-2EED-41AA-A255-4F4577C20D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262313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cucumber">
            <a:extLst>
              <a:ext uri="{FF2B5EF4-FFF2-40B4-BE49-F238E27FC236}">
                <a16:creationId xmlns:a16="http://schemas.microsoft.com/office/drawing/2014/main" id="{358A67A1-905F-410C-A23F-D626806782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9"/>
          <a:stretch>
            <a:fillRect/>
          </a:stretch>
        </p:blipFill>
        <p:spPr bwMode="auto">
          <a:xfrm>
            <a:off x="3678238" y="3246438"/>
            <a:ext cx="493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pple">
            <a:extLst>
              <a:ext uri="{FF2B5EF4-FFF2-40B4-BE49-F238E27FC236}">
                <a16:creationId xmlns:a16="http://schemas.microsoft.com/office/drawing/2014/main" id="{4E6A26C1-81B2-4274-9130-6B4250FD9E7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589338"/>
            <a:ext cx="3841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ot cross bun">
            <a:extLst>
              <a:ext uri="{FF2B5EF4-FFF2-40B4-BE49-F238E27FC236}">
                <a16:creationId xmlns:a16="http://schemas.microsoft.com/office/drawing/2014/main" id="{26FBC24E-FB58-4C3C-A57B-0F624EE299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116388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tuna">
            <a:extLst>
              <a:ext uri="{FF2B5EF4-FFF2-40B4-BE49-F238E27FC236}">
                <a16:creationId xmlns:a16="http://schemas.microsoft.com/office/drawing/2014/main" id="{28BE6278-70BF-464F-A868-6594B4A7B5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24325"/>
            <a:ext cx="38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arni">
            <a:extLst>
              <a:ext uri="{FF2B5EF4-FFF2-40B4-BE49-F238E27FC236}">
                <a16:creationId xmlns:a16="http://schemas.microsoft.com/office/drawing/2014/main" id="{9A5585F6-80D4-4A05-ABA1-BC3E338C50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12432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apple">
            <a:extLst>
              <a:ext uri="{FF2B5EF4-FFF2-40B4-BE49-F238E27FC236}">
                <a16:creationId xmlns:a16="http://schemas.microsoft.com/office/drawing/2014/main" id="{EB3325D7-0CAB-435B-85A0-C5697E4ACD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21250"/>
            <a:ext cx="4794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cupcake big">
            <a:extLst>
              <a:ext uri="{FF2B5EF4-FFF2-40B4-BE49-F238E27FC236}">
                <a16:creationId xmlns:a16="http://schemas.microsoft.com/office/drawing/2014/main" id="{AFDE4DF0-4846-45A7-AD39-E42AE746F9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994275"/>
            <a:ext cx="6270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blueberry">
            <a:extLst>
              <a:ext uri="{FF2B5EF4-FFF2-40B4-BE49-F238E27FC236}">
                <a16:creationId xmlns:a16="http://schemas.microsoft.com/office/drawing/2014/main" id="{25F7FECA-1DD7-4245-8CB0-309E5A2CD5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359400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banana">
            <a:extLst>
              <a:ext uri="{FF2B5EF4-FFF2-40B4-BE49-F238E27FC236}">
                <a16:creationId xmlns:a16="http://schemas.microsoft.com/office/drawing/2014/main" id="{7674AE11-A09E-4DA8-AEA3-A18B13AD5B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5253038"/>
            <a:ext cx="75088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9" name="Whole Class">
            <a:extLst>
              <a:ext uri="{FF2B5EF4-FFF2-40B4-BE49-F238E27FC236}">
                <a16:creationId xmlns:a16="http://schemas.microsoft.com/office/drawing/2014/main" id="{C783C9C8-6947-43A1-A93D-56AE099D052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257EBB7-16A3-4319-A600-1D3148D6E57A}"/>
              </a:ext>
            </a:extLst>
          </p:cNvPr>
          <p:cNvSpPr/>
          <p:nvPr/>
        </p:nvSpPr>
        <p:spPr>
          <a:xfrm>
            <a:off x="2467258" y="525463"/>
            <a:ext cx="42094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6746CC-C8FA-4792-996F-8909868FEB04}"/>
              </a:ext>
            </a:extLst>
          </p:cNvPr>
          <p:cNvSpPr/>
          <p:nvPr/>
        </p:nvSpPr>
        <p:spPr>
          <a:xfrm>
            <a:off x="442913" y="425450"/>
            <a:ext cx="8258175" cy="5975350"/>
          </a:xfrm>
          <a:prstGeom prst="roundRect">
            <a:avLst>
              <a:gd name="adj" fmla="val 2728"/>
            </a:avLst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92295B5B-8C0A-4964-942D-299D7E57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66950"/>
            <a:ext cx="23876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32DFF40F-935A-4ACD-A625-FA223ADF9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131888"/>
            <a:ext cx="34321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D2631-AC3F-45F7-BE50-A40776F2C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5" b="18035"/>
          <a:stretch/>
        </p:blipFill>
        <p:spPr>
          <a:xfrm>
            <a:off x="3223684" y="3621386"/>
            <a:ext cx="5485750" cy="2788467"/>
          </a:xfrm>
          <a:prstGeom prst="roundRect">
            <a:avLst>
              <a:gd name="adj" fmla="val 5953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6E7221-E7C6-44E4-A5EB-DA7119C58378}"/>
              </a:ext>
            </a:extLst>
          </p:cNvPr>
          <p:cNvSpPr/>
          <p:nvPr/>
        </p:nvSpPr>
        <p:spPr>
          <a:xfrm>
            <a:off x="547688" y="1141413"/>
            <a:ext cx="3970337" cy="3829050"/>
          </a:xfrm>
          <a:prstGeom prst="rect">
            <a:avLst/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191C3477-BFBE-4CD6-AFBC-C4F58FF555F9}"/>
              </a:ext>
            </a:extLst>
          </p:cNvPr>
          <p:cNvSpPr/>
          <p:nvPr/>
        </p:nvSpPr>
        <p:spPr>
          <a:xfrm>
            <a:off x="4645025" y="2208213"/>
            <a:ext cx="2154238" cy="1304925"/>
          </a:xfrm>
          <a:prstGeom prst="wedgeRectCallout">
            <a:avLst>
              <a:gd name="adj1" fmla="val 77907"/>
              <a:gd name="adj2" fmla="val 22248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Click on the menu items the child is ordering by reading the coordinates correctly.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7EF6999-E937-44E8-B73F-DFE42AE7F063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330325"/>
          <a:ext cx="3487735" cy="32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6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9807" name="Group 35">
            <a:extLst>
              <a:ext uri="{FF2B5EF4-FFF2-40B4-BE49-F238E27FC236}">
                <a16:creationId xmlns:a16="http://schemas.microsoft.com/office/drawing/2014/main" id="{639B1666-C759-4DEC-8B94-9B517914D1EB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176338"/>
            <a:ext cx="3976687" cy="3752850"/>
            <a:chOff x="571131" y="1131837"/>
            <a:chExt cx="3977485" cy="3751794"/>
          </a:xfrm>
        </p:grpSpPr>
        <p:sp>
          <p:nvSpPr>
            <p:cNvPr id="29834" name="TextBox 14">
              <a:extLst>
                <a:ext uri="{FF2B5EF4-FFF2-40B4-BE49-F238E27FC236}">
                  <a16:creationId xmlns:a16="http://schemas.microsoft.com/office/drawing/2014/main" id="{343D550F-69F2-4A22-82A5-13249C5A5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835" name="TextBox 15">
              <a:extLst>
                <a:ext uri="{FF2B5EF4-FFF2-40B4-BE49-F238E27FC236}">
                  <a16:creationId xmlns:a16="http://schemas.microsoft.com/office/drawing/2014/main" id="{5D5A3ABF-98A0-4D64-AC7E-6E34EDD16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1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836" name="TextBox 16">
              <a:extLst>
                <a:ext uri="{FF2B5EF4-FFF2-40B4-BE49-F238E27FC236}">
                  <a16:creationId xmlns:a16="http://schemas.microsoft.com/office/drawing/2014/main" id="{DFA53B78-477B-451E-A777-6013E7947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326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837" name="TextBox 17">
              <a:extLst>
                <a:ext uri="{FF2B5EF4-FFF2-40B4-BE49-F238E27FC236}">
                  <a16:creationId xmlns:a16="http://schemas.microsoft.com/office/drawing/2014/main" id="{46F73576-B650-4198-8F6B-EA367D1FD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554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838" name="TextBox 18">
              <a:extLst>
                <a:ext uri="{FF2B5EF4-FFF2-40B4-BE49-F238E27FC236}">
                  <a16:creationId xmlns:a16="http://schemas.microsoft.com/office/drawing/2014/main" id="{F53BBCD1-3274-44BE-83DC-BB8467812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13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839" name="TextBox 19">
              <a:extLst>
                <a:ext uri="{FF2B5EF4-FFF2-40B4-BE49-F238E27FC236}">
                  <a16:creationId xmlns:a16="http://schemas.microsoft.com/office/drawing/2014/main" id="{C5C6ED6E-1947-448C-B09A-AD260B9C4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24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840" name="TextBox 20">
              <a:extLst>
                <a:ext uri="{FF2B5EF4-FFF2-40B4-BE49-F238E27FC236}">
                  <a16:creationId xmlns:a16="http://schemas.microsoft.com/office/drawing/2014/main" id="{7C76EB07-C401-47AE-BAE8-FCBD8A955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06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9841" name="TextBox 21">
              <a:extLst>
                <a:ext uri="{FF2B5EF4-FFF2-40B4-BE49-F238E27FC236}">
                  <a16:creationId xmlns:a16="http://schemas.microsoft.com/office/drawing/2014/main" id="{C8949F5B-2ACB-4747-A2AC-7BCAE5C44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55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9842" name="TextBox 22">
              <a:extLst>
                <a:ext uri="{FF2B5EF4-FFF2-40B4-BE49-F238E27FC236}">
                  <a16:creationId xmlns:a16="http://schemas.microsoft.com/office/drawing/2014/main" id="{441851A3-2F72-40FC-87C5-F1A349FD4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10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9843" name="TextBox 23">
              <a:extLst>
                <a:ext uri="{FF2B5EF4-FFF2-40B4-BE49-F238E27FC236}">
                  <a16:creationId xmlns:a16="http://schemas.microsoft.com/office/drawing/2014/main" id="{BDDFCC4D-A0CF-4EAC-A790-BEDB739F4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60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844" name="TextBox 24">
              <a:extLst>
                <a:ext uri="{FF2B5EF4-FFF2-40B4-BE49-F238E27FC236}">
                  <a16:creationId xmlns:a16="http://schemas.microsoft.com/office/drawing/2014/main" id="{F902E4FD-7636-45FE-B21E-92659D6AB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405558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845" name="TextBox 25">
              <a:extLst>
                <a:ext uri="{FF2B5EF4-FFF2-40B4-BE49-F238E27FC236}">
                  <a16:creationId xmlns:a16="http://schemas.microsoft.com/office/drawing/2014/main" id="{97C2DACE-192B-42DA-8C95-35EF59A4D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10" y="3679675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846" name="TextBox 26">
              <a:extLst>
                <a:ext uri="{FF2B5EF4-FFF2-40B4-BE49-F238E27FC236}">
                  <a16:creationId xmlns:a16="http://schemas.microsoft.com/office/drawing/2014/main" id="{01D31C9D-9502-4EB4-A5B0-E9C29E3CF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3322441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847" name="TextBox 27">
              <a:extLst>
                <a:ext uri="{FF2B5EF4-FFF2-40B4-BE49-F238E27FC236}">
                  <a16:creationId xmlns:a16="http://schemas.microsoft.com/office/drawing/2014/main" id="{559FD7B8-E30A-49AA-9F2F-49B8D193B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90" y="295586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9848" name="TextBox 28">
              <a:extLst>
                <a:ext uri="{FF2B5EF4-FFF2-40B4-BE49-F238E27FC236}">
                  <a16:creationId xmlns:a16="http://schemas.microsoft.com/office/drawing/2014/main" id="{A659CD4F-BB6F-442F-82C6-20106DAEE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2589293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849" name="TextBox 29">
              <a:extLst>
                <a:ext uri="{FF2B5EF4-FFF2-40B4-BE49-F238E27FC236}">
                  <a16:creationId xmlns:a16="http://schemas.microsoft.com/office/drawing/2014/main" id="{1B4F92EE-1735-44AD-99B3-283934FB2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220403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9850" name="TextBox 30">
              <a:extLst>
                <a:ext uri="{FF2B5EF4-FFF2-40B4-BE49-F238E27FC236}">
                  <a16:creationId xmlns:a16="http://schemas.microsoft.com/office/drawing/2014/main" id="{486A09F3-5DFF-4FC7-9483-5865DC585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82" y="184732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9851" name="TextBox 31">
              <a:extLst>
                <a:ext uri="{FF2B5EF4-FFF2-40B4-BE49-F238E27FC236}">
                  <a16:creationId xmlns:a16="http://schemas.microsoft.com/office/drawing/2014/main" id="{9CA4767F-1FDC-4D58-9B93-C33508768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1480992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9852" name="TextBox 32">
              <a:extLst>
                <a:ext uri="{FF2B5EF4-FFF2-40B4-BE49-F238E27FC236}">
                  <a16:creationId xmlns:a16="http://schemas.microsoft.com/office/drawing/2014/main" id="{55F0C1CA-EFC7-43EE-BD32-88FFF2AD2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31" y="113183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766D302-3614-4033-9E85-66AE0E03D2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3" b="11952"/>
          <a:stretch/>
        </p:blipFill>
        <p:spPr>
          <a:xfrm>
            <a:off x="138167" y="4872958"/>
            <a:ext cx="1875126" cy="1988833"/>
          </a:xfrm>
          <a:prstGeom prst="roundRect">
            <a:avLst>
              <a:gd name="adj" fmla="val 0"/>
            </a:avLst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A699D1FD-7426-4888-A316-379B89A83F77}"/>
              </a:ext>
            </a:extLst>
          </p:cNvPr>
          <p:cNvSpPr/>
          <p:nvPr/>
        </p:nvSpPr>
        <p:spPr>
          <a:xfrm>
            <a:off x="2005013" y="5060950"/>
            <a:ext cx="2517775" cy="1266825"/>
          </a:xfrm>
          <a:prstGeom prst="wedgeRectCallout">
            <a:avLst>
              <a:gd name="adj1" fmla="val -67971"/>
              <a:gd name="adj2" fmla="val 16026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would like to order these items please: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(7,7), (8,1), (2,9)                 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(4,8).</a:t>
            </a:r>
          </a:p>
        </p:txBody>
      </p:sp>
      <p:pic>
        <p:nvPicPr>
          <p:cNvPr id="37" name="pancake">
            <a:extLst>
              <a:ext uri="{FF2B5EF4-FFF2-40B4-BE49-F238E27FC236}">
                <a16:creationId xmlns:a16="http://schemas.microsoft.com/office/drawing/2014/main" id="{B76DC258-88F3-4807-8833-56FF21910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08088"/>
            <a:ext cx="436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strawberry">
            <a:extLst>
              <a:ext uri="{FF2B5EF4-FFF2-40B4-BE49-F238E27FC236}">
                <a16:creationId xmlns:a16="http://schemas.microsoft.com/office/drawing/2014/main" id="{CB6AFD85-C7E3-4BD1-9D6B-ED17BAFE8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203325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eese">
            <a:extLst>
              <a:ext uri="{FF2B5EF4-FFF2-40B4-BE49-F238E27FC236}">
                <a16:creationId xmlns:a16="http://schemas.microsoft.com/office/drawing/2014/main" id="{97E5B4D2-0179-4DB9-B278-53EB8B058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5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ke">
            <a:extLst>
              <a:ext uri="{FF2B5EF4-FFF2-40B4-BE49-F238E27FC236}">
                <a16:creationId xmlns:a16="http://schemas.microsoft.com/office/drawing/2014/main" id="{9E1B4D11-E972-41D3-A83F-3558E6289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234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range">
            <a:extLst>
              <a:ext uri="{FF2B5EF4-FFF2-40B4-BE49-F238E27FC236}">
                <a16:creationId xmlns:a16="http://schemas.microsoft.com/office/drawing/2014/main" id="{70117A69-547B-4C37-AE69-1EDDE5B14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814513"/>
            <a:ext cx="24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anana">
            <a:extLst>
              <a:ext uri="{FF2B5EF4-FFF2-40B4-BE49-F238E27FC236}">
                <a16:creationId xmlns:a16="http://schemas.microsoft.com/office/drawing/2014/main" id="{F8C9F6A4-F620-463F-82BC-6ED811B5A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97050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ham">
            <a:extLst>
              <a:ext uri="{FF2B5EF4-FFF2-40B4-BE49-F238E27FC236}">
                <a16:creationId xmlns:a16="http://schemas.microsoft.com/office/drawing/2014/main" id="{CAE8052E-E7B8-400E-A783-AF7B65C21E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70125"/>
            <a:ext cx="5413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ce cream">
            <a:extLst>
              <a:ext uri="{FF2B5EF4-FFF2-40B4-BE49-F238E27FC236}">
                <a16:creationId xmlns:a16="http://schemas.microsoft.com/office/drawing/2014/main" id="{2EB22E56-0BC6-40E5-B0B7-DAAE89D2D4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71700"/>
            <a:ext cx="295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yoghurt">
            <a:extLst>
              <a:ext uri="{FF2B5EF4-FFF2-40B4-BE49-F238E27FC236}">
                <a16:creationId xmlns:a16="http://schemas.microsoft.com/office/drawing/2014/main" id="{E7E544C8-C52C-42B6-B1C6-DEA11E6A80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162175"/>
            <a:ext cx="4667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gg">
            <a:extLst>
              <a:ext uri="{FF2B5EF4-FFF2-40B4-BE49-F238E27FC236}">
                <a16:creationId xmlns:a16="http://schemas.microsoft.com/office/drawing/2014/main" id="{64BF07B8-39B4-4594-94B1-255C21504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667000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lueberry">
            <a:extLst>
              <a:ext uri="{FF2B5EF4-FFF2-40B4-BE49-F238E27FC236}">
                <a16:creationId xmlns:a16="http://schemas.microsoft.com/office/drawing/2014/main" id="{8C9DF1D5-07C8-4D36-85E6-32D6B1F8E9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973388"/>
            <a:ext cx="415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risps">
            <a:extLst>
              <a:ext uri="{FF2B5EF4-FFF2-40B4-BE49-F238E27FC236}">
                <a16:creationId xmlns:a16="http://schemas.microsoft.com/office/drawing/2014/main" id="{A6E1C7F0-FF24-4BF9-8622-1AD54924EE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001963"/>
            <a:ext cx="5381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tomatoe">
            <a:extLst>
              <a:ext uri="{FF2B5EF4-FFF2-40B4-BE49-F238E27FC236}">
                <a16:creationId xmlns:a16="http://schemas.microsoft.com/office/drawing/2014/main" id="{213EC8E0-8C7C-40B6-8E57-B91245FA0E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75148"/>
          <a:stretch>
            <a:fillRect/>
          </a:stretch>
        </p:blipFill>
        <p:spPr bwMode="auto">
          <a:xfrm>
            <a:off x="4051300" y="2890838"/>
            <a:ext cx="43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upcake">
            <a:extLst>
              <a:ext uri="{FF2B5EF4-FFF2-40B4-BE49-F238E27FC236}">
                <a16:creationId xmlns:a16="http://schemas.microsoft.com/office/drawing/2014/main" id="{99543834-4894-4E5D-995D-9F13DA5F43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262313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cucumber">
            <a:extLst>
              <a:ext uri="{FF2B5EF4-FFF2-40B4-BE49-F238E27FC236}">
                <a16:creationId xmlns:a16="http://schemas.microsoft.com/office/drawing/2014/main" id="{63295C3E-E304-4937-9F0A-604F65E72D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9"/>
          <a:stretch>
            <a:fillRect/>
          </a:stretch>
        </p:blipFill>
        <p:spPr bwMode="auto">
          <a:xfrm>
            <a:off x="3678238" y="3246438"/>
            <a:ext cx="493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pple">
            <a:extLst>
              <a:ext uri="{FF2B5EF4-FFF2-40B4-BE49-F238E27FC236}">
                <a16:creationId xmlns:a16="http://schemas.microsoft.com/office/drawing/2014/main" id="{DB0A954E-9FFE-45A1-99B9-07EB804183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589338"/>
            <a:ext cx="3841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ot cross bun">
            <a:extLst>
              <a:ext uri="{FF2B5EF4-FFF2-40B4-BE49-F238E27FC236}">
                <a16:creationId xmlns:a16="http://schemas.microsoft.com/office/drawing/2014/main" id="{3FDE1303-5FB4-4E3B-A9B8-4A7ABA4D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116388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tuna">
            <a:extLst>
              <a:ext uri="{FF2B5EF4-FFF2-40B4-BE49-F238E27FC236}">
                <a16:creationId xmlns:a16="http://schemas.microsoft.com/office/drawing/2014/main" id="{29892724-DEB3-4859-9C6E-0EE70D6F30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24325"/>
            <a:ext cx="38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arni">
            <a:extLst>
              <a:ext uri="{FF2B5EF4-FFF2-40B4-BE49-F238E27FC236}">
                <a16:creationId xmlns:a16="http://schemas.microsoft.com/office/drawing/2014/main" id="{015D3C9D-D1B1-45AF-A59C-E509B96F33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12432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range">
            <a:extLst>
              <a:ext uri="{FF2B5EF4-FFF2-40B4-BE49-F238E27FC236}">
                <a16:creationId xmlns:a16="http://schemas.microsoft.com/office/drawing/2014/main" id="{32093D16-0BE5-4529-8300-E214DAC9AA8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637088"/>
            <a:ext cx="5032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coke">
            <a:extLst>
              <a:ext uri="{FF2B5EF4-FFF2-40B4-BE49-F238E27FC236}">
                <a16:creationId xmlns:a16="http://schemas.microsoft.com/office/drawing/2014/main" id="{6356735D-9FFD-476C-8B6C-6484D20AD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018088"/>
            <a:ext cx="3825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sarni">
            <a:extLst>
              <a:ext uri="{FF2B5EF4-FFF2-40B4-BE49-F238E27FC236}">
                <a16:creationId xmlns:a16="http://schemas.microsoft.com/office/drawing/2014/main" id="{78CA7E69-D0C0-4492-82DD-B30F3E262C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338763"/>
            <a:ext cx="920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ancake">
            <a:extLst>
              <a:ext uri="{FF2B5EF4-FFF2-40B4-BE49-F238E27FC236}">
                <a16:creationId xmlns:a16="http://schemas.microsoft.com/office/drawing/2014/main" id="{9E1A0FAD-849B-427E-9A1B-991B94FEEDB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480050"/>
            <a:ext cx="881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33" name="Whole Class">
            <a:extLst>
              <a:ext uri="{FF2B5EF4-FFF2-40B4-BE49-F238E27FC236}">
                <a16:creationId xmlns:a16="http://schemas.microsoft.com/office/drawing/2014/main" id="{B6B74622-DB90-48F4-BDC6-4B0742F48B4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7D5B231-376B-44E0-8E83-D0967F516F35}"/>
              </a:ext>
            </a:extLst>
          </p:cNvPr>
          <p:cNvSpPr/>
          <p:nvPr/>
        </p:nvSpPr>
        <p:spPr>
          <a:xfrm>
            <a:off x="2467258" y="525463"/>
            <a:ext cx="42094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548028-EB61-4A6A-8FA5-BFCA9908410D}"/>
              </a:ext>
            </a:extLst>
          </p:cNvPr>
          <p:cNvSpPr/>
          <p:nvPr/>
        </p:nvSpPr>
        <p:spPr>
          <a:xfrm>
            <a:off x="442913" y="425450"/>
            <a:ext cx="8258175" cy="5975350"/>
          </a:xfrm>
          <a:prstGeom prst="roundRect">
            <a:avLst>
              <a:gd name="adj" fmla="val 2728"/>
            </a:avLst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8C90F1FD-4790-4862-9A3C-884BAF7E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131888"/>
            <a:ext cx="343217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A9D259EF-B3F4-44EA-84AC-C7A3E735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66950"/>
            <a:ext cx="23876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9B387-1361-4BCA-8CDD-5974A3ED07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5" b="18035"/>
          <a:stretch/>
        </p:blipFill>
        <p:spPr>
          <a:xfrm>
            <a:off x="3223684" y="3621386"/>
            <a:ext cx="5485750" cy="2788467"/>
          </a:xfrm>
          <a:prstGeom prst="roundRect">
            <a:avLst>
              <a:gd name="adj" fmla="val 5953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EEC345-F8CF-47EC-A648-6D973E4A7703}"/>
              </a:ext>
            </a:extLst>
          </p:cNvPr>
          <p:cNvSpPr/>
          <p:nvPr/>
        </p:nvSpPr>
        <p:spPr>
          <a:xfrm>
            <a:off x="547688" y="1141413"/>
            <a:ext cx="3970337" cy="3829050"/>
          </a:xfrm>
          <a:prstGeom prst="rect">
            <a:avLst/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7BBC7391-4D77-47B3-A392-2EDED1A4BA3F}"/>
              </a:ext>
            </a:extLst>
          </p:cNvPr>
          <p:cNvSpPr/>
          <p:nvPr/>
        </p:nvSpPr>
        <p:spPr>
          <a:xfrm>
            <a:off x="4645025" y="2208213"/>
            <a:ext cx="2154238" cy="1304925"/>
          </a:xfrm>
          <a:prstGeom prst="wedgeRectCallout">
            <a:avLst>
              <a:gd name="adj1" fmla="val 77907"/>
              <a:gd name="adj2" fmla="val 22248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Click on the menu items the child is ordering by reading the coordinates correctly.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58CAB4-614E-490E-B9BC-039991B6DF22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330325"/>
          <a:ext cx="3487735" cy="32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5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6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07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831" name="Group 35">
            <a:extLst>
              <a:ext uri="{FF2B5EF4-FFF2-40B4-BE49-F238E27FC236}">
                <a16:creationId xmlns:a16="http://schemas.microsoft.com/office/drawing/2014/main" id="{97B995F7-8F7E-4B75-AEC8-F9970094C447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176338"/>
            <a:ext cx="3976687" cy="3752850"/>
            <a:chOff x="571131" y="1131837"/>
            <a:chExt cx="3977485" cy="3751794"/>
          </a:xfrm>
        </p:grpSpPr>
        <p:sp>
          <p:nvSpPr>
            <p:cNvPr id="30859" name="TextBox 14">
              <a:extLst>
                <a:ext uri="{FF2B5EF4-FFF2-40B4-BE49-F238E27FC236}">
                  <a16:creationId xmlns:a16="http://schemas.microsoft.com/office/drawing/2014/main" id="{36A9AA96-9C12-4540-9556-7D336D684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2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860" name="TextBox 15">
              <a:extLst>
                <a:ext uri="{FF2B5EF4-FFF2-40B4-BE49-F238E27FC236}">
                  <a16:creationId xmlns:a16="http://schemas.microsoft.com/office/drawing/2014/main" id="{AF575720-0736-41A3-8DEF-772C863E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1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861" name="TextBox 16">
              <a:extLst>
                <a:ext uri="{FF2B5EF4-FFF2-40B4-BE49-F238E27FC236}">
                  <a16:creationId xmlns:a16="http://schemas.microsoft.com/office/drawing/2014/main" id="{843E60D2-9F4B-467F-91BC-4F16ACCD8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326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862" name="TextBox 17">
              <a:extLst>
                <a:ext uri="{FF2B5EF4-FFF2-40B4-BE49-F238E27FC236}">
                  <a16:creationId xmlns:a16="http://schemas.microsoft.com/office/drawing/2014/main" id="{DF6888B8-FE78-4CAD-A208-0726B9F6D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554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863" name="TextBox 18">
              <a:extLst>
                <a:ext uri="{FF2B5EF4-FFF2-40B4-BE49-F238E27FC236}">
                  <a16:creationId xmlns:a16="http://schemas.microsoft.com/office/drawing/2014/main" id="{93601649-86E3-4261-816A-2149AF816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13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0864" name="TextBox 19">
              <a:extLst>
                <a:ext uri="{FF2B5EF4-FFF2-40B4-BE49-F238E27FC236}">
                  <a16:creationId xmlns:a16="http://schemas.microsoft.com/office/drawing/2014/main" id="{2BC9C743-09D5-4D64-927A-79137562D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24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0865" name="TextBox 20">
              <a:extLst>
                <a:ext uri="{FF2B5EF4-FFF2-40B4-BE49-F238E27FC236}">
                  <a16:creationId xmlns:a16="http://schemas.microsoft.com/office/drawing/2014/main" id="{AFD73502-BB0A-445B-BBF3-1EBB3C5EF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06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866" name="TextBox 21">
              <a:extLst>
                <a:ext uri="{FF2B5EF4-FFF2-40B4-BE49-F238E27FC236}">
                  <a16:creationId xmlns:a16="http://schemas.microsoft.com/office/drawing/2014/main" id="{89FBC6FB-C757-429D-AEC4-6ADA15A98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755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867" name="TextBox 22">
              <a:extLst>
                <a:ext uri="{FF2B5EF4-FFF2-40B4-BE49-F238E27FC236}">
                  <a16:creationId xmlns:a16="http://schemas.microsoft.com/office/drawing/2014/main" id="{310B1624-087A-4433-8BE6-56565D4A5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102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0868" name="TextBox 23">
              <a:extLst>
                <a:ext uri="{FF2B5EF4-FFF2-40B4-BE49-F238E27FC236}">
                  <a16:creationId xmlns:a16="http://schemas.microsoft.com/office/drawing/2014/main" id="{9BC0334F-0CE7-474D-AD25-8F6CAF7C5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60" y="454507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0869" name="TextBox 24">
              <a:extLst>
                <a:ext uri="{FF2B5EF4-FFF2-40B4-BE49-F238E27FC236}">
                  <a16:creationId xmlns:a16="http://schemas.microsoft.com/office/drawing/2014/main" id="{7F3C6BB3-EBFB-47AF-8BA1-14D63D1ED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405558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870" name="TextBox 25">
              <a:extLst>
                <a:ext uri="{FF2B5EF4-FFF2-40B4-BE49-F238E27FC236}">
                  <a16:creationId xmlns:a16="http://schemas.microsoft.com/office/drawing/2014/main" id="{F20936E4-770E-4D93-B6F1-4A48FF00C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10" y="3679675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871" name="TextBox 26">
              <a:extLst>
                <a:ext uri="{FF2B5EF4-FFF2-40B4-BE49-F238E27FC236}">
                  <a16:creationId xmlns:a16="http://schemas.microsoft.com/office/drawing/2014/main" id="{CBB0C441-3C53-47EF-83CD-42FA557F4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3322441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872" name="TextBox 27">
              <a:extLst>
                <a:ext uri="{FF2B5EF4-FFF2-40B4-BE49-F238E27FC236}">
                  <a16:creationId xmlns:a16="http://schemas.microsoft.com/office/drawing/2014/main" id="{5845F63F-8404-4007-8B1F-D0AD9272D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90" y="295586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0873" name="TextBox 28">
              <a:extLst>
                <a:ext uri="{FF2B5EF4-FFF2-40B4-BE49-F238E27FC236}">
                  <a16:creationId xmlns:a16="http://schemas.microsoft.com/office/drawing/2014/main" id="{A461F246-B34B-4F7D-83BD-3EFDE2866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3" y="2589293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0874" name="TextBox 29">
              <a:extLst>
                <a:ext uri="{FF2B5EF4-FFF2-40B4-BE49-F238E27FC236}">
                  <a16:creationId xmlns:a16="http://schemas.microsoft.com/office/drawing/2014/main" id="{9C2EDB11-0FAD-473F-8F1A-4393DFB23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220403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875" name="TextBox 30">
              <a:extLst>
                <a:ext uri="{FF2B5EF4-FFF2-40B4-BE49-F238E27FC236}">
                  <a16:creationId xmlns:a16="http://schemas.microsoft.com/office/drawing/2014/main" id="{2629A52A-19C1-4984-9F27-C595B6FB7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82" y="1847329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876" name="TextBox 31">
              <a:extLst>
                <a:ext uri="{FF2B5EF4-FFF2-40B4-BE49-F238E27FC236}">
                  <a16:creationId xmlns:a16="http://schemas.microsoft.com/office/drawing/2014/main" id="{0FE8E561-12FF-4EE5-940E-0386B8B65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64" y="1480992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0877" name="TextBox 32">
              <a:extLst>
                <a:ext uri="{FF2B5EF4-FFF2-40B4-BE49-F238E27FC236}">
                  <a16:creationId xmlns:a16="http://schemas.microsoft.com/office/drawing/2014/main" id="{F3ED7B1D-FC0D-4AC3-B6A9-4F49580DB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31" y="1131837"/>
              <a:ext cx="408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FAFB226-E77D-45C9-A841-FBA97A8E8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3" b="11952"/>
          <a:stretch/>
        </p:blipFill>
        <p:spPr>
          <a:xfrm>
            <a:off x="138167" y="4872958"/>
            <a:ext cx="1875126" cy="1988833"/>
          </a:xfrm>
          <a:prstGeom prst="roundRect">
            <a:avLst>
              <a:gd name="adj" fmla="val 0"/>
            </a:avLst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998D3BBB-6C95-4CE9-81CA-795004E11FBE}"/>
              </a:ext>
            </a:extLst>
          </p:cNvPr>
          <p:cNvSpPr/>
          <p:nvPr/>
        </p:nvSpPr>
        <p:spPr>
          <a:xfrm>
            <a:off x="2005013" y="5060950"/>
            <a:ext cx="2517775" cy="1266825"/>
          </a:xfrm>
          <a:prstGeom prst="wedgeRectCallout">
            <a:avLst>
              <a:gd name="adj1" fmla="val -67971"/>
              <a:gd name="adj2" fmla="val 16026"/>
            </a:avLst>
          </a:prstGeom>
          <a:solidFill>
            <a:schemeClr val="bg1"/>
          </a:solidFill>
          <a:ln w="38100">
            <a:solidFill>
              <a:srgbClr val="3D7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would like to order these items please: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(3,1), (5,6), (6,1),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(1,6)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(6,9).</a:t>
            </a:r>
          </a:p>
        </p:txBody>
      </p:sp>
      <p:pic>
        <p:nvPicPr>
          <p:cNvPr id="37" name="pancake">
            <a:extLst>
              <a:ext uri="{FF2B5EF4-FFF2-40B4-BE49-F238E27FC236}">
                <a16:creationId xmlns:a16="http://schemas.microsoft.com/office/drawing/2014/main" id="{126EDAB7-B028-44FB-BA99-FA8B809F5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08088"/>
            <a:ext cx="436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strawberry">
            <a:extLst>
              <a:ext uri="{FF2B5EF4-FFF2-40B4-BE49-F238E27FC236}">
                <a16:creationId xmlns:a16="http://schemas.microsoft.com/office/drawing/2014/main" id="{5FA6C89D-E324-484D-B42F-04CA52C67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203325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eese">
            <a:extLst>
              <a:ext uri="{FF2B5EF4-FFF2-40B4-BE49-F238E27FC236}">
                <a16:creationId xmlns:a16="http://schemas.microsoft.com/office/drawing/2014/main" id="{1383D9E6-AB8F-40EE-850B-A78B558A5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5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ke">
            <a:extLst>
              <a:ext uri="{FF2B5EF4-FFF2-40B4-BE49-F238E27FC236}">
                <a16:creationId xmlns:a16="http://schemas.microsoft.com/office/drawing/2014/main" id="{6B42DF23-0D69-45CF-B3AB-3065B8C81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234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range">
            <a:extLst>
              <a:ext uri="{FF2B5EF4-FFF2-40B4-BE49-F238E27FC236}">
                <a16:creationId xmlns:a16="http://schemas.microsoft.com/office/drawing/2014/main" id="{874923F1-4CFA-433B-AEAD-AF0FAE70E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814513"/>
            <a:ext cx="24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banana">
            <a:extLst>
              <a:ext uri="{FF2B5EF4-FFF2-40B4-BE49-F238E27FC236}">
                <a16:creationId xmlns:a16="http://schemas.microsoft.com/office/drawing/2014/main" id="{B007CDC7-2A8F-4BC7-BAE0-FCB7575F6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97050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ham">
            <a:extLst>
              <a:ext uri="{FF2B5EF4-FFF2-40B4-BE49-F238E27FC236}">
                <a16:creationId xmlns:a16="http://schemas.microsoft.com/office/drawing/2014/main" id="{BBAE4C4F-E36A-4D3E-BDC1-A66586F1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70125"/>
            <a:ext cx="5413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ce cream">
            <a:extLst>
              <a:ext uri="{FF2B5EF4-FFF2-40B4-BE49-F238E27FC236}">
                <a16:creationId xmlns:a16="http://schemas.microsoft.com/office/drawing/2014/main" id="{A905EBC5-1D21-486E-A350-5808A7FE42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71700"/>
            <a:ext cx="295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yoghurt">
            <a:extLst>
              <a:ext uri="{FF2B5EF4-FFF2-40B4-BE49-F238E27FC236}">
                <a16:creationId xmlns:a16="http://schemas.microsoft.com/office/drawing/2014/main" id="{4BD7ADC9-E538-4520-BA46-95132368F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162175"/>
            <a:ext cx="4667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gg">
            <a:extLst>
              <a:ext uri="{FF2B5EF4-FFF2-40B4-BE49-F238E27FC236}">
                <a16:creationId xmlns:a16="http://schemas.microsoft.com/office/drawing/2014/main" id="{1DE5AF7C-84AF-4D59-8AF7-C05421352D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667000"/>
            <a:ext cx="641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lueberry">
            <a:extLst>
              <a:ext uri="{FF2B5EF4-FFF2-40B4-BE49-F238E27FC236}">
                <a16:creationId xmlns:a16="http://schemas.microsoft.com/office/drawing/2014/main" id="{83EE41EB-3152-462B-B91C-9EBD61D740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973388"/>
            <a:ext cx="415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risps">
            <a:extLst>
              <a:ext uri="{FF2B5EF4-FFF2-40B4-BE49-F238E27FC236}">
                <a16:creationId xmlns:a16="http://schemas.microsoft.com/office/drawing/2014/main" id="{9FD8C71C-1002-4334-92E6-E4111656F5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001963"/>
            <a:ext cx="5381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tomatoe">
            <a:extLst>
              <a:ext uri="{FF2B5EF4-FFF2-40B4-BE49-F238E27FC236}">
                <a16:creationId xmlns:a16="http://schemas.microsoft.com/office/drawing/2014/main" id="{66CD9CA6-92F9-4C1E-A0E4-10A44E52F6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7" r="75148"/>
          <a:stretch>
            <a:fillRect/>
          </a:stretch>
        </p:blipFill>
        <p:spPr bwMode="auto">
          <a:xfrm>
            <a:off x="4051300" y="2890838"/>
            <a:ext cx="43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upcake">
            <a:extLst>
              <a:ext uri="{FF2B5EF4-FFF2-40B4-BE49-F238E27FC236}">
                <a16:creationId xmlns:a16="http://schemas.microsoft.com/office/drawing/2014/main" id="{7C8D19E4-EDDF-4230-BAC6-6966133192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262313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cucumber">
            <a:extLst>
              <a:ext uri="{FF2B5EF4-FFF2-40B4-BE49-F238E27FC236}">
                <a16:creationId xmlns:a16="http://schemas.microsoft.com/office/drawing/2014/main" id="{C285D6E4-5AF2-40E3-9A62-8A55D03799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9"/>
          <a:stretch>
            <a:fillRect/>
          </a:stretch>
        </p:blipFill>
        <p:spPr bwMode="auto">
          <a:xfrm>
            <a:off x="3678238" y="3246438"/>
            <a:ext cx="4937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pple">
            <a:extLst>
              <a:ext uri="{FF2B5EF4-FFF2-40B4-BE49-F238E27FC236}">
                <a16:creationId xmlns:a16="http://schemas.microsoft.com/office/drawing/2014/main" id="{9916E653-EE47-4FB1-849B-9B25ABC956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589338"/>
            <a:ext cx="3841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hot cross bun">
            <a:extLst>
              <a:ext uri="{FF2B5EF4-FFF2-40B4-BE49-F238E27FC236}">
                <a16:creationId xmlns:a16="http://schemas.microsoft.com/office/drawing/2014/main" id="{092F1ED9-EF06-4EF8-84D0-FFAB142C29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4116388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tuna">
            <a:extLst>
              <a:ext uri="{FF2B5EF4-FFF2-40B4-BE49-F238E27FC236}">
                <a16:creationId xmlns:a16="http://schemas.microsoft.com/office/drawing/2014/main" id="{ACB6C69D-7974-46CD-84A7-3E5B7F2307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24325"/>
            <a:ext cx="38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strawberry">
            <a:extLst>
              <a:ext uri="{FF2B5EF4-FFF2-40B4-BE49-F238E27FC236}">
                <a16:creationId xmlns:a16="http://schemas.microsoft.com/office/drawing/2014/main" id="{FBCD4C32-6047-47AF-88D2-6681B8A093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208588"/>
            <a:ext cx="4635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arni">
            <a:extLst>
              <a:ext uri="{FF2B5EF4-FFF2-40B4-BE49-F238E27FC236}">
                <a16:creationId xmlns:a16="http://schemas.microsoft.com/office/drawing/2014/main" id="{3380A776-75B8-44A3-93BB-3380A744FA5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12432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hot cross bun">
            <a:extLst>
              <a:ext uri="{FF2B5EF4-FFF2-40B4-BE49-F238E27FC236}">
                <a16:creationId xmlns:a16="http://schemas.microsoft.com/office/drawing/2014/main" id="{B1D583BE-A86E-41D6-9303-0027898BF66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160963"/>
            <a:ext cx="641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yoghurt">
            <a:extLst>
              <a:ext uri="{FF2B5EF4-FFF2-40B4-BE49-F238E27FC236}">
                <a16:creationId xmlns:a16="http://schemas.microsoft.com/office/drawing/2014/main" id="{45537369-47FF-4C9B-9FF8-F06FBC016F2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897438"/>
            <a:ext cx="708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tuna">
            <a:extLst>
              <a:ext uri="{FF2B5EF4-FFF2-40B4-BE49-F238E27FC236}">
                <a16:creationId xmlns:a16="http://schemas.microsoft.com/office/drawing/2014/main" id="{2C7A6226-9E66-4D52-8640-3C546AD40B8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5405438"/>
            <a:ext cx="631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ham">
            <a:extLst>
              <a:ext uri="{FF2B5EF4-FFF2-40B4-BE49-F238E27FC236}">
                <a16:creationId xmlns:a16="http://schemas.microsoft.com/office/drawing/2014/main" id="{80B945CA-2469-407E-B886-9C3253119F8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541963"/>
            <a:ext cx="7953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8" name="Whole Class">
            <a:extLst>
              <a:ext uri="{FF2B5EF4-FFF2-40B4-BE49-F238E27FC236}">
                <a16:creationId xmlns:a16="http://schemas.microsoft.com/office/drawing/2014/main" id="{21773FF8-5CF4-4636-A262-264E5527E8F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9B8899B-A928-4FB3-A13D-75095D35FB68}"/>
              </a:ext>
            </a:extLst>
          </p:cNvPr>
          <p:cNvSpPr/>
          <p:nvPr/>
        </p:nvSpPr>
        <p:spPr>
          <a:xfrm>
            <a:off x="2467258" y="525463"/>
            <a:ext cx="42094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Coordinate Menus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winkl Logo">
            <a:extLst>
              <a:ext uri="{FF2B5EF4-FFF2-40B4-BE49-F238E27FC236}">
                <a16:creationId xmlns:a16="http://schemas.microsoft.com/office/drawing/2014/main" id="{B6639992-B08A-4B15-84EB-F58CCA85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B298318-0B0F-42F5-8305-AE544442337D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183F22-8E56-4AA2-A158-6E923A9FC959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E97A9387-85F9-4F43-B43B-107FE25096D4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Success Criteria</a:t>
            </a:r>
          </a:p>
        </p:txBody>
      </p:sp>
      <p:sp>
        <p:nvSpPr>
          <p:cNvPr id="31749" name="Title 1">
            <a:extLst>
              <a:ext uri="{FF2B5EF4-FFF2-40B4-BE49-F238E27FC236}">
                <a16:creationId xmlns:a16="http://schemas.microsoft.com/office/drawing/2014/main" id="{C5B43A2C-CE10-4603-A342-E9B0EEFC7B6A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31750" name="Content Placeholder 15">
            <a:extLst>
              <a:ext uri="{FF2B5EF4-FFF2-40B4-BE49-F238E27FC236}">
                <a16:creationId xmlns:a16="http://schemas.microsoft.com/office/drawing/2014/main" id="{5A6643A2-8B21-4784-961D-CE6925DF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read coordinates in the first quadrant.</a:t>
            </a:r>
          </a:p>
        </p:txBody>
      </p:sp>
      <p:sp>
        <p:nvSpPr>
          <p:cNvPr id="31751" name="Content Placeholder 15">
            <a:extLst>
              <a:ext uri="{FF2B5EF4-FFF2-40B4-BE49-F238E27FC236}">
                <a16:creationId xmlns:a16="http://schemas.microsoft.com/office/drawing/2014/main" id="{479C3B41-B0CF-4C80-8EB7-390D468E6146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label the x-axis and y-axis.</a:t>
            </a:r>
          </a:p>
          <a:p>
            <a:pPr eaLnBrk="1" hangingPunct="1"/>
            <a:r>
              <a:rPr lang="en-GB" altLang="en-US"/>
              <a:t>I know that a coordinate is represented by two numbers in brackets, separated by a comma.</a:t>
            </a:r>
          </a:p>
          <a:p>
            <a:pPr eaLnBrk="1" hangingPunct="1"/>
            <a:r>
              <a:rPr lang="en-GB" altLang="en-US"/>
              <a:t>I can read a coordinate correctly by going along and then up.</a:t>
            </a:r>
          </a:p>
        </p:txBody>
      </p:sp>
      <p:pic>
        <p:nvPicPr>
          <p:cNvPr id="31752" name="Picture 1">
            <a:extLst>
              <a:ext uri="{FF2B5EF4-FFF2-40B4-BE49-F238E27FC236}">
                <a16:creationId xmlns:a16="http://schemas.microsoft.com/office/drawing/2014/main" id="{D0E770FD-45FA-4A0C-9D24-7699DFFE6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87BCAA-15CF-43E6-B552-F59AF5E50581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911FDF-9443-4D59-A724-D6950F81BC16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4C94807F-E99B-469D-A6DC-0F413221E08E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3317" name="Title 1">
            <a:extLst>
              <a:ext uri="{FF2B5EF4-FFF2-40B4-BE49-F238E27FC236}">
                <a16:creationId xmlns:a16="http://schemas.microsoft.com/office/drawing/2014/main" id="{5A4C6602-CA11-412A-9998-0E0BB55C27F0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Aim</a:t>
            </a:r>
          </a:p>
        </p:txBody>
      </p:sp>
      <p:sp>
        <p:nvSpPr>
          <p:cNvPr id="13318" name="Content Placeholder 15">
            <a:extLst>
              <a:ext uri="{FF2B5EF4-FFF2-40B4-BE49-F238E27FC236}">
                <a16:creationId xmlns:a16="http://schemas.microsoft.com/office/drawing/2014/main" id="{45C9F38E-D14E-4468-A8A7-99899672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read coordinates in the first quadrant.</a:t>
            </a:r>
          </a:p>
        </p:txBody>
      </p:sp>
      <p:sp>
        <p:nvSpPr>
          <p:cNvPr id="13319" name="Content Placeholder 15">
            <a:extLst>
              <a:ext uri="{FF2B5EF4-FFF2-40B4-BE49-F238E27FC236}">
                <a16:creationId xmlns:a16="http://schemas.microsoft.com/office/drawing/2014/main" id="{220B5C5E-C2A4-4FC7-A14B-F6FBF961931D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label the x-axis and y-axis.</a:t>
            </a:r>
          </a:p>
          <a:p>
            <a:pPr eaLnBrk="1" hangingPunct="1"/>
            <a:r>
              <a:rPr lang="en-GB" altLang="en-US"/>
              <a:t>I know that a coordinate is represented by two numbers in brackets, separated by a comma.</a:t>
            </a:r>
          </a:p>
          <a:p>
            <a:pPr eaLnBrk="1" hangingPunct="1"/>
            <a:r>
              <a:rPr lang="en-GB" altLang="en-US"/>
              <a:t>I can read a coordinate correctly by going along and then up.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B0C69A-43A7-4CB1-882E-856BD879C259}"/>
              </a:ext>
            </a:extLst>
          </p:cNvPr>
          <p:cNvSpPr/>
          <p:nvPr/>
        </p:nvSpPr>
        <p:spPr>
          <a:xfrm>
            <a:off x="2965791" y="696913"/>
            <a:ext cx="321241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At the Bakery</a:t>
            </a:r>
            <a:endParaRPr lang="en-GB" sz="4000" b="1" dirty="0">
              <a:latin typeface="+mn-lt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7E1C0C67-C6AA-4282-A9DB-9A80E724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890713"/>
            <a:ext cx="40417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8180A7-92BA-4864-9BA0-80642E33F580}"/>
              </a:ext>
            </a:extLst>
          </p:cNvPr>
          <p:cNvSpPr/>
          <p:nvPr/>
        </p:nvSpPr>
        <p:spPr>
          <a:xfrm>
            <a:off x="6761163" y="1958975"/>
            <a:ext cx="1409700" cy="3725863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horizontal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vertical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diagonal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row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column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parallel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EAFBA-5A9C-4CA4-8B53-FE6FA07365C8}"/>
              </a:ext>
            </a:extLst>
          </p:cNvPr>
          <p:cNvSpPr/>
          <p:nvPr/>
        </p:nvSpPr>
        <p:spPr>
          <a:xfrm>
            <a:off x="957263" y="1958975"/>
            <a:ext cx="1428750" cy="3725863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above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below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between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higher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lower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left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right</a:t>
            </a:r>
          </a:p>
        </p:txBody>
      </p:sp>
      <p:sp>
        <p:nvSpPr>
          <p:cNvPr id="14342" name="Rectangle 16">
            <a:extLst>
              <a:ext uri="{FF2B5EF4-FFF2-40B4-BE49-F238E27FC236}">
                <a16:creationId xmlns:a16="http://schemas.microsoft.com/office/drawing/2014/main" id="{C5FB6417-7713-4C9A-9F05-F5009A876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04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the vocabulary of position and direction to                                         describe the delicious display of the food at the Twinkl bakery.</a:t>
            </a:r>
          </a:p>
        </p:txBody>
      </p:sp>
      <p:sp>
        <p:nvSpPr>
          <p:cNvPr id="19" name="show">
            <a:extLst>
              <a:ext uri="{FF2B5EF4-FFF2-40B4-BE49-F238E27FC236}">
                <a16:creationId xmlns:a16="http://schemas.microsoft.com/office/drawing/2014/main" id="{692B209A-CD5C-403F-9EE6-ED7591A8EC72}"/>
              </a:ext>
            </a:extLst>
          </p:cNvPr>
          <p:cNvSpPr/>
          <p:nvPr/>
        </p:nvSpPr>
        <p:spPr>
          <a:xfrm>
            <a:off x="957263" y="5762625"/>
            <a:ext cx="3546475" cy="4143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Show</a:t>
            </a:r>
            <a:r>
              <a:rPr lang="en-GB" sz="1400" dirty="0"/>
              <a:t> supporting vocabulary word bank</a:t>
            </a:r>
          </a:p>
        </p:txBody>
      </p:sp>
      <p:sp>
        <p:nvSpPr>
          <p:cNvPr id="20" name="hide">
            <a:extLst>
              <a:ext uri="{FF2B5EF4-FFF2-40B4-BE49-F238E27FC236}">
                <a16:creationId xmlns:a16="http://schemas.microsoft.com/office/drawing/2014/main" id="{705B5700-9FF7-4204-AA6E-D35244035217}"/>
              </a:ext>
            </a:extLst>
          </p:cNvPr>
          <p:cNvSpPr/>
          <p:nvPr/>
        </p:nvSpPr>
        <p:spPr>
          <a:xfrm>
            <a:off x="4627563" y="5762625"/>
            <a:ext cx="3546475" cy="414338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Hide</a:t>
            </a:r>
            <a:r>
              <a:rPr lang="en-GB" sz="1400" dirty="0">
                <a:solidFill>
                  <a:schemeClr val="bg1"/>
                </a:solidFill>
              </a:rPr>
              <a:t> supporting vocabulary word bank</a:t>
            </a:r>
          </a:p>
        </p:txBody>
      </p:sp>
      <p:pic>
        <p:nvPicPr>
          <p:cNvPr id="14345" name="Picture 12">
            <a:extLst>
              <a:ext uri="{FF2B5EF4-FFF2-40B4-BE49-F238E27FC236}">
                <a16:creationId xmlns:a16="http://schemas.microsoft.com/office/drawing/2014/main" id="{9A6DD797-DFCB-49FC-8CDE-B227312A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5A19FB-FA84-4190-96F8-A0EABC5ECF1C}"/>
              </a:ext>
            </a:extLst>
          </p:cNvPr>
          <p:cNvSpPr/>
          <p:nvPr/>
        </p:nvSpPr>
        <p:spPr>
          <a:xfrm>
            <a:off x="2153068" y="696913"/>
            <a:ext cx="48378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Reading Coordinates</a:t>
            </a:r>
            <a:endParaRPr lang="en-GB" sz="4000" b="1" dirty="0">
              <a:latin typeface="+mn-lt"/>
            </a:endParaRP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1EF3BEF8-2001-41F1-8B34-B2A2473C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549400"/>
            <a:ext cx="46958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82BCA0-41AC-4B47-8B50-4AD9AB65E6EB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16827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F678CAD-0997-4D86-9362-3BF2557E288C}"/>
              </a:ext>
            </a:extLst>
          </p:cNvPr>
          <p:cNvSpPr/>
          <p:nvPr/>
        </p:nvSpPr>
        <p:spPr>
          <a:xfrm>
            <a:off x="5907088" y="1682750"/>
            <a:ext cx="2378075" cy="1503363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Coordinates are a useful way to locate a position on a map or grid.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B2FB2-AF56-44BC-8BD6-A6B2F5FB4FA9}"/>
              </a:ext>
            </a:extLst>
          </p:cNvPr>
          <p:cNvSpPr/>
          <p:nvPr/>
        </p:nvSpPr>
        <p:spPr>
          <a:xfrm>
            <a:off x="5907088" y="3268663"/>
            <a:ext cx="2378075" cy="245268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Here is a map with a grid on. It shows where to find the treasure. Let’s work together to read the coordinates and locate the position of the gold!</a:t>
            </a:r>
          </a:p>
        </p:txBody>
      </p:sp>
      <p:sp>
        <p:nvSpPr>
          <p:cNvPr id="15417" name="TextBox 5">
            <a:extLst>
              <a:ext uri="{FF2B5EF4-FFF2-40B4-BE49-F238E27FC236}">
                <a16:creationId xmlns:a16="http://schemas.microsoft.com/office/drawing/2014/main" id="{F6B86B8B-CE36-47B1-A356-4A679AC1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418" name="TextBox 17">
            <a:extLst>
              <a:ext uri="{FF2B5EF4-FFF2-40B4-BE49-F238E27FC236}">
                <a16:creationId xmlns:a16="http://schemas.microsoft.com/office/drawing/2014/main" id="{BA2AC75C-7D88-4F17-9455-1DE499B7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419" name="TextBox 20">
            <a:extLst>
              <a:ext uri="{FF2B5EF4-FFF2-40B4-BE49-F238E27FC236}">
                <a16:creationId xmlns:a16="http://schemas.microsoft.com/office/drawing/2014/main" id="{09155E8A-06CF-4408-9348-D5848034D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20" name="TextBox 21">
            <a:extLst>
              <a:ext uri="{FF2B5EF4-FFF2-40B4-BE49-F238E27FC236}">
                <a16:creationId xmlns:a16="http://schemas.microsoft.com/office/drawing/2014/main" id="{9B14B5AB-70C8-4E0F-8C34-C4431CF9B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421" name="TextBox 22">
            <a:extLst>
              <a:ext uri="{FF2B5EF4-FFF2-40B4-BE49-F238E27FC236}">
                <a16:creationId xmlns:a16="http://schemas.microsoft.com/office/drawing/2014/main" id="{6A89979B-0828-44CB-8A47-D3CBB140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422" name="TextBox 23">
            <a:extLst>
              <a:ext uri="{FF2B5EF4-FFF2-40B4-BE49-F238E27FC236}">
                <a16:creationId xmlns:a16="http://schemas.microsoft.com/office/drawing/2014/main" id="{975096EE-A46F-4C44-8756-4EDEA569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423" name="TextBox 24">
            <a:extLst>
              <a:ext uri="{FF2B5EF4-FFF2-40B4-BE49-F238E27FC236}">
                <a16:creationId xmlns:a16="http://schemas.microsoft.com/office/drawing/2014/main" id="{0F74ADF8-BA59-462C-BBBA-B5DFF3127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424" name="TextBox 25">
            <a:extLst>
              <a:ext uri="{FF2B5EF4-FFF2-40B4-BE49-F238E27FC236}">
                <a16:creationId xmlns:a16="http://schemas.microsoft.com/office/drawing/2014/main" id="{AE39BD58-7827-4A26-AB18-C56A52C4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8831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425" name="TextBox 26">
            <a:extLst>
              <a:ext uri="{FF2B5EF4-FFF2-40B4-BE49-F238E27FC236}">
                <a16:creationId xmlns:a16="http://schemas.microsoft.com/office/drawing/2014/main" id="{DFB38582-8245-408F-B6F7-6637E4BD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200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26" name="TextBox 27">
            <a:extLst>
              <a:ext uri="{FF2B5EF4-FFF2-40B4-BE49-F238E27FC236}">
                <a16:creationId xmlns:a16="http://schemas.microsoft.com/office/drawing/2014/main" id="{3773D136-C60F-499B-BE00-B43420A1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5179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427" name="TextBox 28">
            <a:extLst>
              <a:ext uri="{FF2B5EF4-FFF2-40B4-BE49-F238E27FC236}">
                <a16:creationId xmlns:a16="http://schemas.microsoft.com/office/drawing/2014/main" id="{0AA3B1E7-F093-480F-A985-51E42252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8638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428" name="TextBox 29">
            <a:extLst>
              <a:ext uri="{FF2B5EF4-FFF2-40B4-BE49-F238E27FC236}">
                <a16:creationId xmlns:a16="http://schemas.microsoft.com/office/drawing/2014/main" id="{30CDD86B-2E2D-47DF-ADAA-465074BD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66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429" name="TextBox 30">
            <a:extLst>
              <a:ext uri="{FF2B5EF4-FFF2-40B4-BE49-F238E27FC236}">
                <a16:creationId xmlns:a16="http://schemas.microsoft.com/office/drawing/2014/main" id="{94221AA1-237D-49DB-B957-CE3472556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4970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5430" name="Picture 6">
            <a:extLst>
              <a:ext uri="{FF2B5EF4-FFF2-40B4-BE49-F238E27FC236}">
                <a16:creationId xmlns:a16="http://schemas.microsoft.com/office/drawing/2014/main" id="{32CB3ACD-35D9-4B3C-B5F3-6EF049EA1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67000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>
            <a:extLst>
              <a:ext uri="{FF2B5EF4-FFF2-40B4-BE49-F238E27FC236}">
                <a16:creationId xmlns:a16="http://schemas.microsoft.com/office/drawing/2014/main" id="{38302564-9B26-4631-BBDE-C9978053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549400"/>
            <a:ext cx="46958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072B16-76E8-4A69-9589-232AB82E200B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16827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B533F6D-CA99-4524-9CE0-6079677A82DB}"/>
              </a:ext>
            </a:extLst>
          </p:cNvPr>
          <p:cNvSpPr/>
          <p:nvPr/>
        </p:nvSpPr>
        <p:spPr>
          <a:xfrm>
            <a:off x="5907088" y="1682750"/>
            <a:ext cx="2378075" cy="1673225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Look carefully at the numbers across the bottom of the grid and up the side of the grid.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14D70-21BF-4BC7-A2F9-ECE582D98981}"/>
              </a:ext>
            </a:extLst>
          </p:cNvPr>
          <p:cNvSpPr/>
          <p:nvPr/>
        </p:nvSpPr>
        <p:spPr>
          <a:xfrm>
            <a:off x="5907088" y="3429000"/>
            <a:ext cx="2378075" cy="13414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will use these numbers to give the position of the treasure.</a:t>
            </a:r>
          </a:p>
        </p:txBody>
      </p:sp>
      <p:sp>
        <p:nvSpPr>
          <p:cNvPr id="16441" name="TextBox 5">
            <a:extLst>
              <a:ext uri="{FF2B5EF4-FFF2-40B4-BE49-F238E27FC236}">
                <a16:creationId xmlns:a16="http://schemas.microsoft.com/office/drawing/2014/main" id="{9D7F102E-D8F9-4B28-85C5-663E5CA4E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442" name="TextBox 17">
            <a:extLst>
              <a:ext uri="{FF2B5EF4-FFF2-40B4-BE49-F238E27FC236}">
                <a16:creationId xmlns:a16="http://schemas.microsoft.com/office/drawing/2014/main" id="{8007BF6F-1064-48D9-9CBF-93A50FDF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43" name="TextBox 20">
            <a:extLst>
              <a:ext uri="{FF2B5EF4-FFF2-40B4-BE49-F238E27FC236}">
                <a16:creationId xmlns:a16="http://schemas.microsoft.com/office/drawing/2014/main" id="{99C9DA7B-83E6-4D83-92FC-80659169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44" name="TextBox 21">
            <a:extLst>
              <a:ext uri="{FF2B5EF4-FFF2-40B4-BE49-F238E27FC236}">
                <a16:creationId xmlns:a16="http://schemas.microsoft.com/office/drawing/2014/main" id="{2175965A-BC07-4D01-9B82-3278F58A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445" name="TextBox 22">
            <a:extLst>
              <a:ext uri="{FF2B5EF4-FFF2-40B4-BE49-F238E27FC236}">
                <a16:creationId xmlns:a16="http://schemas.microsoft.com/office/drawing/2014/main" id="{D51769AE-BD6C-4B1B-8B4D-EA2F6F43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446" name="TextBox 23">
            <a:extLst>
              <a:ext uri="{FF2B5EF4-FFF2-40B4-BE49-F238E27FC236}">
                <a16:creationId xmlns:a16="http://schemas.microsoft.com/office/drawing/2014/main" id="{F5534E29-44D4-4E6B-907B-68D022F2F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447" name="TextBox 24">
            <a:extLst>
              <a:ext uri="{FF2B5EF4-FFF2-40B4-BE49-F238E27FC236}">
                <a16:creationId xmlns:a16="http://schemas.microsoft.com/office/drawing/2014/main" id="{7B835E6A-CCF8-49AD-B949-D8D81513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448" name="TextBox 25">
            <a:extLst>
              <a:ext uri="{FF2B5EF4-FFF2-40B4-BE49-F238E27FC236}">
                <a16:creationId xmlns:a16="http://schemas.microsoft.com/office/drawing/2014/main" id="{0FD8A70C-D768-4D99-A686-28951FFC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8831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49" name="TextBox 26">
            <a:extLst>
              <a:ext uri="{FF2B5EF4-FFF2-40B4-BE49-F238E27FC236}">
                <a16:creationId xmlns:a16="http://schemas.microsoft.com/office/drawing/2014/main" id="{689132C4-4E03-43C2-9A21-7B51EBC2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200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50" name="TextBox 27">
            <a:extLst>
              <a:ext uri="{FF2B5EF4-FFF2-40B4-BE49-F238E27FC236}">
                <a16:creationId xmlns:a16="http://schemas.microsoft.com/office/drawing/2014/main" id="{EF603534-726F-4C76-A516-8090D3C46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5179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451" name="TextBox 28">
            <a:extLst>
              <a:ext uri="{FF2B5EF4-FFF2-40B4-BE49-F238E27FC236}">
                <a16:creationId xmlns:a16="http://schemas.microsoft.com/office/drawing/2014/main" id="{7EF31FA9-17E6-4652-A18D-9C952A1F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8638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452" name="TextBox 29">
            <a:extLst>
              <a:ext uri="{FF2B5EF4-FFF2-40B4-BE49-F238E27FC236}">
                <a16:creationId xmlns:a16="http://schemas.microsoft.com/office/drawing/2014/main" id="{23203A86-E2C1-407E-9D86-B8BF4DBB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66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453" name="TextBox 30">
            <a:extLst>
              <a:ext uri="{FF2B5EF4-FFF2-40B4-BE49-F238E27FC236}">
                <a16:creationId xmlns:a16="http://schemas.microsoft.com/office/drawing/2014/main" id="{8390F922-3126-46F4-9FE3-B06D6E48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4970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454" name="Picture 31">
            <a:extLst>
              <a:ext uri="{FF2B5EF4-FFF2-40B4-BE49-F238E27FC236}">
                <a16:creationId xmlns:a16="http://schemas.microsoft.com/office/drawing/2014/main" id="{E9531D92-714E-446F-B768-498EDFFEB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67000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33681F-7298-43A0-997C-05FA3F009914}"/>
              </a:ext>
            </a:extLst>
          </p:cNvPr>
          <p:cNvSpPr/>
          <p:nvPr/>
        </p:nvSpPr>
        <p:spPr>
          <a:xfrm>
            <a:off x="2153068" y="696913"/>
            <a:ext cx="48378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Reading Coordinates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>
            <a:extLst>
              <a:ext uri="{FF2B5EF4-FFF2-40B4-BE49-F238E27FC236}">
                <a16:creationId xmlns:a16="http://schemas.microsoft.com/office/drawing/2014/main" id="{D0FF33D9-82F0-44CF-9FE9-1EF2D174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549400"/>
            <a:ext cx="46958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77B27E-7BF3-4A48-A731-BDE1C48F895F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16827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2FA73AC-F83A-45E1-859C-993E7212EAA1}"/>
              </a:ext>
            </a:extLst>
          </p:cNvPr>
          <p:cNvSpPr/>
          <p:nvPr/>
        </p:nvSpPr>
        <p:spPr>
          <a:xfrm>
            <a:off x="5765800" y="1682750"/>
            <a:ext cx="2519363" cy="1108075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numbers across the bottom of the grid are on the </a:t>
            </a:r>
            <a:r>
              <a:rPr lang="en-GB" b="1" dirty="0">
                <a:solidFill>
                  <a:schemeClr val="tx1"/>
                </a:solidFill>
              </a:rPr>
              <a:t>x-axis.</a:t>
            </a:r>
          </a:p>
        </p:txBody>
      </p:sp>
      <p:sp>
        <p:nvSpPr>
          <p:cNvPr id="17464" name="TextBox 5">
            <a:extLst>
              <a:ext uri="{FF2B5EF4-FFF2-40B4-BE49-F238E27FC236}">
                <a16:creationId xmlns:a16="http://schemas.microsoft.com/office/drawing/2014/main" id="{B4B06F44-EC0E-4846-B762-8F3322A5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465" name="TextBox 17">
            <a:extLst>
              <a:ext uri="{FF2B5EF4-FFF2-40B4-BE49-F238E27FC236}">
                <a16:creationId xmlns:a16="http://schemas.microsoft.com/office/drawing/2014/main" id="{FCF82625-2739-4901-ACD1-075F2B49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66" name="TextBox 20">
            <a:extLst>
              <a:ext uri="{FF2B5EF4-FFF2-40B4-BE49-F238E27FC236}">
                <a16:creationId xmlns:a16="http://schemas.microsoft.com/office/drawing/2014/main" id="{D2CF8681-7B52-4CE0-A367-D79DA119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67" name="TextBox 21">
            <a:extLst>
              <a:ext uri="{FF2B5EF4-FFF2-40B4-BE49-F238E27FC236}">
                <a16:creationId xmlns:a16="http://schemas.microsoft.com/office/drawing/2014/main" id="{569EDF79-52BD-43F8-B288-649CF316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68" name="TextBox 22">
            <a:extLst>
              <a:ext uri="{FF2B5EF4-FFF2-40B4-BE49-F238E27FC236}">
                <a16:creationId xmlns:a16="http://schemas.microsoft.com/office/drawing/2014/main" id="{BAA4C53F-0EEB-451F-9F8C-CA1E88E9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69" name="TextBox 23">
            <a:extLst>
              <a:ext uri="{FF2B5EF4-FFF2-40B4-BE49-F238E27FC236}">
                <a16:creationId xmlns:a16="http://schemas.microsoft.com/office/drawing/2014/main" id="{E910F020-15E9-4485-BDCD-59F3E22E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70" name="TextBox 24">
            <a:extLst>
              <a:ext uri="{FF2B5EF4-FFF2-40B4-BE49-F238E27FC236}">
                <a16:creationId xmlns:a16="http://schemas.microsoft.com/office/drawing/2014/main" id="{4BC70E8B-7068-4210-8B8B-59306FAA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71" name="TextBox 25">
            <a:extLst>
              <a:ext uri="{FF2B5EF4-FFF2-40B4-BE49-F238E27FC236}">
                <a16:creationId xmlns:a16="http://schemas.microsoft.com/office/drawing/2014/main" id="{16C148FB-AB2B-4C84-AB48-D936A696E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8831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72" name="TextBox 26">
            <a:extLst>
              <a:ext uri="{FF2B5EF4-FFF2-40B4-BE49-F238E27FC236}">
                <a16:creationId xmlns:a16="http://schemas.microsoft.com/office/drawing/2014/main" id="{B6B25D44-2D5F-4C41-B5D6-F3187275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200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73" name="TextBox 27">
            <a:extLst>
              <a:ext uri="{FF2B5EF4-FFF2-40B4-BE49-F238E27FC236}">
                <a16:creationId xmlns:a16="http://schemas.microsoft.com/office/drawing/2014/main" id="{FC8C67AC-60CD-4EDB-9CB6-4D587598D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5179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74" name="TextBox 28">
            <a:extLst>
              <a:ext uri="{FF2B5EF4-FFF2-40B4-BE49-F238E27FC236}">
                <a16:creationId xmlns:a16="http://schemas.microsoft.com/office/drawing/2014/main" id="{D9BCB0D8-B6D6-4C2C-985B-FC989794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8638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75" name="TextBox 29">
            <a:extLst>
              <a:ext uri="{FF2B5EF4-FFF2-40B4-BE49-F238E27FC236}">
                <a16:creationId xmlns:a16="http://schemas.microsoft.com/office/drawing/2014/main" id="{18ED7317-B883-45AF-A884-E7CCA1F2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66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76" name="TextBox 30">
            <a:extLst>
              <a:ext uri="{FF2B5EF4-FFF2-40B4-BE49-F238E27FC236}">
                <a16:creationId xmlns:a16="http://schemas.microsoft.com/office/drawing/2014/main" id="{C6063AB6-B92C-4BB3-8247-7D3E61CF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4970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FB0CB6-173A-4688-925C-4BDD3B2AFA24}"/>
              </a:ext>
            </a:extLst>
          </p:cNvPr>
          <p:cNvSpPr/>
          <p:nvPr/>
        </p:nvSpPr>
        <p:spPr>
          <a:xfrm>
            <a:off x="5765800" y="2890838"/>
            <a:ext cx="2519363" cy="110807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</a:t>
            </a:r>
            <a:r>
              <a:rPr lang="en-GB" b="1" dirty="0"/>
              <a:t>always</a:t>
            </a:r>
            <a:r>
              <a:rPr lang="en-GB" dirty="0"/>
              <a:t> read                the number on the              x-axis first.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A2D88C-E429-4648-A21B-2243D5E6899E}"/>
              </a:ext>
            </a:extLst>
          </p:cNvPr>
          <p:cNvCxnSpPr/>
          <p:nvPr/>
        </p:nvCxnSpPr>
        <p:spPr>
          <a:xfrm flipV="1">
            <a:off x="1176338" y="6083300"/>
            <a:ext cx="4292600" cy="1588"/>
          </a:xfrm>
          <a:prstGeom prst="straightConnector1">
            <a:avLst/>
          </a:prstGeom>
          <a:ln w="57150">
            <a:solidFill>
              <a:srgbClr val="C5D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D4BA069-D2F5-44EB-9FA1-C380B12ECA95}"/>
              </a:ext>
            </a:extLst>
          </p:cNvPr>
          <p:cNvSpPr/>
          <p:nvPr/>
        </p:nvSpPr>
        <p:spPr>
          <a:xfrm>
            <a:off x="5765800" y="4100513"/>
            <a:ext cx="2519363" cy="1347787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can see that the treasure is positioned on </a:t>
            </a:r>
            <a:r>
              <a:rPr lang="en-GB" b="1" dirty="0"/>
              <a:t>line number 2 </a:t>
            </a:r>
            <a:r>
              <a:rPr lang="en-GB" dirty="0"/>
              <a:t>of the x-axis.</a:t>
            </a:r>
          </a:p>
        </p:txBody>
      </p:sp>
      <p:pic>
        <p:nvPicPr>
          <p:cNvPr id="17480" name="Picture 33">
            <a:extLst>
              <a:ext uri="{FF2B5EF4-FFF2-40B4-BE49-F238E27FC236}">
                <a16:creationId xmlns:a16="http://schemas.microsoft.com/office/drawing/2014/main" id="{70626701-0303-4125-A7CB-CD3771D0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67000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C5AC4C-B824-4956-98F2-B3E5C9281364}"/>
              </a:ext>
            </a:extLst>
          </p:cNvPr>
          <p:cNvCxnSpPr/>
          <p:nvPr/>
        </p:nvCxnSpPr>
        <p:spPr>
          <a:xfrm>
            <a:off x="1181100" y="5703888"/>
            <a:ext cx="1501775" cy="0"/>
          </a:xfrm>
          <a:prstGeom prst="straightConnector1">
            <a:avLst/>
          </a:prstGeom>
          <a:ln w="5715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EB11F-02C1-49EE-A901-1FB14164A054}"/>
              </a:ext>
            </a:extLst>
          </p:cNvPr>
          <p:cNvSpPr/>
          <p:nvPr/>
        </p:nvSpPr>
        <p:spPr>
          <a:xfrm>
            <a:off x="2153068" y="696913"/>
            <a:ext cx="48378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Reading Coordinates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>
            <a:extLst>
              <a:ext uri="{FF2B5EF4-FFF2-40B4-BE49-F238E27FC236}">
                <a16:creationId xmlns:a16="http://schemas.microsoft.com/office/drawing/2014/main" id="{EF95E8CC-371A-4882-97AE-4BBFA3B7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549400"/>
            <a:ext cx="46958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2D1855-2C72-4985-811B-95F46F821E30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16827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C54BC62-BC78-424B-8F9D-EE122B3FABFC}"/>
              </a:ext>
            </a:extLst>
          </p:cNvPr>
          <p:cNvSpPr/>
          <p:nvPr/>
        </p:nvSpPr>
        <p:spPr>
          <a:xfrm>
            <a:off x="5765800" y="1682750"/>
            <a:ext cx="2519363" cy="1108075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numbers up the side of the grid are on the </a:t>
            </a:r>
            <a:r>
              <a:rPr lang="en-GB" b="1" dirty="0">
                <a:solidFill>
                  <a:schemeClr val="tx1"/>
                </a:solidFill>
              </a:rPr>
              <a:t>y-axis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488" name="TextBox 5">
            <a:extLst>
              <a:ext uri="{FF2B5EF4-FFF2-40B4-BE49-F238E27FC236}">
                <a16:creationId xmlns:a16="http://schemas.microsoft.com/office/drawing/2014/main" id="{1867636C-81C6-452D-9643-DBB73AD8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89" name="TextBox 17">
            <a:extLst>
              <a:ext uri="{FF2B5EF4-FFF2-40B4-BE49-F238E27FC236}">
                <a16:creationId xmlns:a16="http://schemas.microsoft.com/office/drawing/2014/main" id="{5F101B70-E501-48F8-8FF0-DBBB3B8B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90" name="TextBox 20">
            <a:extLst>
              <a:ext uri="{FF2B5EF4-FFF2-40B4-BE49-F238E27FC236}">
                <a16:creationId xmlns:a16="http://schemas.microsoft.com/office/drawing/2014/main" id="{A49CC969-4218-48A0-B0FD-7A08EB1B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91" name="TextBox 21">
            <a:extLst>
              <a:ext uri="{FF2B5EF4-FFF2-40B4-BE49-F238E27FC236}">
                <a16:creationId xmlns:a16="http://schemas.microsoft.com/office/drawing/2014/main" id="{09A14531-E274-45AD-A02E-881D9301C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2" name="TextBox 22">
            <a:extLst>
              <a:ext uri="{FF2B5EF4-FFF2-40B4-BE49-F238E27FC236}">
                <a16:creationId xmlns:a16="http://schemas.microsoft.com/office/drawing/2014/main" id="{547891A4-4C59-486A-8844-F81DB61C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3" name="TextBox 23">
            <a:extLst>
              <a:ext uri="{FF2B5EF4-FFF2-40B4-BE49-F238E27FC236}">
                <a16:creationId xmlns:a16="http://schemas.microsoft.com/office/drawing/2014/main" id="{31B4B456-AF28-43F9-BA1C-BCDA4854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94" name="TextBox 24">
            <a:extLst>
              <a:ext uri="{FF2B5EF4-FFF2-40B4-BE49-F238E27FC236}">
                <a16:creationId xmlns:a16="http://schemas.microsoft.com/office/drawing/2014/main" id="{B2DD10A5-0DB0-4303-90CF-31CE0787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95" name="TextBox 25">
            <a:extLst>
              <a:ext uri="{FF2B5EF4-FFF2-40B4-BE49-F238E27FC236}">
                <a16:creationId xmlns:a16="http://schemas.microsoft.com/office/drawing/2014/main" id="{E7E93C66-4367-453D-B39B-885C13F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8831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96" name="TextBox 26">
            <a:extLst>
              <a:ext uri="{FF2B5EF4-FFF2-40B4-BE49-F238E27FC236}">
                <a16:creationId xmlns:a16="http://schemas.microsoft.com/office/drawing/2014/main" id="{C59EA78F-ED54-4F56-8AF8-9EDB8AF82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200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97" name="TextBox 27">
            <a:extLst>
              <a:ext uri="{FF2B5EF4-FFF2-40B4-BE49-F238E27FC236}">
                <a16:creationId xmlns:a16="http://schemas.microsoft.com/office/drawing/2014/main" id="{8179E140-4BFE-450A-8081-EFEDBAD3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5179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8" name="TextBox 28">
            <a:extLst>
              <a:ext uri="{FF2B5EF4-FFF2-40B4-BE49-F238E27FC236}">
                <a16:creationId xmlns:a16="http://schemas.microsoft.com/office/drawing/2014/main" id="{6A077AC4-B4D6-4FA0-A01E-0AC13446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8638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9" name="TextBox 29">
            <a:extLst>
              <a:ext uri="{FF2B5EF4-FFF2-40B4-BE49-F238E27FC236}">
                <a16:creationId xmlns:a16="http://schemas.microsoft.com/office/drawing/2014/main" id="{9AE84710-B363-4C8E-AAE5-B4ABEA62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66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500" name="TextBox 30">
            <a:extLst>
              <a:ext uri="{FF2B5EF4-FFF2-40B4-BE49-F238E27FC236}">
                <a16:creationId xmlns:a16="http://schemas.microsoft.com/office/drawing/2014/main" id="{F57F7FBE-D796-4D6C-AE3C-BC54B9FA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4970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C8D65F-7F1B-4023-87FC-157303D1B5B0}"/>
              </a:ext>
            </a:extLst>
          </p:cNvPr>
          <p:cNvSpPr/>
          <p:nvPr/>
        </p:nvSpPr>
        <p:spPr>
          <a:xfrm>
            <a:off x="5765800" y="2890838"/>
            <a:ext cx="2519363" cy="110807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</a:t>
            </a:r>
            <a:r>
              <a:rPr lang="en-GB" b="1" dirty="0"/>
              <a:t>always</a:t>
            </a:r>
            <a:r>
              <a:rPr lang="en-GB" dirty="0"/>
              <a:t> read the number on the y-axis </a:t>
            </a:r>
            <a:r>
              <a:rPr lang="en-GB" b="1" dirty="0"/>
              <a:t>after</a:t>
            </a:r>
            <a:r>
              <a:rPr lang="en-GB" dirty="0"/>
              <a:t> the x-axis.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6FD2EC-4C31-43E6-838D-E8B008E65221}"/>
              </a:ext>
            </a:extLst>
          </p:cNvPr>
          <p:cNvSpPr/>
          <p:nvPr/>
        </p:nvSpPr>
        <p:spPr>
          <a:xfrm>
            <a:off x="5765800" y="4100513"/>
            <a:ext cx="2519363" cy="1347787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We can see that the treasure is positioned on </a:t>
            </a:r>
            <a:r>
              <a:rPr lang="en-GB" b="1" dirty="0"/>
              <a:t>line number 4 </a:t>
            </a:r>
            <a:r>
              <a:rPr lang="en-GB" dirty="0"/>
              <a:t>of the y-axis.</a:t>
            </a:r>
          </a:p>
        </p:txBody>
      </p:sp>
      <p:pic>
        <p:nvPicPr>
          <p:cNvPr id="18503" name="Picture 33">
            <a:extLst>
              <a:ext uri="{FF2B5EF4-FFF2-40B4-BE49-F238E27FC236}">
                <a16:creationId xmlns:a16="http://schemas.microsoft.com/office/drawing/2014/main" id="{649F357E-79A3-4E62-B20D-514E4D2F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67000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FAE1E5-4373-4D1A-A318-A37CB372D13E}"/>
              </a:ext>
            </a:extLst>
          </p:cNvPr>
          <p:cNvCxnSpPr/>
          <p:nvPr/>
        </p:nvCxnSpPr>
        <p:spPr>
          <a:xfrm flipV="1">
            <a:off x="1204913" y="2997200"/>
            <a:ext cx="3175" cy="2733675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BAE7F0-1344-4F2C-B1BE-42865CDD65BF}"/>
              </a:ext>
            </a:extLst>
          </p:cNvPr>
          <p:cNvCxnSpPr/>
          <p:nvPr/>
        </p:nvCxnSpPr>
        <p:spPr>
          <a:xfrm flipH="1" flipV="1">
            <a:off x="801688" y="1616075"/>
            <a:ext cx="3175" cy="4087813"/>
          </a:xfrm>
          <a:prstGeom prst="straightConnector1">
            <a:avLst/>
          </a:prstGeom>
          <a:ln w="57150">
            <a:solidFill>
              <a:srgbClr val="C5DC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FDF67E8-E76C-4007-8C9C-285722BB22D1}"/>
              </a:ext>
            </a:extLst>
          </p:cNvPr>
          <p:cNvSpPr/>
          <p:nvPr/>
        </p:nvSpPr>
        <p:spPr>
          <a:xfrm>
            <a:off x="2153068" y="696913"/>
            <a:ext cx="48378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Reading Coordinates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>
            <a:extLst>
              <a:ext uri="{FF2B5EF4-FFF2-40B4-BE49-F238E27FC236}">
                <a16:creationId xmlns:a16="http://schemas.microsoft.com/office/drawing/2014/main" id="{4C4FF996-592B-4246-9C60-E5572610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549400"/>
            <a:ext cx="46958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14C72D-8172-467F-B46B-50A9BA36DE4F}"/>
              </a:ext>
            </a:extLst>
          </p:cNvPr>
          <p:cNvGraphicFramePr>
            <a:graphicFrameLocks noGrp="1"/>
          </p:cNvGraphicFramePr>
          <p:nvPr/>
        </p:nvGraphicFramePr>
        <p:xfrm>
          <a:off x="1184275" y="1682750"/>
          <a:ext cx="428942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9" marR="73729" marT="36853" marB="3685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63A9070-19DA-411E-B785-B01128EEDC6F}"/>
              </a:ext>
            </a:extLst>
          </p:cNvPr>
          <p:cNvSpPr/>
          <p:nvPr/>
        </p:nvSpPr>
        <p:spPr>
          <a:xfrm>
            <a:off x="5765800" y="1682750"/>
            <a:ext cx="2519363" cy="1549400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have located that the treasure is on </a:t>
            </a:r>
            <a:r>
              <a:rPr lang="en-GB" b="1" dirty="0">
                <a:solidFill>
                  <a:schemeClr val="tx1"/>
                </a:solidFill>
              </a:rPr>
              <a:t>line 2</a:t>
            </a:r>
            <a:r>
              <a:rPr lang="en-GB" dirty="0">
                <a:solidFill>
                  <a:schemeClr val="tx1"/>
                </a:solidFill>
              </a:rPr>
              <a:t> of the x-axis (across) and </a:t>
            </a:r>
            <a:r>
              <a:rPr lang="en-GB" b="1" dirty="0">
                <a:solidFill>
                  <a:schemeClr val="tx1"/>
                </a:solidFill>
              </a:rPr>
              <a:t>line 4</a:t>
            </a:r>
            <a:r>
              <a:rPr lang="en-GB" dirty="0">
                <a:solidFill>
                  <a:schemeClr val="tx1"/>
                </a:solidFill>
              </a:rPr>
              <a:t> of the                 y-axis (up).</a:t>
            </a:r>
          </a:p>
        </p:txBody>
      </p:sp>
      <p:sp>
        <p:nvSpPr>
          <p:cNvPr id="19512" name="TextBox 5">
            <a:extLst>
              <a:ext uri="{FF2B5EF4-FFF2-40B4-BE49-F238E27FC236}">
                <a16:creationId xmlns:a16="http://schemas.microsoft.com/office/drawing/2014/main" id="{C9602FBE-5ECF-4614-B628-97FEC3CA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513" name="TextBox 17">
            <a:extLst>
              <a:ext uri="{FF2B5EF4-FFF2-40B4-BE49-F238E27FC236}">
                <a16:creationId xmlns:a16="http://schemas.microsoft.com/office/drawing/2014/main" id="{FE0CAC96-04CE-48BB-9FE8-E47C122E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721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14" name="TextBox 20">
            <a:extLst>
              <a:ext uri="{FF2B5EF4-FFF2-40B4-BE49-F238E27FC236}">
                <a16:creationId xmlns:a16="http://schemas.microsoft.com/office/drawing/2014/main" id="{4C4C7C60-A394-471F-8140-7C5D5F0F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15" name="TextBox 21">
            <a:extLst>
              <a:ext uri="{FF2B5EF4-FFF2-40B4-BE49-F238E27FC236}">
                <a16:creationId xmlns:a16="http://schemas.microsoft.com/office/drawing/2014/main" id="{21B6C4ED-0D67-413B-B49D-F20F5EDA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16" name="TextBox 22">
            <a:extLst>
              <a:ext uri="{FF2B5EF4-FFF2-40B4-BE49-F238E27FC236}">
                <a16:creationId xmlns:a16="http://schemas.microsoft.com/office/drawing/2014/main" id="{0A56AD74-42B9-4DB4-9762-30DE4D82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517" name="TextBox 23">
            <a:extLst>
              <a:ext uri="{FF2B5EF4-FFF2-40B4-BE49-F238E27FC236}">
                <a16:creationId xmlns:a16="http://schemas.microsoft.com/office/drawing/2014/main" id="{730ECB38-29C9-48AF-B47F-CB4A377FC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722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518" name="TextBox 24">
            <a:extLst>
              <a:ext uri="{FF2B5EF4-FFF2-40B4-BE49-F238E27FC236}">
                <a16:creationId xmlns:a16="http://schemas.microsoft.com/office/drawing/2014/main" id="{2A9F4400-FF5E-4EBB-A7D4-7499485F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7038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519" name="TextBox 25">
            <a:extLst>
              <a:ext uri="{FF2B5EF4-FFF2-40B4-BE49-F238E27FC236}">
                <a16:creationId xmlns:a16="http://schemas.microsoft.com/office/drawing/2014/main" id="{F2DEB6D1-54E7-4CD9-BDCC-F77B15B88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8831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520" name="TextBox 26">
            <a:extLst>
              <a:ext uri="{FF2B5EF4-FFF2-40B4-BE49-F238E27FC236}">
                <a16:creationId xmlns:a16="http://schemas.microsoft.com/office/drawing/2014/main" id="{E386EE09-358C-4D50-8F48-77A0E7D6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2005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21" name="TextBox 27">
            <a:extLst>
              <a:ext uri="{FF2B5EF4-FFF2-40B4-BE49-F238E27FC236}">
                <a16:creationId xmlns:a16="http://schemas.microsoft.com/office/drawing/2014/main" id="{BBE91783-A518-47A0-A8C7-C4AC82D0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51790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522" name="TextBox 28">
            <a:extLst>
              <a:ext uri="{FF2B5EF4-FFF2-40B4-BE49-F238E27FC236}">
                <a16:creationId xmlns:a16="http://schemas.microsoft.com/office/drawing/2014/main" id="{B2C9EDC7-0D7B-4E50-93FD-947E76A2A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8638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523" name="TextBox 29">
            <a:extLst>
              <a:ext uri="{FF2B5EF4-FFF2-40B4-BE49-F238E27FC236}">
                <a16:creationId xmlns:a16="http://schemas.microsoft.com/office/drawing/2014/main" id="{AC62C198-4F00-4122-96D2-51725E04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166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524" name="TextBox 30">
            <a:extLst>
              <a:ext uri="{FF2B5EF4-FFF2-40B4-BE49-F238E27FC236}">
                <a16:creationId xmlns:a16="http://schemas.microsoft.com/office/drawing/2014/main" id="{F421FFF8-DA58-4039-88C8-21AAEA80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4970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9525" name="Picture 33">
            <a:extLst>
              <a:ext uri="{FF2B5EF4-FFF2-40B4-BE49-F238E27FC236}">
                <a16:creationId xmlns:a16="http://schemas.microsoft.com/office/drawing/2014/main" id="{BC55109B-5661-442D-82B3-53B8355A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67000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7969B3-8BD0-4441-9CF7-25E0D39788A4}"/>
              </a:ext>
            </a:extLst>
          </p:cNvPr>
          <p:cNvCxnSpPr/>
          <p:nvPr/>
        </p:nvCxnSpPr>
        <p:spPr>
          <a:xfrm flipV="1">
            <a:off x="2624138" y="2997200"/>
            <a:ext cx="3175" cy="2733675"/>
          </a:xfrm>
          <a:prstGeom prst="straightConnector1">
            <a:avLst/>
          </a:prstGeom>
          <a:ln w="5715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F33B9F-A98A-42B3-AAAE-7C4FDA9B03A6}"/>
              </a:ext>
            </a:extLst>
          </p:cNvPr>
          <p:cNvCxnSpPr/>
          <p:nvPr/>
        </p:nvCxnSpPr>
        <p:spPr>
          <a:xfrm>
            <a:off x="1181100" y="5703888"/>
            <a:ext cx="1501775" cy="0"/>
          </a:xfrm>
          <a:prstGeom prst="straightConnector1">
            <a:avLst/>
          </a:prstGeom>
          <a:ln w="57150">
            <a:solidFill>
              <a:srgbClr val="25BD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8FDD6A0-17D6-4308-BB32-8FE3D915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3371850"/>
            <a:ext cx="253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is a special way we write this as a coordinate: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9530A-1795-466B-90A8-00A07B92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4295775"/>
            <a:ext cx="1187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(</a:t>
            </a:r>
            <a:r>
              <a:rPr lang="en-GB" altLang="en-US" sz="6600" b="1">
                <a:solidFill>
                  <a:srgbClr val="25BDBE"/>
                </a:solidFill>
              </a:rPr>
              <a:t>2</a:t>
            </a:r>
            <a:r>
              <a:rPr lang="en-GB" altLang="en-US" sz="6600" b="1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6A4CA2-851A-4025-B574-A5AC302A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4295775"/>
            <a:ext cx="1230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/>
              <a:t> </a:t>
            </a:r>
            <a:r>
              <a:rPr lang="en-GB" altLang="en-US" sz="6600" b="1">
                <a:solidFill>
                  <a:srgbClr val="605BB8"/>
                </a:solidFill>
              </a:rPr>
              <a:t>4</a:t>
            </a:r>
            <a:r>
              <a:rPr lang="en-GB" altLang="en-US" sz="6600" b="1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0B1B65-65D3-4FAB-886B-AEA556DD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529272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x-axis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36E28C-1BFB-48B8-AA9F-76EDD66D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8" y="5292725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y-axis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CC7FC2-B1FF-4E50-8AEB-628EDD3130BF}"/>
              </a:ext>
            </a:extLst>
          </p:cNvPr>
          <p:cNvSpPr/>
          <p:nvPr/>
        </p:nvSpPr>
        <p:spPr>
          <a:xfrm>
            <a:off x="2153068" y="696913"/>
            <a:ext cx="483786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Reading Coordinates</a:t>
            </a:r>
            <a:endParaRPr lang="en-GB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38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1089</Words>
  <Application>Microsoft Office PowerPoint</Application>
  <PresentationFormat>On-screen Show (4:3)</PresentationFormat>
  <Paragraphs>316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Sassoon Infant Md</vt:lpstr>
      <vt:lpstr>Tuffy</vt:lpstr>
      <vt:lpstr>Twinkl SemiBold</vt:lpstr>
      <vt:lpstr>Twinkl</vt:lpstr>
      <vt:lpstr>Sassoon Infant Rg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46</cp:revision>
  <dcterms:created xsi:type="dcterms:W3CDTF">2016-09-27T11:04:03Z</dcterms:created>
  <dcterms:modified xsi:type="dcterms:W3CDTF">2020-06-14T12:01:03Z</dcterms:modified>
</cp:coreProperties>
</file>