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422" r:id="rId2"/>
    <p:sldId id="260" r:id="rId3"/>
    <p:sldId id="261" r:id="rId4"/>
    <p:sldId id="262" r:id="rId5"/>
    <p:sldId id="361" r:id="rId6"/>
    <p:sldId id="424" r:id="rId7"/>
    <p:sldId id="405" r:id="rId8"/>
    <p:sldId id="416" r:id="rId9"/>
    <p:sldId id="417" r:id="rId10"/>
    <p:sldId id="418" r:id="rId11"/>
    <p:sldId id="419" r:id="rId12"/>
    <p:sldId id="420" r:id="rId13"/>
    <p:sldId id="421" r:id="rId14"/>
    <p:sldId id="423" r:id="rId15"/>
    <p:sldId id="264" r:id="rId16"/>
  </p:sldIdLst>
  <p:sldSz cx="9144000" cy="6858000" type="screen4x3"/>
  <p:notesSz cx="6858000" cy="9144000"/>
  <p:embeddedFontLst>
    <p:embeddedFont>
      <p:font typeface="Twinkl" panose="020B0604020202020204" charset="0"/>
      <p:regular r:id="rId17"/>
      <p:bold r:id="rId18"/>
    </p:embeddedFont>
    <p:embeddedFont>
      <p:font typeface="Tuffy-TTF" panose="020B0603060100000000" charset="0"/>
      <p:regular r:id="rId19"/>
      <p:bold r:id="rId20"/>
      <p:italic r:id="rId21"/>
      <p:boldItalic r:id="rId22"/>
    </p:embeddedFont>
    <p:embeddedFont>
      <p:font typeface="Sassoon Infant Md" panose="02000603050000020003" charset="0"/>
      <p:regular r:id="rId23"/>
    </p:embeddedFont>
    <p:embeddedFont>
      <p:font typeface="Twinkl SemiBold" charset="0"/>
      <p:bold r:id="rId24"/>
    </p:embeddedFont>
    <p:embeddedFont>
      <p:font typeface="Sassoon Infant Rg" panose="02000503030000020003" charset="0"/>
      <p:regular r:id="rId25"/>
      <p:bold r:id="rId26"/>
    </p:embeddedFont>
    <p:embeddedFont>
      <p:font typeface="Tuffy" panose="020B0603060100000000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17" userDrawn="1">
          <p15:clr>
            <a:srgbClr val="A4A3A4"/>
          </p15:clr>
        </p15:guide>
        <p15:guide id="4" pos="476" userDrawn="1">
          <p15:clr>
            <a:srgbClr val="A4A3A4"/>
          </p15:clr>
        </p15:guide>
        <p15:guide id="5" pos="5284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orient="horz" pos="482" userDrawn="1">
          <p15:clr>
            <a:srgbClr val="A4A3A4"/>
          </p15:clr>
        </p15:guide>
        <p15:guide id="9" orient="horz" pos="3997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85B"/>
    <a:srgbClr val="FFE961"/>
    <a:srgbClr val="FFFFFF"/>
    <a:srgbClr val="E59202"/>
    <a:srgbClr val="DC2C3D"/>
    <a:srgbClr val="EE7918"/>
    <a:srgbClr val="1D8105"/>
    <a:srgbClr val="EAC401"/>
    <a:srgbClr val="2B2829"/>
    <a:srgbClr val="101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06" autoAdjust="0"/>
    <p:restoredTop sz="94660"/>
  </p:normalViewPr>
  <p:slideViewPr>
    <p:cSldViewPr snapToGrid="0" showGuides="1">
      <p:cViewPr varScale="1">
        <p:scale>
          <a:sx n="126" d="100"/>
          <a:sy n="126" d="100"/>
        </p:scale>
        <p:origin x="1164" y="114"/>
      </p:cViewPr>
      <p:guideLst>
        <p:guide orient="horz" pos="2160"/>
        <p:guide pos="2880"/>
        <p:guide pos="317"/>
        <p:guide pos="476"/>
        <p:guide pos="5284"/>
        <p:guide pos="5443"/>
        <p:guide orient="horz" pos="323"/>
        <p:guide orient="horz" pos="482"/>
        <p:guide orient="horz" pos="3997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8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78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380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69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16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1173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703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Whole Clas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089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Individual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50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ai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25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Talking Partner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26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Group Wor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126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38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291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491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57200" y="608442"/>
            <a:ext cx="8220075" cy="5484383"/>
            <a:chOff x="457200" y="608442"/>
            <a:chExt cx="8220075" cy="5484383"/>
          </a:xfrm>
        </p:grpSpPr>
        <p:sp>
          <p:nvSpPr>
            <p:cNvPr id="27" name="Rectangle 26"/>
            <p:cNvSpPr/>
            <p:nvPr/>
          </p:nvSpPr>
          <p:spPr>
            <a:xfrm>
              <a:off x="3581398" y="2168871"/>
              <a:ext cx="4806951" cy="3923954"/>
            </a:xfrm>
            <a:prstGeom prst="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inkl" pitchFamily="50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55649" y="1422428"/>
              <a:ext cx="762316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Arial" panose="020B0604020202020204" pitchFamily="34" charset="0"/>
                </a:rPr>
                <a:t>We use macros within PowerPoints to increase the interactivity of our presentations. Follow this simple process to get the most out of this resource. 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uffy-TTF" panose="020B0603060100000000" pitchFamily="34" charset="0"/>
                <a:ea typeface="Tuffy" panose="020B0603060100000000" pitchFamily="34" charset="0"/>
              </a:endParaRPr>
            </a:p>
          </p:txBody>
        </p:sp>
        <p:sp>
          <p:nvSpPr>
            <p:cNvPr id="29" name="Title 2"/>
            <p:cNvSpPr txBox="1">
              <a:spLocks/>
            </p:cNvSpPr>
            <p:nvPr/>
          </p:nvSpPr>
          <p:spPr>
            <a:xfrm>
              <a:off x="457200" y="608442"/>
              <a:ext cx="8220075" cy="652318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 SemiBold" pitchFamily="2" charset="0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34192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Arial" panose="020B0604020202020204" pitchFamily="34" charset="0"/>
                </a:rPr>
                <a:t>Guidance for Macros in PowerPoints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55651" y="2168871"/>
              <a:ext cx="2681816" cy="3923954"/>
            </a:xfrm>
            <a:prstGeom prst="rect">
              <a:avLst/>
            </a:prstGeom>
            <a:solidFill>
              <a:srgbClr val="ACDDF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31" name="Content Placeholder 6"/>
            <p:cNvSpPr txBox="1">
              <a:spLocks/>
            </p:cNvSpPr>
            <p:nvPr/>
          </p:nvSpPr>
          <p:spPr>
            <a:xfrm>
              <a:off x="755649" y="2168871"/>
              <a:ext cx="2681817" cy="3923954"/>
            </a:xfrm>
            <a:prstGeom prst="roundRect">
              <a:avLst>
                <a:gd name="adj" fmla="val 0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What to do: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Open the PowerPoint file and  enable editing.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A security warning box may appear. Click yes.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Click enable content.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Enter presentation mode (start the slide show). 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20638" y="2344545"/>
              <a:ext cx="3328470" cy="3572606"/>
              <a:chOff x="4322568" y="2344545"/>
              <a:chExt cx="3328470" cy="3572606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4322568" y="4923848"/>
                <a:ext cx="3328470" cy="993303"/>
                <a:chOff x="4324499" y="4866698"/>
                <a:chExt cx="3328470" cy="993303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0687"/>
                <a:stretch>
                  <a:fillRect/>
                </a:stretch>
              </p:blipFill>
              <p:spPr bwMode="auto">
                <a:xfrm>
                  <a:off x="4324499" y="4866698"/>
                  <a:ext cx="3328470" cy="993303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40" name="Straight Arrow Connector 39"/>
                <p:cNvCxnSpPr/>
                <p:nvPr/>
              </p:nvCxnSpPr>
              <p:spPr bwMode="auto">
                <a:xfrm flipH="1">
                  <a:off x="7039039" y="5150347"/>
                  <a:ext cx="121728" cy="440656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2569" y="2344545"/>
                <a:ext cx="3328468" cy="345708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5" name="Group 34"/>
              <p:cNvGrpSpPr/>
              <p:nvPr/>
            </p:nvGrpSpPr>
            <p:grpSpPr>
              <a:xfrm>
                <a:off x="4322568" y="2844774"/>
                <a:ext cx="3328470" cy="1424323"/>
                <a:chOff x="4324499" y="3094889"/>
                <a:chExt cx="3328470" cy="1424323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18" t="5788" r="2624" b="7516"/>
                <a:stretch/>
              </p:blipFill>
              <p:spPr>
                <a:xfrm>
                  <a:off x="4324499" y="3094889"/>
                  <a:ext cx="3328470" cy="1424323"/>
                </a:xfrm>
                <a:prstGeom prst="rect">
                  <a:avLst/>
                </a:prstGeom>
                <a:ln w="28575">
                  <a:solidFill>
                    <a:srgbClr val="0070C0"/>
                  </a:solidFill>
                </a:ln>
              </p:spPr>
            </p:pic>
            <p:cxnSp>
              <p:nvCxnSpPr>
                <p:cNvPr id="38" name="Straight Arrow Connector 37"/>
                <p:cNvCxnSpPr/>
                <p:nvPr/>
              </p:nvCxnSpPr>
              <p:spPr bwMode="auto">
                <a:xfrm flipH="1">
                  <a:off x="6613521" y="3807050"/>
                  <a:ext cx="121728" cy="440656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702" t="28980" r="16811" b="55601"/>
              <a:stretch/>
            </p:blipFill>
            <p:spPr>
              <a:xfrm>
                <a:off x="4322568" y="4423618"/>
                <a:ext cx="3328470" cy="345708"/>
              </a:xfrm>
              <a:prstGeom prst="rect">
                <a:avLst/>
              </a:prstGeom>
              <a:ln w="28575">
                <a:solidFill>
                  <a:srgbClr val="0070C0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99548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32584" y="697112"/>
            <a:ext cx="367889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Calendar Chaos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55650" y="1476375"/>
            <a:ext cx="7632700" cy="489510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February is the only month which has 28 days so this must be February. </a:t>
            </a:r>
          </a:p>
        </p:txBody>
      </p:sp>
      <p:pic>
        <p:nvPicPr>
          <p:cNvPr id="20" name="Individual Wor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186" y="697112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11650"/>
              </p:ext>
            </p:extLst>
          </p:nvPr>
        </p:nvGraphicFramePr>
        <p:xfrm>
          <a:off x="2307773" y="2623283"/>
          <a:ext cx="4528454" cy="2919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6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9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9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6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664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647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64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64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14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17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64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21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22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23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25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64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718686" y="2054973"/>
            <a:ext cx="7669664" cy="479222"/>
            <a:chOff x="854506" y="5669807"/>
            <a:chExt cx="7669664" cy="434430"/>
          </a:xfrm>
        </p:grpSpPr>
        <p:sp>
          <p:nvSpPr>
            <p:cNvPr id="39" name="Rounded Rectangle 38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What else does this calendar tell us?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55650" y="5662544"/>
            <a:ext cx="7669664" cy="430281"/>
            <a:chOff x="854506" y="5669807"/>
            <a:chExt cx="7669664" cy="434430"/>
          </a:xfrm>
        </p:grpSpPr>
        <p:sp>
          <p:nvSpPr>
            <p:cNvPr id="10" name="Rounded Rectangle 9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What day of the week will March start on? How do you know?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 flipV="1">
            <a:off x="2162686" y="3381829"/>
            <a:ext cx="1555873" cy="441234"/>
          </a:xfrm>
          <a:prstGeom prst="straightConnector1">
            <a:avLst/>
          </a:prstGeom>
          <a:ln w="28575">
            <a:solidFill>
              <a:srgbClr val="C8085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718559" y="3154137"/>
            <a:ext cx="400595" cy="400595"/>
          </a:xfrm>
          <a:prstGeom prst="ellipse">
            <a:avLst/>
          </a:prstGeom>
          <a:noFill/>
          <a:ln w="28575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764359" y="3653419"/>
            <a:ext cx="13983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The 1st day of February is on a Wednesday.</a:t>
            </a:r>
          </a:p>
        </p:txBody>
      </p:sp>
      <p:sp>
        <p:nvSpPr>
          <p:cNvPr id="21" name="Oval 20"/>
          <p:cNvSpPr/>
          <p:nvPr/>
        </p:nvSpPr>
        <p:spPr>
          <a:xfrm>
            <a:off x="3078479" y="5093328"/>
            <a:ext cx="400595" cy="400595"/>
          </a:xfrm>
          <a:prstGeom prst="ellipse">
            <a:avLst/>
          </a:prstGeom>
          <a:noFill/>
          <a:ln w="28575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479074" y="5044086"/>
            <a:ext cx="3502240" cy="249539"/>
          </a:xfrm>
          <a:prstGeom prst="straightConnector1">
            <a:avLst/>
          </a:prstGeom>
          <a:ln w="28575">
            <a:solidFill>
              <a:srgbClr val="C8085B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779618" y="4293594"/>
            <a:ext cx="15175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The last day of February is on a Tuesday.</a:t>
            </a:r>
          </a:p>
        </p:txBody>
      </p:sp>
    </p:spTree>
    <p:extLst>
      <p:ext uri="{BB962C8B-B14F-4D97-AF65-F5344CB8AC3E}">
        <p14:creationId xmlns:p14="http://schemas.microsoft.com/office/powerpoint/2010/main" val="404756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21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32584" y="697112"/>
            <a:ext cx="367889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Calendar Chaos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55650" y="1476375"/>
            <a:ext cx="7632700" cy="489510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last day of February is a Tuesday. </a:t>
            </a:r>
          </a:p>
        </p:txBody>
      </p:sp>
      <p:pic>
        <p:nvPicPr>
          <p:cNvPr id="20" name="Individual Wor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186" y="697112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001040"/>
              </p:ext>
            </p:extLst>
          </p:nvPr>
        </p:nvGraphicFramePr>
        <p:xfrm>
          <a:off x="2307773" y="2289094"/>
          <a:ext cx="4528454" cy="2919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6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9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9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6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664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647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64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64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14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17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64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21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22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23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25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64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13167" y="2289094"/>
            <a:ext cx="507375" cy="2919882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3013167" y="4737692"/>
            <a:ext cx="507375" cy="499569"/>
          </a:xfrm>
          <a:prstGeom prst="ellipse">
            <a:avLst/>
          </a:prstGeom>
          <a:noFill/>
          <a:ln w="28575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755650" y="5603315"/>
            <a:ext cx="7632700" cy="489510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March comes after February so it must start on a Wednesday. </a:t>
            </a:r>
          </a:p>
        </p:txBody>
      </p:sp>
    </p:spTree>
    <p:extLst>
      <p:ext uri="{BB962C8B-B14F-4D97-AF65-F5344CB8AC3E}">
        <p14:creationId xmlns:p14="http://schemas.microsoft.com/office/powerpoint/2010/main" val="150344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18686" y="1436665"/>
            <a:ext cx="7669664" cy="479222"/>
            <a:chOff x="854506" y="5669807"/>
            <a:chExt cx="7669664" cy="434430"/>
          </a:xfrm>
        </p:grpSpPr>
        <p:sp>
          <p:nvSpPr>
            <p:cNvPr id="10" name="Rounded Rectangle 9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Which of these months could be March? How do you know? 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2732584" y="697112"/>
            <a:ext cx="367889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Calendar Chaos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20" name="Individual Wor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186" y="697112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804087"/>
              </p:ext>
            </p:extLst>
          </p:nvPr>
        </p:nvGraphicFramePr>
        <p:xfrm>
          <a:off x="755651" y="2148013"/>
          <a:ext cx="248861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5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5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5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917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W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F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175"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17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17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11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12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13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14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15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16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17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18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19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21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22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23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17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25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26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27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28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29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30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336493"/>
              </p:ext>
            </p:extLst>
          </p:nvPr>
        </p:nvGraphicFramePr>
        <p:xfrm>
          <a:off x="3327719" y="2135682"/>
          <a:ext cx="248861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5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5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5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917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W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F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175"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17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11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12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17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13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14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15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16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17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18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19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17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21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22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23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24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25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26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17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28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29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30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31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982471"/>
              </p:ext>
            </p:extLst>
          </p:nvPr>
        </p:nvGraphicFramePr>
        <p:xfrm>
          <a:off x="5899731" y="2123351"/>
          <a:ext cx="248861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5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5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5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917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W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F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17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17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11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12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13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14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17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16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17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18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19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21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17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23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24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25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26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27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28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17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30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31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535354"/>
              </p:ext>
            </p:extLst>
          </p:nvPr>
        </p:nvGraphicFramePr>
        <p:xfrm>
          <a:off x="755651" y="4076151"/>
          <a:ext cx="248861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5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5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5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917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W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F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175"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17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11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17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13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14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15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16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17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18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17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19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21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22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23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24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25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17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26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27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28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29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30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286528"/>
              </p:ext>
            </p:extLst>
          </p:nvPr>
        </p:nvGraphicFramePr>
        <p:xfrm>
          <a:off x="3327719" y="4063820"/>
          <a:ext cx="248861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5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5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5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917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W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F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175"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17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17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12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13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14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15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16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17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17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19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21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22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23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24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17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25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26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27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28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29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30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103477"/>
              </p:ext>
            </p:extLst>
          </p:nvPr>
        </p:nvGraphicFramePr>
        <p:xfrm>
          <a:off x="5899731" y="4051489"/>
          <a:ext cx="248861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55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5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55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917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M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W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F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</a:t>
                      </a:r>
                    </a:p>
                  </a:txBody>
                  <a:tcPr marL="45720" marR="4572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175"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17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11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12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13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17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14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15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16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17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18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19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17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22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23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24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25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26</a:t>
                      </a:r>
                    </a:p>
                  </a:txBody>
                  <a:tcPr marL="45720" marR="4572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27</a:t>
                      </a:r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17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29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30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31</a:t>
                      </a:r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45720" marR="4572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 marL="45720" marR="4572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4064625" y="2148014"/>
            <a:ext cx="298369" cy="603896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4037976" y="2417987"/>
            <a:ext cx="351665" cy="346255"/>
          </a:xfrm>
          <a:prstGeom prst="ellipse">
            <a:avLst/>
          </a:prstGeom>
          <a:noFill/>
          <a:ln w="28575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99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32584" y="697112"/>
            <a:ext cx="367889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Calendar Chaos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55650" y="1476375"/>
            <a:ext cx="7632700" cy="489510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 know that September starts on a Friday. </a:t>
            </a:r>
          </a:p>
        </p:txBody>
      </p:sp>
      <p:pic>
        <p:nvPicPr>
          <p:cNvPr id="20" name="Individual Wor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186" y="697112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698270"/>
              </p:ext>
            </p:extLst>
          </p:nvPr>
        </p:nvGraphicFramePr>
        <p:xfrm>
          <a:off x="759271" y="2662399"/>
          <a:ext cx="3751769" cy="2728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5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59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59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59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470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702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70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70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14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70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21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22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23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70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683290"/>
              </p:ext>
            </p:extLst>
          </p:nvPr>
        </p:nvGraphicFramePr>
        <p:xfrm>
          <a:off x="4636581" y="2662399"/>
          <a:ext cx="3751769" cy="2728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5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59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59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59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470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702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70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70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14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70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21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22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23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702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29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718686" y="2035341"/>
            <a:ext cx="7669664" cy="479222"/>
            <a:chOff x="854506" y="5669807"/>
            <a:chExt cx="7669664" cy="434430"/>
          </a:xfrm>
        </p:grpSpPr>
        <p:sp>
          <p:nvSpPr>
            <p:cNvPr id="11" name="Rounded Rectangle 10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Which one of these months could it be? How could I check? 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718686" y="5446494"/>
            <a:ext cx="7669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I know that September has 30 days so this must be September. I could say the rhyme to help me. </a:t>
            </a:r>
          </a:p>
        </p:txBody>
      </p:sp>
      <p:sp>
        <p:nvSpPr>
          <p:cNvPr id="14" name="Oval 13"/>
          <p:cNvSpPr/>
          <p:nvPr/>
        </p:nvSpPr>
        <p:spPr>
          <a:xfrm>
            <a:off x="3437085" y="4892743"/>
            <a:ext cx="534024" cy="525809"/>
          </a:xfrm>
          <a:prstGeom prst="ellipse">
            <a:avLst/>
          </a:prstGeom>
          <a:noFill/>
          <a:ln w="28575">
            <a:solidFill>
              <a:srgbClr val="C80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92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7C0299A-6458-45BE-ACD0-BDD59557B5E1}"/>
              </a:ext>
            </a:extLst>
          </p:cNvPr>
          <p:cNvGrpSpPr/>
          <p:nvPr/>
        </p:nvGrpSpPr>
        <p:grpSpPr>
          <a:xfrm>
            <a:off x="445574" y="702863"/>
            <a:ext cx="7942776" cy="5392341"/>
            <a:chOff x="445574" y="702863"/>
            <a:chExt cx="7942776" cy="539234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ED45165-521C-4CBA-9813-3539118E856F}"/>
                </a:ext>
              </a:extLst>
            </p:cNvPr>
            <p:cNvSpPr/>
            <p:nvPr/>
          </p:nvSpPr>
          <p:spPr>
            <a:xfrm>
              <a:off x="755650" y="1822827"/>
              <a:ext cx="3816349" cy="4269997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A363939-F8F9-456F-AD7F-E13C960246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5" r="20608" b="-36"/>
            <a:stretch/>
          </p:blipFill>
          <p:spPr>
            <a:xfrm>
              <a:off x="755650" y="2068829"/>
              <a:ext cx="3816350" cy="4026375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5122434-35ED-473B-BE21-93F3D1F44E6D}"/>
                </a:ext>
              </a:extLst>
            </p:cNvPr>
            <p:cNvSpPr/>
            <p:nvPr/>
          </p:nvSpPr>
          <p:spPr>
            <a:xfrm>
              <a:off x="4571999" y="1819414"/>
              <a:ext cx="3816351" cy="4273409"/>
            </a:xfrm>
            <a:prstGeom prst="rect">
              <a:avLst/>
            </a:prstGeom>
            <a:solidFill>
              <a:srgbClr val="4EB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55AB1A8-0B25-4B2A-84A8-2AA499580160}"/>
                </a:ext>
              </a:extLst>
            </p:cNvPr>
            <p:cNvSpPr/>
            <p:nvPr/>
          </p:nvSpPr>
          <p:spPr>
            <a:xfrm>
              <a:off x="755649" y="1364071"/>
              <a:ext cx="7632701" cy="458757"/>
            </a:xfrm>
            <a:prstGeom prst="rect">
              <a:avLst/>
            </a:prstGeom>
            <a:solidFill>
              <a:srgbClr val="C7E8FD"/>
            </a:solidFill>
          </p:spPr>
          <p:txBody>
            <a:bodyPr wrap="square" lIns="72000" tIns="72000" rIns="72000" bIns="108000">
              <a:spAutoFit/>
            </a:bodyPr>
            <a:lstStyle/>
            <a:p>
              <a:pPr algn="ctr"/>
              <a:r>
                <a:rPr lang="en-GB" dirty="0"/>
                <a:t>Dive in by completing your own activity!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E5AC460-5272-4021-AF33-379CE9565290}"/>
                </a:ext>
              </a:extLst>
            </p:cNvPr>
            <p:cNvSpPr/>
            <p:nvPr/>
          </p:nvSpPr>
          <p:spPr>
            <a:xfrm>
              <a:off x="445574" y="702863"/>
              <a:ext cx="2205347" cy="355276"/>
            </a:xfrm>
            <a:prstGeom prst="rect">
              <a:avLst/>
            </a:prstGeom>
            <a:solidFill>
              <a:srgbClr val="072F54"/>
            </a:solidFill>
          </p:spPr>
          <p:txBody>
            <a:bodyPr wrap="square" lIns="180000" tIns="36000" rIns="180000" bIns="72000" anchor="ctr">
              <a:spAutoFit/>
            </a:bodyPr>
            <a:lstStyle/>
            <a:p>
              <a:pPr algn="ctr"/>
              <a:r>
                <a:rPr lang="en-GB" altLang="en-US" sz="1600" b="1" dirty="0">
                  <a:solidFill>
                    <a:schemeClr val="bg1"/>
                  </a:solidFill>
                </a:rPr>
                <a:t>Diving into Mastery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3AB8886-6924-4D74-808A-8CF2EB596E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3"/>
          <a:stretch/>
        </p:blipFill>
        <p:spPr>
          <a:xfrm>
            <a:off x="5576766" y="2032606"/>
            <a:ext cx="2713261" cy="385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26F0D3-B20A-486D-BE32-1E6319865E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3"/>
          <a:stretch/>
        </p:blipFill>
        <p:spPr>
          <a:xfrm>
            <a:off x="5123561" y="2032606"/>
            <a:ext cx="2713263" cy="385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C79AA0C-A82F-46D8-996B-FA2DC60ED5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3"/>
          <a:stretch/>
        </p:blipFill>
        <p:spPr>
          <a:xfrm>
            <a:off x="4670358" y="2032606"/>
            <a:ext cx="2713261" cy="38504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101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95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dirty="0">
                <a:solidFill>
                  <a:srgbClr val="FFFFFF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E62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Maths </a:t>
            </a:r>
            <a:r>
              <a:rPr lang="en-GB" alt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Year 2 | Measurement | Compare </a:t>
            </a:r>
            <a:r>
              <a:rPr lang="en-GB" altLang="en-US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Sequence </a:t>
            </a:r>
            <a:r>
              <a:rPr lang="en-GB" alt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GB" altLang="en-US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</a:t>
            </a:r>
            <a:r>
              <a:rPr lang="en-GB" alt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altLang="en-US"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3: </a:t>
            </a:r>
            <a:r>
              <a:rPr lang="en-GB" altLang="en-US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Calendar Chaos</a:t>
            </a:r>
          </a:p>
        </p:txBody>
      </p:sp>
      <p:sp>
        <p:nvSpPr>
          <p:cNvPr id="17415" name="Title 17"/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  <a:endParaRPr lang="en-GB" altLang="en-US" sz="5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</a:p>
        </p:txBody>
      </p:sp>
      <p:pic>
        <p:nvPicPr>
          <p:cNvPr id="17417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4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0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946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Success Criteria</a:t>
            </a:r>
          </a:p>
        </p:txBody>
      </p:sp>
      <p:sp>
        <p:nvSpPr>
          <p:cNvPr id="1946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/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To solve a problem involving comparing and sequencing intervals of time.</a:t>
            </a:r>
          </a:p>
        </p:txBody>
      </p:sp>
      <p:sp>
        <p:nvSpPr>
          <p:cNvPr id="19463" name="Content Placeholder 15"/>
          <p:cNvSpPr txBox="1">
            <a:spLocks/>
          </p:cNvSpPr>
          <p:nvPr/>
        </p:nvSpPr>
        <p:spPr bwMode="auto">
          <a:xfrm>
            <a:off x="628650" y="3467099"/>
            <a:ext cx="7886700" cy="226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altLang="en-US" dirty="0"/>
              <a:t>I can sequence the months of the year.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know the months of the year have different numbers of days.</a:t>
            </a:r>
          </a:p>
          <a:p>
            <a:pPr fontAlgn="base">
              <a:spcAft>
                <a:spcPct val="0"/>
              </a:spcAft>
            </a:pPr>
            <a:r>
              <a:rPr lang="en-GB" altLang="en-US" dirty="0"/>
              <a:t>I can work with a partner to solve a problem.</a:t>
            </a:r>
          </a:p>
        </p:txBody>
      </p:sp>
    </p:spTree>
    <p:extLst>
      <p:ext uri="{BB962C8B-B14F-4D97-AF65-F5344CB8AC3E}">
        <p14:creationId xmlns:p14="http://schemas.microsoft.com/office/powerpoint/2010/main" val="34091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58291" y="697112"/>
            <a:ext cx="4427495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Months of the Year</a:t>
            </a:r>
            <a:endParaRPr lang="en-GB" sz="4000" b="1" dirty="0">
              <a:latin typeface="Twinkl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18686" y="1456354"/>
            <a:ext cx="7669664" cy="673177"/>
            <a:chOff x="854506" y="5669807"/>
            <a:chExt cx="7669664" cy="434430"/>
          </a:xfrm>
        </p:grpSpPr>
        <p:sp>
          <p:nvSpPr>
            <p:cNvPr id="9" name="Rounded Rectangle 8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Can you read this rhyme to a partner?</a:t>
              </a:r>
            </a:p>
            <a:p>
              <a:pPr algn="ctr"/>
              <a:r>
                <a:rPr lang="en-GB" dirty="0">
                  <a:solidFill>
                    <a:schemeClr val="tx1"/>
                  </a:solidFill>
                </a:rPr>
                <a:t>Why do you think this rhyme is useful? 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6" name="Talking Partn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4" t="17857" r="484" b="10254"/>
          <a:stretch/>
        </p:blipFill>
        <p:spPr>
          <a:xfrm>
            <a:off x="718686" y="2212874"/>
            <a:ext cx="7632700" cy="38799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0285"/>
            <a:ext cx="2947451" cy="388771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095689" y="2764798"/>
            <a:ext cx="5150387" cy="2721602"/>
          </a:xfrm>
          <a:prstGeom prst="wedgeRoundRectCallout">
            <a:avLst>
              <a:gd name="adj1" fmla="val -58188"/>
              <a:gd name="adj2" fmla="val -936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30 days has September, 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April, June and November. 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All the rest have 31, 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Excepting February alone, 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Which only has 28 days clear,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And 29 in each leap year.</a:t>
            </a:r>
          </a:p>
        </p:txBody>
      </p:sp>
    </p:spTree>
    <p:extLst>
      <p:ext uri="{BB962C8B-B14F-4D97-AF65-F5344CB8AC3E}">
        <p14:creationId xmlns:p14="http://schemas.microsoft.com/office/powerpoint/2010/main" val="370371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7901E36-7CDE-4AEB-A3B0-EAC514D65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81"/>
          <a:stretch/>
        </p:blipFill>
        <p:spPr>
          <a:xfrm>
            <a:off x="755650" y="2173440"/>
            <a:ext cx="7632699" cy="391938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06877F5-FA9B-43C0-9E6C-94711D9EA2F1}"/>
              </a:ext>
            </a:extLst>
          </p:cNvPr>
          <p:cNvGrpSpPr/>
          <p:nvPr/>
        </p:nvGrpSpPr>
        <p:grpSpPr>
          <a:xfrm>
            <a:off x="755650" y="2222485"/>
            <a:ext cx="7632699" cy="3870340"/>
            <a:chOff x="755650" y="2222485"/>
            <a:chExt cx="7632699" cy="387034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A5DE188-EAD1-4E7D-81FC-D50021F11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2608" y="2222485"/>
              <a:ext cx="3975741" cy="38703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403179F-AE57-4FED-BC4F-0720F5F716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74"/>
            <a:stretch/>
          </p:blipFill>
          <p:spPr>
            <a:xfrm>
              <a:off x="3858935" y="2222485"/>
              <a:ext cx="553673" cy="387034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8998EB0-49D7-46CE-A657-D2E62149DB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74"/>
            <a:stretch/>
          </p:blipFill>
          <p:spPr>
            <a:xfrm>
              <a:off x="3305262" y="2222485"/>
              <a:ext cx="553673" cy="38703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1B5EE7A-27F6-405A-A8F4-106BEBA313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74"/>
            <a:stretch/>
          </p:blipFill>
          <p:spPr>
            <a:xfrm>
              <a:off x="2751589" y="2222485"/>
              <a:ext cx="553673" cy="38703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228BACB-E852-4071-BE47-5C52CD4B17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74"/>
            <a:stretch/>
          </p:blipFill>
          <p:spPr>
            <a:xfrm>
              <a:off x="2197916" y="2222485"/>
              <a:ext cx="553673" cy="387034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8694E1F-99E4-4D18-8C9D-A2A0F9375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74"/>
            <a:stretch/>
          </p:blipFill>
          <p:spPr>
            <a:xfrm>
              <a:off x="1644243" y="2222485"/>
              <a:ext cx="553673" cy="387034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208A37D-D625-48E5-B68D-DA94CF8DAA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74"/>
            <a:stretch/>
          </p:blipFill>
          <p:spPr>
            <a:xfrm>
              <a:off x="1091659" y="2222485"/>
              <a:ext cx="553673" cy="387034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16C486B-8E1F-486E-BCBD-A0D6247D23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74" r="86074"/>
            <a:stretch/>
          </p:blipFill>
          <p:spPr>
            <a:xfrm>
              <a:off x="755650" y="2222485"/>
              <a:ext cx="336009" cy="387034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2134673" y="697112"/>
            <a:ext cx="487473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What Is a leap year?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6" name="Talking Partner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00" y="6156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43">
            <a:extLst>
              <a:ext uri="{FF2B5EF4-FFF2-40B4-BE49-F238E27FC236}">
                <a16:creationId xmlns:a16="http://schemas.microsoft.com/office/drawing/2014/main" id="{76D6FFCD-348A-4B79-99AE-D42BD7AC29C8}"/>
              </a:ext>
            </a:extLst>
          </p:cNvPr>
          <p:cNvSpPr/>
          <p:nvPr/>
        </p:nvSpPr>
        <p:spPr>
          <a:xfrm>
            <a:off x="755650" y="1476375"/>
            <a:ext cx="7632700" cy="616036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year is how long it takes for the Earth to go around the sun once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(an orbit). This takes approximately 365 ¼ days.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0CB4E1-73F6-47F4-8952-17AB2C8E34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6" t="11500" r="17708" b="10785"/>
          <a:stretch/>
        </p:blipFill>
        <p:spPr>
          <a:xfrm>
            <a:off x="755650" y="3429000"/>
            <a:ext cx="3172578" cy="2654231"/>
          </a:xfrm>
          <a:prstGeom prst="rect">
            <a:avLst/>
          </a:prstGeom>
          <a:effectLst>
            <a:outerShdw dist="635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5" name="Rounded Rectangular Callout 4"/>
          <p:cNvSpPr/>
          <p:nvPr/>
        </p:nvSpPr>
        <p:spPr>
          <a:xfrm flipH="1">
            <a:off x="2516696" y="3123292"/>
            <a:ext cx="2977001" cy="1293516"/>
          </a:xfrm>
          <a:prstGeom prst="wedgeRoundRectCallout">
            <a:avLst>
              <a:gd name="adj1" fmla="val -62555"/>
              <a:gd name="adj2" fmla="val 323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In our calendars, we have 365 days making up one year but what happens to the extra ¼ of a day?</a:t>
            </a:r>
          </a:p>
        </p:txBody>
      </p:sp>
      <p:sp>
        <p:nvSpPr>
          <p:cNvPr id="25" name="Rounded Rectangle 43">
            <a:extLst>
              <a:ext uri="{FF2B5EF4-FFF2-40B4-BE49-F238E27FC236}">
                <a16:creationId xmlns:a16="http://schemas.microsoft.com/office/drawing/2014/main" id="{7C2A6FF8-6F1B-497D-A92F-228899C3990D}"/>
              </a:ext>
            </a:extLst>
          </p:cNvPr>
          <p:cNvSpPr/>
          <p:nvPr/>
        </p:nvSpPr>
        <p:spPr>
          <a:xfrm>
            <a:off x="3727269" y="4679870"/>
            <a:ext cx="4478748" cy="1225979"/>
          </a:xfrm>
          <a:prstGeom prst="roundRect">
            <a:avLst>
              <a:gd name="adj" fmla="val 11348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Every 4 years the four quarters add together to make an extra day. This day is the 29th February. When this happens it is called a leap year.</a:t>
            </a:r>
          </a:p>
        </p:txBody>
      </p:sp>
      <p:sp>
        <p:nvSpPr>
          <p:cNvPr id="26" name="Rounded Rectangular Callout 4">
            <a:extLst>
              <a:ext uri="{FF2B5EF4-FFF2-40B4-BE49-F238E27FC236}">
                <a16:creationId xmlns:a16="http://schemas.microsoft.com/office/drawing/2014/main" id="{2B53124D-B0CF-44A8-9EE1-9DC1E8A7247E}"/>
              </a:ext>
            </a:extLst>
          </p:cNvPr>
          <p:cNvSpPr/>
          <p:nvPr/>
        </p:nvSpPr>
        <p:spPr>
          <a:xfrm flipH="1">
            <a:off x="4834615" y="4516416"/>
            <a:ext cx="2977001" cy="949852"/>
          </a:xfrm>
          <a:prstGeom prst="wedgeRoundRectCallout">
            <a:avLst>
              <a:gd name="adj1" fmla="val 10577"/>
              <a:gd name="adj2" fmla="val -11778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Is this year a leap year? How could you find out?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ABDF657-D0F8-4076-8C19-F342BC8B1C4A}"/>
              </a:ext>
            </a:extLst>
          </p:cNvPr>
          <p:cNvSpPr/>
          <p:nvPr/>
        </p:nvSpPr>
        <p:spPr>
          <a:xfrm rot="21012227">
            <a:off x="3089709" y="5210403"/>
            <a:ext cx="428930" cy="51173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9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5" grpId="0" animBg="1"/>
      <p:bldP spid="25" grpId="1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32584" y="697112"/>
            <a:ext cx="367889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Calendar Chaos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55650" y="1476375"/>
            <a:ext cx="7632700" cy="616036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There has been chaos in the calendar factory and all the months have been mixed up.</a:t>
            </a:r>
          </a:p>
        </p:txBody>
      </p:sp>
      <p:pic>
        <p:nvPicPr>
          <p:cNvPr id="20" name="Individual Wor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186" y="697112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70" y="2669841"/>
            <a:ext cx="4249280" cy="35542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4931" y="2138142"/>
            <a:ext cx="77046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Can you help to put the months of the calendar back in the correct order?</a:t>
            </a:r>
          </a:p>
        </p:txBody>
      </p:sp>
      <p:sp>
        <p:nvSpPr>
          <p:cNvPr id="10" name="Oval 9"/>
          <p:cNvSpPr/>
          <p:nvPr/>
        </p:nvSpPr>
        <p:spPr>
          <a:xfrm>
            <a:off x="4983172" y="2669841"/>
            <a:ext cx="2241413" cy="2133599"/>
          </a:xfrm>
          <a:prstGeom prst="ellipse">
            <a:avLst/>
          </a:prstGeom>
          <a:solidFill>
            <a:srgbClr val="E59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Do you know which month this could be?</a:t>
            </a:r>
          </a:p>
        </p:txBody>
      </p:sp>
      <p:sp>
        <p:nvSpPr>
          <p:cNvPr id="58" name="Oval 57"/>
          <p:cNvSpPr/>
          <p:nvPr/>
        </p:nvSpPr>
        <p:spPr>
          <a:xfrm>
            <a:off x="6064560" y="4283676"/>
            <a:ext cx="2038494" cy="1940441"/>
          </a:xfrm>
          <a:prstGeom prst="ellipse">
            <a:avLst/>
          </a:prstGeom>
          <a:solidFill>
            <a:srgbClr val="C80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How could we work it out? </a:t>
            </a:r>
          </a:p>
        </p:txBody>
      </p:sp>
      <p:sp>
        <p:nvSpPr>
          <p:cNvPr id="59" name="Rectangle 58"/>
          <p:cNvSpPr/>
          <p:nvPr/>
        </p:nvSpPr>
        <p:spPr>
          <a:xfrm rot="21286536">
            <a:off x="2523531" y="3465759"/>
            <a:ext cx="126638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2400" b="1" dirty="0">
                <a:latin typeface="Twinkl" pitchFamily="2" charset="0"/>
              </a:rPr>
              <a:t>1</a:t>
            </a:r>
            <a:endParaRPr lang="en-GB" sz="2400" b="1" dirty="0">
              <a:latin typeface="Twinkl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 rot="21409417">
            <a:off x="3001720" y="3467595"/>
            <a:ext cx="163506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2400" b="1" dirty="0">
                <a:latin typeface="Twinkl" pitchFamily="2" charset="0"/>
              </a:rPr>
              <a:t>2</a:t>
            </a:r>
            <a:endParaRPr lang="en-GB" sz="2400" b="1" dirty="0">
              <a:latin typeface="Twinkl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 rot="21372641">
            <a:off x="3465637" y="3454988"/>
            <a:ext cx="160301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2400" b="1" dirty="0">
                <a:latin typeface="Twinkl" pitchFamily="2" charset="0"/>
              </a:rPr>
              <a:t>3</a:t>
            </a:r>
            <a:endParaRPr lang="en-GB" sz="2400" b="1" dirty="0">
              <a:latin typeface="Twinkl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 rot="21369703">
            <a:off x="3910061" y="3443283"/>
            <a:ext cx="179537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2400" b="1" dirty="0">
                <a:latin typeface="Twinkl" pitchFamily="2" charset="0"/>
              </a:rPr>
              <a:t>4</a:t>
            </a:r>
            <a:endParaRPr lang="en-GB" sz="2400" b="1" dirty="0">
              <a:latin typeface="Twinkl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 rot="21433975">
            <a:off x="4384631" y="3443282"/>
            <a:ext cx="165110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2400" b="1" dirty="0">
                <a:latin typeface="Twinkl" pitchFamily="2" charset="0"/>
              </a:rPr>
              <a:t>5</a:t>
            </a:r>
            <a:endParaRPr lang="en-GB" sz="2400" b="1" dirty="0">
              <a:latin typeface="Twinkl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 rot="21383960">
            <a:off x="2567825" y="3915962"/>
            <a:ext cx="181140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2400" b="1" dirty="0">
                <a:latin typeface="Twinkl" pitchFamily="2" charset="0"/>
              </a:rPr>
              <a:t>8</a:t>
            </a:r>
            <a:endParaRPr lang="en-GB" sz="2400" b="1" dirty="0">
              <a:latin typeface="Twinkl" pitchFamily="2" charset="0"/>
            </a:endParaRPr>
          </a:p>
        </p:txBody>
      </p:sp>
      <p:sp>
        <p:nvSpPr>
          <p:cNvPr id="65" name="Rectangle 64"/>
          <p:cNvSpPr/>
          <p:nvPr/>
        </p:nvSpPr>
        <p:spPr>
          <a:xfrm rot="21386595">
            <a:off x="3046116" y="3916601"/>
            <a:ext cx="171522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2400" b="1" dirty="0">
                <a:latin typeface="Twinkl" pitchFamily="2" charset="0"/>
              </a:rPr>
              <a:t>9</a:t>
            </a:r>
            <a:endParaRPr lang="en-GB" sz="2400" b="1" dirty="0">
              <a:latin typeface="Twinkl" pitchFamily="2" charset="0"/>
            </a:endParaRPr>
          </a:p>
        </p:txBody>
      </p:sp>
      <p:sp>
        <p:nvSpPr>
          <p:cNvPr id="66" name="Rectangle 65"/>
          <p:cNvSpPr/>
          <p:nvPr/>
        </p:nvSpPr>
        <p:spPr>
          <a:xfrm rot="21422490">
            <a:off x="3444921" y="3902964"/>
            <a:ext cx="322204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2400" b="1" dirty="0">
                <a:latin typeface="Twinkl" pitchFamily="2" charset="0"/>
              </a:rPr>
              <a:t>10</a:t>
            </a:r>
            <a:endParaRPr lang="en-GB" sz="2400" b="1" dirty="0">
              <a:latin typeface="Twinkl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 rot="21344056">
            <a:off x="3937744" y="3895060"/>
            <a:ext cx="253275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2400" b="1" dirty="0">
                <a:latin typeface="Twinkl" pitchFamily="2" charset="0"/>
              </a:rPr>
              <a:t>11</a:t>
            </a:r>
            <a:endParaRPr lang="en-GB" sz="2400" b="1" dirty="0">
              <a:latin typeface="Twinkl" pitchFamily="2" charset="0"/>
            </a:endParaRPr>
          </a:p>
        </p:txBody>
      </p:sp>
      <p:sp>
        <p:nvSpPr>
          <p:cNvPr id="68" name="Rectangle 67"/>
          <p:cNvSpPr/>
          <p:nvPr/>
        </p:nvSpPr>
        <p:spPr>
          <a:xfrm rot="21381228">
            <a:off x="4364063" y="3875105"/>
            <a:ext cx="290144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2400" b="1" dirty="0">
                <a:latin typeface="Twinkl" pitchFamily="2" charset="0"/>
              </a:rPr>
              <a:t>12</a:t>
            </a:r>
            <a:endParaRPr lang="en-GB" sz="2400" b="1" dirty="0">
              <a:latin typeface="Twinkl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604664" y="3954617"/>
            <a:ext cx="171522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2400" b="1" dirty="0">
                <a:latin typeface="Twinkl" pitchFamily="2" charset="0"/>
              </a:rPr>
              <a:t>6</a:t>
            </a:r>
            <a:endParaRPr lang="en-GB" sz="2400" b="1" dirty="0">
              <a:latin typeface="Twinkl" pitchFamily="2" charset="0"/>
            </a:endParaRPr>
          </a:p>
        </p:txBody>
      </p:sp>
      <p:sp>
        <p:nvSpPr>
          <p:cNvPr id="70" name="Rectangle 69"/>
          <p:cNvSpPr/>
          <p:nvPr/>
        </p:nvSpPr>
        <p:spPr>
          <a:xfrm rot="21423344">
            <a:off x="2096745" y="3945684"/>
            <a:ext cx="155492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2400" b="1" dirty="0">
                <a:latin typeface="Twinkl" pitchFamily="2" charset="0"/>
              </a:rPr>
              <a:t>7</a:t>
            </a:r>
            <a:endParaRPr lang="en-GB" sz="2400" b="1" dirty="0">
              <a:latin typeface="Twinkl" pitchFamily="2" charset="0"/>
            </a:endParaRPr>
          </a:p>
        </p:txBody>
      </p:sp>
      <p:sp>
        <p:nvSpPr>
          <p:cNvPr id="71" name="Rectangle 70"/>
          <p:cNvSpPr/>
          <p:nvPr/>
        </p:nvSpPr>
        <p:spPr>
          <a:xfrm rot="21380887">
            <a:off x="2589853" y="4404819"/>
            <a:ext cx="291748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2400" b="1" dirty="0">
                <a:latin typeface="Twinkl" pitchFamily="2" charset="0"/>
              </a:rPr>
              <a:t>15</a:t>
            </a:r>
            <a:endParaRPr lang="en-GB" sz="2400" b="1" dirty="0">
              <a:latin typeface="Twinkl" pitchFamily="2" charset="0"/>
            </a:endParaRPr>
          </a:p>
        </p:txBody>
      </p:sp>
      <p:sp>
        <p:nvSpPr>
          <p:cNvPr id="72" name="Rectangle 71"/>
          <p:cNvSpPr/>
          <p:nvPr/>
        </p:nvSpPr>
        <p:spPr>
          <a:xfrm rot="21424479">
            <a:off x="3054202" y="4379362"/>
            <a:ext cx="298159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2400" b="1" dirty="0">
                <a:latin typeface="Twinkl" pitchFamily="2" charset="0"/>
              </a:rPr>
              <a:t>16</a:t>
            </a:r>
            <a:endParaRPr lang="en-GB" sz="2400" b="1" dirty="0">
              <a:latin typeface="Twinkl" pitchFamily="2" charset="0"/>
            </a:endParaRPr>
          </a:p>
        </p:txBody>
      </p:sp>
      <p:sp>
        <p:nvSpPr>
          <p:cNvPr id="73" name="Rectangle 72"/>
          <p:cNvSpPr/>
          <p:nvPr/>
        </p:nvSpPr>
        <p:spPr>
          <a:xfrm rot="21386570">
            <a:off x="3529726" y="4379753"/>
            <a:ext cx="282129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2400" b="1" dirty="0">
                <a:latin typeface="Twinkl" pitchFamily="2" charset="0"/>
              </a:rPr>
              <a:t>17</a:t>
            </a:r>
            <a:endParaRPr lang="en-GB" sz="2400" b="1" dirty="0">
              <a:latin typeface="Twinkl" pitchFamily="2" charset="0"/>
            </a:endParaRPr>
          </a:p>
        </p:txBody>
      </p:sp>
      <p:sp>
        <p:nvSpPr>
          <p:cNvPr id="74" name="Rectangle 73"/>
          <p:cNvSpPr/>
          <p:nvPr/>
        </p:nvSpPr>
        <p:spPr>
          <a:xfrm rot="21382962">
            <a:off x="3970279" y="4361381"/>
            <a:ext cx="307777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2400" b="1" dirty="0">
                <a:latin typeface="Twinkl" pitchFamily="2" charset="0"/>
              </a:rPr>
              <a:t>18</a:t>
            </a:r>
            <a:endParaRPr lang="en-GB" sz="2400" b="1" dirty="0">
              <a:latin typeface="Twinkl" pitchFamily="2" charset="0"/>
            </a:endParaRPr>
          </a:p>
        </p:txBody>
      </p:sp>
      <p:sp>
        <p:nvSpPr>
          <p:cNvPr id="75" name="Rectangle 74"/>
          <p:cNvSpPr/>
          <p:nvPr/>
        </p:nvSpPr>
        <p:spPr>
          <a:xfrm rot="21425301">
            <a:off x="4416663" y="4345309"/>
            <a:ext cx="298159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2400" b="1" dirty="0">
                <a:latin typeface="Twinkl" pitchFamily="2" charset="0"/>
              </a:rPr>
              <a:t>19</a:t>
            </a:r>
            <a:endParaRPr lang="en-GB" sz="2400" b="1" dirty="0">
              <a:latin typeface="Twinkl" pitchFamily="2" charset="0"/>
            </a:endParaRPr>
          </a:p>
        </p:txBody>
      </p:sp>
      <p:sp>
        <p:nvSpPr>
          <p:cNvPr id="76" name="Rectangle 75"/>
          <p:cNvSpPr/>
          <p:nvPr/>
        </p:nvSpPr>
        <p:spPr>
          <a:xfrm rot="21435618">
            <a:off x="1599865" y="4443033"/>
            <a:ext cx="286938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2400" b="1" dirty="0">
                <a:latin typeface="Twinkl" pitchFamily="2" charset="0"/>
              </a:rPr>
              <a:t>13</a:t>
            </a:r>
            <a:endParaRPr lang="en-GB" sz="2400" b="1" dirty="0">
              <a:latin typeface="Twinkl" pitchFamily="2" charset="0"/>
            </a:endParaRPr>
          </a:p>
        </p:txBody>
      </p:sp>
      <p:sp>
        <p:nvSpPr>
          <p:cNvPr id="77" name="Rectangle 76"/>
          <p:cNvSpPr/>
          <p:nvPr/>
        </p:nvSpPr>
        <p:spPr>
          <a:xfrm rot="21423094">
            <a:off x="2085344" y="4420089"/>
            <a:ext cx="306174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2400" b="1" dirty="0">
                <a:latin typeface="Twinkl" pitchFamily="2" charset="0"/>
              </a:rPr>
              <a:t>14</a:t>
            </a:r>
            <a:endParaRPr lang="en-GB" sz="2400" b="1" dirty="0">
              <a:latin typeface="Twinkl" pitchFamily="2" charset="0"/>
            </a:endParaRPr>
          </a:p>
        </p:txBody>
      </p:sp>
      <p:sp>
        <p:nvSpPr>
          <p:cNvPr id="78" name="Rectangle 77"/>
          <p:cNvSpPr/>
          <p:nvPr/>
        </p:nvSpPr>
        <p:spPr>
          <a:xfrm rot="21388179">
            <a:off x="2631264" y="4880076"/>
            <a:ext cx="327013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2400" b="1" dirty="0">
                <a:latin typeface="Twinkl" pitchFamily="2" charset="0"/>
              </a:rPr>
              <a:t>22</a:t>
            </a:r>
            <a:endParaRPr lang="en-GB" sz="2400" b="1" dirty="0">
              <a:latin typeface="Twinkl" pitchFamily="2" charset="0"/>
            </a:endParaRPr>
          </a:p>
        </p:txBody>
      </p:sp>
      <p:sp>
        <p:nvSpPr>
          <p:cNvPr id="79" name="Rectangle 78"/>
          <p:cNvSpPr/>
          <p:nvPr/>
        </p:nvSpPr>
        <p:spPr>
          <a:xfrm rot="21341684">
            <a:off x="3107219" y="4862880"/>
            <a:ext cx="323808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2400" b="1" dirty="0">
                <a:latin typeface="Twinkl" pitchFamily="2" charset="0"/>
              </a:rPr>
              <a:t>23</a:t>
            </a:r>
            <a:endParaRPr lang="en-GB" sz="2400" b="1" dirty="0">
              <a:latin typeface="Twinkl" pitchFamily="2" charset="0"/>
            </a:endParaRPr>
          </a:p>
        </p:txBody>
      </p:sp>
      <p:sp>
        <p:nvSpPr>
          <p:cNvPr id="80" name="Rectangle 79"/>
          <p:cNvSpPr/>
          <p:nvPr/>
        </p:nvSpPr>
        <p:spPr>
          <a:xfrm rot="21334013">
            <a:off x="3556352" y="4842030"/>
            <a:ext cx="343044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2400" b="1" dirty="0">
                <a:latin typeface="Twinkl" pitchFamily="2" charset="0"/>
              </a:rPr>
              <a:t>24</a:t>
            </a:r>
            <a:endParaRPr lang="en-GB" sz="2400" b="1" dirty="0">
              <a:latin typeface="Twinkl" pitchFamily="2" charset="0"/>
            </a:endParaRPr>
          </a:p>
        </p:txBody>
      </p:sp>
      <p:sp>
        <p:nvSpPr>
          <p:cNvPr id="81" name="Rectangle 80"/>
          <p:cNvSpPr/>
          <p:nvPr/>
        </p:nvSpPr>
        <p:spPr>
          <a:xfrm rot="21350976">
            <a:off x="4025670" y="4814732"/>
            <a:ext cx="328616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2400" b="1" dirty="0">
                <a:latin typeface="Twinkl" pitchFamily="2" charset="0"/>
              </a:rPr>
              <a:t>25</a:t>
            </a:r>
            <a:endParaRPr lang="en-GB" sz="2400" b="1" dirty="0">
              <a:latin typeface="Twinkl" pitchFamily="2" charset="0"/>
            </a:endParaRPr>
          </a:p>
        </p:txBody>
      </p:sp>
      <p:sp>
        <p:nvSpPr>
          <p:cNvPr id="82" name="Rectangle 81"/>
          <p:cNvSpPr/>
          <p:nvPr/>
        </p:nvSpPr>
        <p:spPr>
          <a:xfrm rot="21319269">
            <a:off x="4472233" y="4793656"/>
            <a:ext cx="335028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2400" b="1" dirty="0">
                <a:latin typeface="Twinkl" pitchFamily="2" charset="0"/>
              </a:rPr>
              <a:t>26</a:t>
            </a:r>
            <a:endParaRPr lang="en-GB" sz="2400" b="1" dirty="0">
              <a:latin typeface="Twinkl" pitchFamily="2" charset="0"/>
            </a:endParaRPr>
          </a:p>
        </p:txBody>
      </p:sp>
      <p:sp>
        <p:nvSpPr>
          <p:cNvPr id="83" name="Rectangle 82"/>
          <p:cNvSpPr/>
          <p:nvPr/>
        </p:nvSpPr>
        <p:spPr>
          <a:xfrm rot="21380145">
            <a:off x="1627553" y="4943293"/>
            <a:ext cx="355867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2400" b="1" dirty="0">
                <a:latin typeface="Twinkl" pitchFamily="2" charset="0"/>
              </a:rPr>
              <a:t>20</a:t>
            </a:r>
            <a:endParaRPr lang="en-GB" sz="2400" b="1" dirty="0">
              <a:latin typeface="Twinkl" pitchFamily="2" charset="0"/>
            </a:endParaRPr>
          </a:p>
        </p:txBody>
      </p:sp>
      <p:sp>
        <p:nvSpPr>
          <p:cNvPr id="84" name="Rectangle 83"/>
          <p:cNvSpPr/>
          <p:nvPr/>
        </p:nvSpPr>
        <p:spPr>
          <a:xfrm rot="21342422">
            <a:off x="2156913" y="4905556"/>
            <a:ext cx="290144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2400" b="1" dirty="0">
                <a:latin typeface="Twinkl" pitchFamily="2" charset="0"/>
              </a:rPr>
              <a:t>21</a:t>
            </a:r>
            <a:endParaRPr lang="en-GB" sz="2400" b="1" dirty="0">
              <a:latin typeface="Twinkl" pitchFamily="2" charset="0"/>
            </a:endParaRPr>
          </a:p>
        </p:txBody>
      </p:sp>
      <p:sp>
        <p:nvSpPr>
          <p:cNvPr id="90" name="Rectangle 89"/>
          <p:cNvSpPr/>
          <p:nvPr/>
        </p:nvSpPr>
        <p:spPr>
          <a:xfrm rot="21383261">
            <a:off x="1698542" y="5480115"/>
            <a:ext cx="318998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2400" b="1" dirty="0">
                <a:latin typeface="Twinkl" pitchFamily="2" charset="0"/>
              </a:rPr>
              <a:t>27</a:t>
            </a:r>
            <a:endParaRPr lang="en-GB" sz="2400" b="1" dirty="0">
              <a:latin typeface="Twinkl" pitchFamily="2" charset="0"/>
            </a:endParaRPr>
          </a:p>
        </p:txBody>
      </p:sp>
      <p:sp>
        <p:nvSpPr>
          <p:cNvPr id="91" name="Rectangle 90"/>
          <p:cNvSpPr/>
          <p:nvPr/>
        </p:nvSpPr>
        <p:spPr>
          <a:xfrm rot="21294010">
            <a:off x="2200022" y="5437832"/>
            <a:ext cx="344646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2400" b="1" dirty="0">
                <a:latin typeface="Twinkl" pitchFamily="2" charset="0"/>
              </a:rPr>
              <a:t>28</a:t>
            </a:r>
            <a:endParaRPr lang="en-GB" sz="2400" b="1" dirty="0"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2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32584" y="697112"/>
            <a:ext cx="367889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Calendar Chaos</a:t>
            </a:r>
            <a:endParaRPr lang="en-GB" sz="4000" b="1" dirty="0">
              <a:latin typeface="Twinkl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55650" y="1476375"/>
            <a:ext cx="7632700" cy="489510"/>
          </a:xfrm>
          <a:prstGeom prst="roundRect">
            <a:avLst>
              <a:gd name="adj" fmla="val 11348"/>
            </a:avLst>
          </a:prstGeom>
          <a:solidFill>
            <a:srgbClr val="6CB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We can see that this month has 28 days. </a:t>
            </a:r>
          </a:p>
        </p:txBody>
      </p:sp>
      <p:pic>
        <p:nvPicPr>
          <p:cNvPr id="20" name="Individual Wor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186" y="697112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969110"/>
              </p:ext>
            </p:extLst>
          </p:nvPr>
        </p:nvGraphicFramePr>
        <p:xfrm>
          <a:off x="2307773" y="3015114"/>
          <a:ext cx="4528454" cy="2919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6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6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69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69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69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664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592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647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64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11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64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14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15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17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18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19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64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21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22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23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24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25</a:t>
                      </a:r>
                    </a:p>
                  </a:txBody>
                  <a:tcPr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64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718686" y="2054972"/>
            <a:ext cx="7669664" cy="690176"/>
            <a:chOff x="854506" y="5669807"/>
            <a:chExt cx="7669664" cy="434430"/>
          </a:xfrm>
        </p:grpSpPr>
        <p:sp>
          <p:nvSpPr>
            <p:cNvPr id="39" name="Rounded Rectangle 38"/>
            <p:cNvSpPr/>
            <p:nvPr/>
          </p:nvSpPr>
          <p:spPr>
            <a:xfrm>
              <a:off x="1313663" y="5669807"/>
              <a:ext cx="7210507" cy="434430"/>
            </a:xfrm>
            <a:prstGeom prst="roundRect">
              <a:avLst/>
            </a:prstGeom>
            <a:solidFill>
              <a:srgbClr val="FFE961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Which month do you know that has 28 days? Remember, you could use the rhyme to help you. 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854506" y="5669807"/>
              <a:ext cx="587118" cy="434430"/>
            </a:xfrm>
            <a:prstGeom prst="roundRect">
              <a:avLst/>
            </a:prstGeom>
            <a:solidFill>
              <a:srgbClr val="C8085B"/>
            </a:solidFill>
            <a:ln w="38100">
              <a:solidFill>
                <a:srgbClr val="EAC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932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/>
          <a:stretch/>
        </p:blipFill>
        <p:spPr>
          <a:xfrm>
            <a:off x="755650" y="1410789"/>
            <a:ext cx="7632700" cy="46820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32584" y="697112"/>
            <a:ext cx="3678892" cy="61555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altLang="en-US" sz="4000" b="1" dirty="0">
                <a:latin typeface="Twinkl" pitchFamily="2" charset="0"/>
              </a:rPr>
              <a:t>Calendar Chaos</a:t>
            </a:r>
            <a:endParaRPr lang="en-GB" sz="4000" b="1" dirty="0">
              <a:latin typeface="Twinkl" pitchFamily="2" charset="0"/>
            </a:endParaRPr>
          </a:p>
        </p:txBody>
      </p:sp>
      <p:pic>
        <p:nvPicPr>
          <p:cNvPr id="20" name="Individual Work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186" y="697112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002971" y="1748835"/>
            <a:ext cx="5138057" cy="4005943"/>
          </a:xfrm>
          <a:prstGeom prst="roundRect">
            <a:avLst>
              <a:gd name="adj" fmla="val 4058"/>
            </a:avLst>
          </a:prstGeom>
          <a:solidFill>
            <a:srgbClr val="FFFFFF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30 days has September, 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April, June and November. 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All the rest have 31, 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Excepting February alone, 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Which only has 28 days clear,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And 29 in each leap year.</a:t>
            </a:r>
          </a:p>
        </p:txBody>
      </p:sp>
      <p:sp>
        <p:nvSpPr>
          <p:cNvPr id="5" name="Rectangle 4"/>
          <p:cNvSpPr/>
          <p:nvPr/>
        </p:nvSpPr>
        <p:spPr>
          <a:xfrm>
            <a:off x="4084320" y="3743097"/>
            <a:ext cx="1532709" cy="489268"/>
          </a:xfrm>
          <a:prstGeom prst="rect">
            <a:avLst/>
          </a:prstGeom>
          <a:solidFill>
            <a:srgbClr val="FFE961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649" y="2529687"/>
            <a:ext cx="1723392" cy="155448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629776" y="4199557"/>
            <a:ext cx="1396555" cy="489268"/>
          </a:xfrm>
          <a:prstGeom prst="rect">
            <a:avLst/>
          </a:prstGeom>
          <a:solidFill>
            <a:srgbClr val="FFE961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111" y="2965857"/>
            <a:ext cx="1723392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8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0.15937 4.0740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0.15937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1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sson Presentation Template" id="{ED54DFE7-4B1F-4EDA-886A-12544A75CEB5}" vid="{CDBE673A-934D-4EE9-89FB-CDDD5A7EDE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2952</TotalTime>
  <Words>1000</Words>
  <Application>Microsoft Office PowerPoint</Application>
  <PresentationFormat>On-screen Show (4:3)</PresentationFormat>
  <Paragraphs>504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Twinkl</vt:lpstr>
      <vt:lpstr>Arial</vt:lpstr>
      <vt:lpstr>Tuffy-TTF</vt:lpstr>
      <vt:lpstr>Sassoon Infant Md</vt:lpstr>
      <vt:lpstr>Twinkl SemiBold</vt:lpstr>
      <vt:lpstr>Sassoon Infant Rg</vt:lpstr>
      <vt:lpstr>Tuffy</vt:lpstr>
      <vt:lpstr>1_Office Theme</vt:lpstr>
      <vt:lpstr>PowerPoint Presentation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Leather</dc:creator>
  <cp:lastModifiedBy>Year 2</cp:lastModifiedBy>
  <cp:revision>177</cp:revision>
  <dcterms:created xsi:type="dcterms:W3CDTF">2018-05-10T12:02:18Z</dcterms:created>
  <dcterms:modified xsi:type="dcterms:W3CDTF">2020-06-04T19:22:57Z</dcterms:modified>
</cp:coreProperties>
</file>