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33"/>
  </p:handoutMasterIdLst>
  <p:sldIdLst>
    <p:sldId id="258" r:id="rId2"/>
    <p:sldId id="263" r:id="rId3"/>
    <p:sldId id="281" r:id="rId4"/>
    <p:sldId id="278" r:id="rId5"/>
    <p:sldId id="282" r:id="rId6"/>
    <p:sldId id="268" r:id="rId7"/>
    <p:sldId id="285" r:id="rId8"/>
    <p:sldId id="283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280" r:id="rId29"/>
    <p:sldId id="304" r:id="rId30"/>
    <p:sldId id="305" r:id="rId31"/>
    <p:sldId id="306" r:id="rId32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BPreplay" panose="02000503000000020004" pitchFamily="50" charset="0"/>
      <p:regular r:id="rId40"/>
      <p:bold r:id="rId41"/>
      <p:italic r:id="rId42"/>
      <p:boldItalic r:id="rId43"/>
    </p:embeddedFont>
    <p:embeddedFont>
      <p:font typeface="Sassoon Infant Md" panose="02000603050000020003" pitchFamily="50" charset="0"/>
      <p:regular r:id="rId4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57C"/>
    <a:srgbClr val="99A9F9"/>
    <a:srgbClr val="3FFFE4"/>
    <a:srgbClr val="B2144E"/>
    <a:srgbClr val="5260F2"/>
    <a:srgbClr val="6FF5E0"/>
    <a:srgbClr val="FDAB9D"/>
    <a:srgbClr val="FC93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8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B010EB-3FE3-4930-91C7-70F856A2D81F}" type="datetimeFigureOut">
              <a:rPr lang="en-GB"/>
              <a:pPr>
                <a:defRPr/>
              </a:pPr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F7CAE58-4D52-4994-9000-FA63221EAE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40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6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1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22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79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38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1" r:id="rId4"/>
    <p:sldLayoutId id="2147483702" r:id="rId5"/>
    <p:sldLayoutId id="2147483706" r:id="rId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Twinkl Logo"/>
          <p:cNvPicPr>
            <a:picLocks noChangeAspect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7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First up… paper!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311606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6" y="1042761"/>
            <a:ext cx="4392144" cy="3294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00" y="3674926"/>
            <a:ext cx="3222172" cy="241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110600" y="1149531"/>
            <a:ext cx="34716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not lit, the circuit is incomplete so paper is an electrical insulator.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89688" y="5037908"/>
            <a:ext cx="347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Did you get it right?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67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Next, the 2p coin.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8014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" y="930727"/>
            <a:ext cx="4628607" cy="3471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59" y="3941716"/>
            <a:ext cx="3122023" cy="2341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5291" y="796834"/>
            <a:ext cx="286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lit, the circuit s complete so the 2p coin is an electrical conductor.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70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Now, the matchstick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409944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not lit, the circuit is incomplete so the matchstick is an electrical insulator. 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5" y="924096"/>
            <a:ext cx="4741816" cy="355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65" y="3761899"/>
            <a:ext cx="3056709" cy="229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It’s the pen lid now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39882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not lit, the circuit is incomplete so the pen lid is an electrical insulator. 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30" y="715190"/>
            <a:ext cx="4062549" cy="3046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91" y="3566160"/>
            <a:ext cx="2999831" cy="22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1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Next, the £1 coin.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6004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lit, the circuit is complete so the £1 coin is an electrical conductor.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4" y="953487"/>
            <a:ext cx="4663440" cy="3497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3" y="3985753"/>
            <a:ext cx="2952206" cy="221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7829" y="875212"/>
            <a:ext cx="78115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SAFETY FIRST!!!!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DO NOT try and do any experiments with electricity at home!! It can be very dangerous. Even batteries can actually be dangerous if they are not used correctly.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DO NOT EVER play/experiment with electricity that comes from a plug. It is extremely dangerous.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Stay safe and I hope you enjoy my demonstration today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piece of string is next.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28205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not lit, the circuit is incomplete so the string must be an electrical insulator.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" y="822960"/>
            <a:ext cx="4750526" cy="3562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36" y="3564009"/>
            <a:ext cx="3584416" cy="268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is the bulldog clip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75542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lit, the circuit is complete so the bulldog clip must be an electrical conductor.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0" y="940525"/>
            <a:ext cx="4685211" cy="3513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74" y="3715449"/>
            <a:ext cx="3263400" cy="244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3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Next is the 10p coin.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20227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lit, the circuit is complete so the 10p coin must be an electrical conductor.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5" y="884074"/>
            <a:ext cx="4586309" cy="3439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18" y="3452858"/>
            <a:ext cx="3724056" cy="279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9" y="849086"/>
            <a:ext cx="6923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Finally is the key.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Did you think it would be a conductor or an insulator? </a:t>
            </a:r>
          </a:p>
        </p:txBody>
      </p:sp>
    </p:spTree>
    <p:extLst>
      <p:ext uri="{BB962C8B-B14F-4D97-AF65-F5344CB8AC3E}">
        <p14:creationId xmlns:p14="http://schemas.microsoft.com/office/powerpoint/2010/main" val="19510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566954" y="822960"/>
            <a:ext cx="286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bulb is lit, the circuit is complete so the key must be an electrical conductor.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66084" y="4908165"/>
            <a:ext cx="2865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Were you correct?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" y="822960"/>
            <a:ext cx="4476205" cy="3357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06" y="3683623"/>
            <a:ext cx="3193868" cy="23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4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/>
          <p:cNvSpPr>
            <a:spLocks noGrp="1"/>
          </p:cNvSpPr>
          <p:nvPr>
            <p:ph type="title"/>
          </p:nvPr>
        </p:nvSpPr>
        <p:spPr>
          <a:xfrm>
            <a:off x="342900" y="666750"/>
            <a:ext cx="8137525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mtClean="0"/>
              <a:t>Testing Materials: Results</a:t>
            </a:r>
          </a:p>
        </p:txBody>
      </p:sp>
      <p:graphicFrame>
        <p:nvGraphicFramePr>
          <p:cNvPr id="10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700166"/>
              </p:ext>
            </p:extLst>
          </p:nvPr>
        </p:nvGraphicFramePr>
        <p:xfrm>
          <a:off x="755650" y="1498600"/>
          <a:ext cx="7578454" cy="4297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89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2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296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+mj-lt"/>
                        </a:rPr>
                        <a:t>Conductors</a:t>
                      </a:r>
                      <a:endParaRPr lang="en-GB" sz="1800" b="1" dirty="0">
                        <a:latin typeface="+mj-lt"/>
                      </a:endParaRPr>
                    </a:p>
                  </a:txBody>
                  <a:tcPr marT="45725" marB="45725" anchor="ctr">
                    <a:solidFill>
                      <a:srgbClr val="99A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atin typeface="+mj-lt"/>
                        </a:rPr>
                        <a:t>Insulators</a:t>
                      </a:r>
                      <a:endParaRPr lang="en-GB" sz="1800" b="1" dirty="0">
                        <a:latin typeface="+mj-lt"/>
                      </a:endParaRPr>
                    </a:p>
                  </a:txBody>
                  <a:tcPr marT="45725" marB="45725" anchor="ctr">
                    <a:solidFill>
                      <a:srgbClr val="99A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88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key</a:t>
                      </a:r>
                    </a:p>
                    <a:p>
                      <a:pPr algn="ctr"/>
                      <a:r>
                        <a:rPr lang="en-GB" sz="1800" dirty="0" smtClean="0"/>
                        <a:t>bulldog</a:t>
                      </a:r>
                      <a:r>
                        <a:rPr lang="en-GB" sz="1800" baseline="0" dirty="0" smtClean="0"/>
                        <a:t> clip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10p coin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£1 coin</a:t>
                      </a:r>
                    </a:p>
                    <a:p>
                      <a:pPr algn="ctr"/>
                      <a:r>
                        <a:rPr lang="en-GB" sz="1800" baseline="0" dirty="0" smtClean="0"/>
                        <a:t>2p coin</a:t>
                      </a:r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 smtClean="0"/>
                    </a:p>
                    <a:p>
                      <a:pPr algn="ctr"/>
                      <a:endParaRPr lang="en-GB" sz="1800" dirty="0"/>
                    </a:p>
                  </a:txBody>
                  <a:tcPr marT="45725" marB="45725">
                    <a:solidFill>
                      <a:srgbClr val="FEE5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matchstick</a:t>
                      </a:r>
                    </a:p>
                    <a:p>
                      <a:pPr algn="ctr"/>
                      <a:r>
                        <a:rPr lang="en-GB" sz="1800" dirty="0" smtClean="0"/>
                        <a:t>paper</a:t>
                      </a:r>
                    </a:p>
                    <a:p>
                      <a:pPr algn="ctr"/>
                      <a:r>
                        <a:rPr lang="en-GB" sz="1800" dirty="0" smtClean="0"/>
                        <a:t>string</a:t>
                      </a:r>
                    </a:p>
                    <a:p>
                      <a:pPr algn="ctr"/>
                      <a:r>
                        <a:rPr lang="en-GB" sz="1800" dirty="0" smtClean="0"/>
                        <a:t>pen</a:t>
                      </a:r>
                      <a:r>
                        <a:rPr lang="en-GB" sz="1800" baseline="0" dirty="0" smtClean="0"/>
                        <a:t> lid</a:t>
                      </a:r>
                      <a:endParaRPr lang="en-GB" sz="1800" dirty="0" smtClean="0"/>
                    </a:p>
                  </a:txBody>
                  <a:tcPr marT="45725" marB="45725">
                    <a:solidFill>
                      <a:srgbClr val="FEE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8" y="849086"/>
            <a:ext cx="77332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What have you noticed about electrical conductors and insulators?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 5 things that conducted electricity were the coins, the bulldog clip and the key. What are all of those things made from?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Metal!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They aren’t all the same type of metal though. Any metal will conduct electricity  but some of them are better than others. Copper is a really good electrical conductor which is why it is used inside wires. 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One other excellent conductor of electricity is water. That is why you should never turn on a switch with wet hands or use electrical items in the bathroom! </a:t>
            </a:r>
          </a:p>
        </p:txBody>
      </p:sp>
    </p:spTree>
    <p:extLst>
      <p:ext uri="{BB962C8B-B14F-4D97-AF65-F5344CB8AC3E}">
        <p14:creationId xmlns:p14="http://schemas.microsoft.com/office/powerpoint/2010/main" val="27360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7829" y="875212"/>
            <a:ext cx="78115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 smtClean="0"/>
              <a:t>Electrical Conductors and Insulators</a:t>
            </a:r>
          </a:p>
          <a:p>
            <a:pPr algn="ctr"/>
            <a:endParaRPr lang="en-GB" u="sng" dirty="0"/>
          </a:p>
          <a:p>
            <a:pPr algn="ctr"/>
            <a:r>
              <a:rPr lang="en-GB" dirty="0" smtClean="0"/>
              <a:t>An electrical conductor is a material that allows electricity to pass through it (for example, the inside of a wire) 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An electrical insulator does not allow electricity to pass through it (like the outside of a wire)</a:t>
            </a:r>
          </a:p>
          <a:p>
            <a:pPr algn="ctr"/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u="sng" dirty="0" smtClean="0"/>
          </a:p>
          <a:p>
            <a:pPr algn="ctr"/>
            <a:endParaRPr lang="en-GB" u="sng" dirty="0"/>
          </a:p>
          <a:p>
            <a:pPr algn="ctr"/>
            <a:endParaRPr lang="en-GB" u="sng" dirty="0" smtClean="0"/>
          </a:p>
        </p:txBody>
      </p:sp>
    </p:spTree>
    <p:extLst>
      <p:ext uri="{BB962C8B-B14F-4D97-AF65-F5344CB8AC3E}">
        <p14:creationId xmlns:p14="http://schemas.microsoft.com/office/powerpoint/2010/main" val="29995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8" y="849086"/>
            <a:ext cx="77332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4 things that didn’t conduct electricity were the plastic lid, the wooden matchstick, the string and the paper. 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Non of these objects have metal in them. They are all non-metals. Non-metals are insulators of electricity. 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Some insulators are much better than others though – plastic is a good insulator and that is why it is used to cover electrical wires and partly why it is used to make the outside of so many electrical appliances. </a:t>
            </a:r>
          </a:p>
          <a:p>
            <a:endParaRPr lang="en-GB" dirty="0"/>
          </a:p>
          <a:p>
            <a:r>
              <a:rPr lang="en-GB" dirty="0" smtClean="0"/>
              <a:t>Although paper, wood and string didn’t complete our circuit today, they would not prevent you from getting an electric shock off a stronger electrical current. They would also most likely set on fire! </a:t>
            </a:r>
          </a:p>
        </p:txBody>
      </p:sp>
    </p:spTree>
    <p:extLst>
      <p:ext uri="{BB962C8B-B14F-4D97-AF65-F5344CB8AC3E}">
        <p14:creationId xmlns:p14="http://schemas.microsoft.com/office/powerpoint/2010/main" val="31065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679268" y="849086"/>
            <a:ext cx="7733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that you know all about conductors and insulators, look at the sheet with the pictures of objects. </a:t>
            </a:r>
          </a:p>
          <a:p>
            <a:endParaRPr lang="en-GB" dirty="0"/>
          </a:p>
          <a:p>
            <a:r>
              <a:rPr lang="en-GB" dirty="0" smtClean="0"/>
              <a:t>Draw another table in your book like this one:</a:t>
            </a:r>
          </a:p>
          <a:p>
            <a:endParaRPr lang="en-GB" dirty="0"/>
          </a:p>
          <a:p>
            <a:endParaRPr lang="en-GB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193547"/>
              </p:ext>
            </p:extLst>
          </p:nvPr>
        </p:nvGraphicFramePr>
        <p:xfrm>
          <a:off x="1589314" y="2324463"/>
          <a:ext cx="609600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323611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2517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Conductors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Insulators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367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175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3771" y="4180114"/>
            <a:ext cx="71061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the names of the objects in the correct column. After you’ve finished, add some more objects of your own to the table.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Remember: DO NOT actually test them!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66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758825" y="3954463"/>
            <a:ext cx="7632700" cy="1779587"/>
          </a:xfrm>
          <a:prstGeom prst="rect">
            <a:avLst/>
          </a:prstGeom>
          <a:solidFill>
            <a:srgbClr val="FEE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47725" y="2181225"/>
            <a:ext cx="1441450" cy="1409700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755650" y="1350963"/>
            <a:ext cx="7632700" cy="788987"/>
          </a:xfrm>
          <a:prstGeom prst="rect">
            <a:avLst/>
          </a:prstGeom>
          <a:solidFill>
            <a:srgbClr val="FEE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1" name="Title 5"/>
          <p:cNvSpPr>
            <a:spLocks noGrp="1"/>
          </p:cNvSpPr>
          <p:nvPr>
            <p:ph type="title"/>
          </p:nvPr>
        </p:nvSpPr>
        <p:spPr>
          <a:xfrm>
            <a:off x="503238" y="666750"/>
            <a:ext cx="8137525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mtClean="0"/>
              <a:t>Testing Materials</a:t>
            </a:r>
          </a:p>
        </p:txBody>
      </p:sp>
      <p:sp>
        <p:nvSpPr>
          <p:cNvPr id="14342" name="Content Placeholder 6"/>
          <p:cNvSpPr>
            <a:spLocks noGrp="1"/>
          </p:cNvSpPr>
          <p:nvPr>
            <p:ph idx="1"/>
          </p:nvPr>
        </p:nvSpPr>
        <p:spPr>
          <a:xfrm>
            <a:off x="585788" y="1260475"/>
            <a:ext cx="7988300" cy="909638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dirty="0" smtClean="0"/>
              <a:t>Before </a:t>
            </a:r>
            <a:r>
              <a:rPr lang="en-GB" altLang="en-US" dirty="0" smtClean="0"/>
              <a:t>I start the investigation I need to make sure I’ve actually got all of the equipment I need and that it all works. </a:t>
            </a:r>
            <a:endParaRPr lang="en-GB" altLang="en-US" b="1" dirty="0" smtClean="0"/>
          </a:p>
        </p:txBody>
      </p:sp>
      <p:sp>
        <p:nvSpPr>
          <p:cNvPr id="14343" name="Content Placeholder 6"/>
          <p:cNvSpPr>
            <a:spLocks/>
          </p:cNvSpPr>
          <p:nvPr/>
        </p:nvSpPr>
        <p:spPr bwMode="auto">
          <a:xfrm>
            <a:off x="846138" y="3043238"/>
            <a:ext cx="1443037" cy="4889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bulb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51088" y="2181225"/>
            <a:ext cx="1441450" cy="1409700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5" name="Content Placeholder 6"/>
          <p:cNvSpPr>
            <a:spLocks/>
          </p:cNvSpPr>
          <p:nvPr/>
        </p:nvSpPr>
        <p:spPr bwMode="auto">
          <a:xfrm>
            <a:off x="2217738" y="3043238"/>
            <a:ext cx="1695450" cy="4889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bulb holder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854450" y="2181225"/>
            <a:ext cx="1441450" cy="1409700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7" name="Content Placeholder 6"/>
          <p:cNvSpPr>
            <a:spLocks/>
          </p:cNvSpPr>
          <p:nvPr/>
        </p:nvSpPr>
        <p:spPr bwMode="auto">
          <a:xfrm>
            <a:off x="3687763" y="3043238"/>
            <a:ext cx="1757362" cy="4889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battery (cell)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357813" y="2181225"/>
            <a:ext cx="1441450" cy="1409700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9" name="Content Placeholder 6"/>
          <p:cNvSpPr>
            <a:spLocks/>
          </p:cNvSpPr>
          <p:nvPr/>
        </p:nvSpPr>
        <p:spPr bwMode="auto">
          <a:xfrm>
            <a:off x="5149850" y="3043238"/>
            <a:ext cx="1844675" cy="4889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battery holder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61175" y="2181225"/>
            <a:ext cx="1441450" cy="1409700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51" name="Content Placeholder 6"/>
          <p:cNvSpPr>
            <a:spLocks/>
          </p:cNvSpPr>
          <p:nvPr/>
        </p:nvSpPr>
        <p:spPr bwMode="auto">
          <a:xfrm>
            <a:off x="6683375" y="2838450"/>
            <a:ext cx="1768475" cy="49053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600"/>
              <a:t>3 wires and crocodile clips</a:t>
            </a:r>
          </a:p>
        </p:txBody>
      </p:sp>
      <p:pic>
        <p:nvPicPr>
          <p:cNvPr id="1435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2260600"/>
            <a:ext cx="434975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2198688"/>
            <a:ext cx="1052512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2262188"/>
            <a:ext cx="3921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2260600"/>
            <a:ext cx="6318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252663"/>
            <a:ext cx="8366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2544763"/>
            <a:ext cx="9366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760788"/>
            <a:ext cx="2657475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9" name="Content Placeholder 6"/>
          <p:cNvSpPr>
            <a:spLocks/>
          </p:cNvSpPr>
          <p:nvPr/>
        </p:nvSpPr>
        <p:spPr bwMode="auto">
          <a:xfrm>
            <a:off x="650875" y="3803650"/>
            <a:ext cx="4670425" cy="220980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/>
              <a:t>The circuit should look like the one on the right when complete.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b="1"/>
              <a:t>N.B. </a:t>
            </a:r>
            <a:r>
              <a:rPr lang="en-GB" altLang="en-US"/>
              <a:t>check that it works and the bulb lights. If the bulb is dim in this circuit, change either the bulb or the battery.</a:t>
            </a:r>
            <a:endParaRPr lang="en-GB" alt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7" y="3775166"/>
            <a:ext cx="3333205" cy="2499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953589"/>
            <a:ext cx="5562600" cy="417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1611" y="953589"/>
            <a:ext cx="194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tested all the components and the circuit works </a:t>
            </a:r>
            <a:r>
              <a:rPr lang="en-GB" dirty="0" smtClean="0">
                <a:sym typeface="Wingdings" panose="05000000000000000000" pitchFamily="2" charset="2"/>
              </a:rPr>
              <a:t>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9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650" y="1350963"/>
            <a:ext cx="7632700" cy="528637"/>
          </a:xfrm>
          <a:prstGeom prst="rect">
            <a:avLst/>
          </a:prstGeom>
          <a:solidFill>
            <a:srgbClr val="FEE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3" name="Title 5"/>
          <p:cNvSpPr>
            <a:spLocks noGrp="1"/>
          </p:cNvSpPr>
          <p:nvPr>
            <p:ph type="title"/>
          </p:nvPr>
        </p:nvSpPr>
        <p:spPr>
          <a:xfrm>
            <a:off x="503238" y="650875"/>
            <a:ext cx="8137525" cy="684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smtClean="0"/>
              <a:t>Testing Materials</a:t>
            </a:r>
          </a:p>
        </p:txBody>
      </p:sp>
      <p:sp>
        <p:nvSpPr>
          <p:cNvPr id="15364" name="Content Placeholder 6"/>
          <p:cNvSpPr>
            <a:spLocks noGrp="1"/>
          </p:cNvSpPr>
          <p:nvPr>
            <p:ph idx="1"/>
          </p:nvPr>
        </p:nvSpPr>
        <p:spPr>
          <a:xfrm>
            <a:off x="755650" y="1243013"/>
            <a:ext cx="7632700" cy="646112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 dirty="0" smtClean="0"/>
              <a:t>Then I’m going to get an extra wire and set up my circuit like this: </a:t>
            </a:r>
            <a:endParaRPr lang="en-GB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804863" y="1930400"/>
            <a:ext cx="3717925" cy="3044825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629150" y="1930400"/>
            <a:ext cx="3717925" cy="3044825"/>
          </a:xfrm>
          <a:prstGeom prst="rect">
            <a:avLst/>
          </a:prstGeom>
          <a:solidFill>
            <a:srgbClr val="99A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67" name="Content Placeholder 6"/>
          <p:cNvSpPr>
            <a:spLocks/>
          </p:cNvSpPr>
          <p:nvPr/>
        </p:nvSpPr>
        <p:spPr bwMode="auto">
          <a:xfrm>
            <a:off x="804863" y="1809750"/>
            <a:ext cx="3717925" cy="102076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Connect it to your circuit so it now looks like this:</a:t>
            </a:r>
          </a:p>
        </p:txBody>
      </p:sp>
      <p:sp>
        <p:nvSpPr>
          <p:cNvPr id="15368" name="Content Placeholder 6"/>
          <p:cNvSpPr>
            <a:spLocks/>
          </p:cNvSpPr>
          <p:nvPr/>
        </p:nvSpPr>
        <p:spPr bwMode="auto">
          <a:xfrm>
            <a:off x="4629150" y="1809750"/>
            <a:ext cx="3717925" cy="102076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Choose a material and add it to the circuit so it looks like this:</a:t>
            </a:r>
          </a:p>
        </p:txBody>
      </p:sp>
      <p:pic>
        <p:nvPicPr>
          <p:cNvPr id="1536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338" y="2540000"/>
            <a:ext cx="2663825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8" y="2535238"/>
            <a:ext cx="26352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55650" y="5016500"/>
            <a:ext cx="7632700" cy="1076325"/>
          </a:xfrm>
          <a:prstGeom prst="rect">
            <a:avLst/>
          </a:prstGeom>
          <a:solidFill>
            <a:srgbClr val="FEE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372" name="Content Placeholder 6"/>
          <p:cNvSpPr>
            <a:spLocks/>
          </p:cNvSpPr>
          <p:nvPr/>
        </p:nvSpPr>
        <p:spPr bwMode="auto">
          <a:xfrm>
            <a:off x="755650" y="4899025"/>
            <a:ext cx="7632700" cy="76676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altLang="en-US"/>
              <a:t>If the </a:t>
            </a:r>
            <a:r>
              <a:rPr lang="en-GB" altLang="en-US" b="1"/>
              <a:t>bulb lights</a:t>
            </a:r>
            <a:r>
              <a:rPr lang="en-GB" altLang="en-US"/>
              <a:t>, then the material is an </a:t>
            </a:r>
            <a:r>
              <a:rPr lang="en-GB" altLang="en-US" b="1"/>
              <a:t>electrical conductor.</a:t>
            </a: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altLang="en-US"/>
              <a:t>If the </a:t>
            </a:r>
            <a:r>
              <a:rPr lang="en-GB" altLang="en-US" b="1"/>
              <a:t>bulb remains unlit</a:t>
            </a:r>
            <a:r>
              <a:rPr lang="en-GB" altLang="en-US"/>
              <a:t>, the material is an </a:t>
            </a:r>
            <a:r>
              <a:rPr lang="en-GB" altLang="en-US" b="1"/>
              <a:t>electrical insulator.</a:t>
            </a:r>
          </a:p>
          <a:p>
            <a:pPr algn="ctr" eaLnBrk="1" hangingPunct="1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altLang="en-US" sz="1600" b="1"/>
              <a:t>N.B. </a:t>
            </a:r>
            <a:r>
              <a:rPr lang="en-GB" altLang="en-US" sz="1600"/>
              <a:t>Check that all parts of the circuit are connected properly.</a:t>
            </a:r>
          </a:p>
        </p:txBody>
      </p:sp>
      <p:pic>
        <p:nvPicPr>
          <p:cNvPr id="15373" name="Pai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520" y="4167051"/>
            <a:ext cx="271707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Here’s what my circuit looks like. It’s ready to go!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0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587829" y="875212"/>
            <a:ext cx="78115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 the next slide are photos of the materials that I’m going to test to see whether they will be conductors or insulators. </a:t>
            </a:r>
          </a:p>
          <a:p>
            <a:endParaRPr lang="en-GB" dirty="0"/>
          </a:p>
          <a:p>
            <a:r>
              <a:rPr lang="en-GB" dirty="0" smtClean="0"/>
              <a:t>Look closely at the pictures and decide for yourself what you think they are going to be. </a:t>
            </a:r>
          </a:p>
          <a:p>
            <a:endParaRPr lang="en-GB" dirty="0"/>
          </a:p>
          <a:p>
            <a:r>
              <a:rPr lang="en-GB" dirty="0" smtClean="0"/>
              <a:t>Draw a table in your book that looks like this: </a:t>
            </a:r>
          </a:p>
          <a:p>
            <a:endParaRPr lang="en-GB" dirty="0"/>
          </a:p>
          <a:p>
            <a:r>
              <a:rPr lang="en-GB" dirty="0" smtClean="0"/>
              <a:t>Prediction:</a:t>
            </a:r>
          </a:p>
          <a:p>
            <a:endParaRPr lang="en-GB" dirty="0"/>
          </a:p>
          <a:p>
            <a:pPr algn="ctr"/>
            <a:endParaRPr lang="en-GB" dirty="0" smtClean="0"/>
          </a:p>
          <a:p>
            <a:pPr algn="ctr"/>
            <a:endParaRPr lang="en-GB" u="sng" dirty="0" smtClean="0"/>
          </a:p>
          <a:p>
            <a:pPr algn="ctr"/>
            <a:endParaRPr lang="en-GB" u="sng" dirty="0"/>
          </a:p>
          <a:p>
            <a:pPr algn="ctr"/>
            <a:endParaRPr lang="en-GB" u="sng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4733"/>
              </p:ext>
            </p:extLst>
          </p:nvPr>
        </p:nvGraphicFramePr>
        <p:xfrm>
          <a:off x="1445623" y="3452858"/>
          <a:ext cx="6096000" cy="210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1256148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4490172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Conductors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Insulators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01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43778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9086" y="5812971"/>
            <a:ext cx="7276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the name of each material/object in the column that you think it will fit into.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692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0472" y="496389"/>
            <a:ext cx="8333265" cy="5912938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68880" y="1293223"/>
            <a:ext cx="109728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string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360023" y="5050972"/>
            <a:ext cx="109728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paper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722914" y="5421087"/>
            <a:ext cx="13977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Wooden matchstick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736080" y="4125856"/>
            <a:ext cx="13977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key</a:t>
            </a:r>
            <a:r>
              <a:rPr lang="en-GB" sz="1100" dirty="0" smtClean="0"/>
              <a:t> </a:t>
            </a:r>
            <a:endParaRPr lang="en-GB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6913517" y="2096310"/>
            <a:ext cx="13977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Bulldog clip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970814" y="927018"/>
            <a:ext cx="13977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Plastic pen lid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5271951" y="2890356"/>
            <a:ext cx="8937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£1 coin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1510937" y="2708646"/>
            <a:ext cx="13977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2p Coin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060244" y="2280976"/>
            <a:ext cx="1060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10p coin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788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1064</Words>
  <Application>Microsoft Office PowerPoint</Application>
  <PresentationFormat>On-screen Show (4:3)</PresentationFormat>
  <Paragraphs>169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Wingdings</vt:lpstr>
      <vt:lpstr>Sassoon Infant Rg</vt:lpstr>
      <vt:lpstr>Calibri</vt:lpstr>
      <vt:lpstr>BPreplay</vt:lpstr>
      <vt:lpstr>Sassoon Infant Md</vt:lpstr>
      <vt:lpstr>Arial</vt:lpstr>
      <vt:lpstr>Office Theme</vt:lpstr>
      <vt:lpstr>PowerPoint Presentation</vt:lpstr>
      <vt:lpstr>PowerPoint Presentation</vt:lpstr>
      <vt:lpstr>PowerPoint Presentation</vt:lpstr>
      <vt:lpstr>Testing Materials</vt:lpstr>
      <vt:lpstr>PowerPoint Presentation</vt:lpstr>
      <vt:lpstr>Testing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Materials: Results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Staff</cp:lastModifiedBy>
  <cp:revision>101</cp:revision>
  <dcterms:created xsi:type="dcterms:W3CDTF">2014-10-01T16:09:27Z</dcterms:created>
  <dcterms:modified xsi:type="dcterms:W3CDTF">2020-06-02T11:39:47Z</dcterms:modified>
</cp:coreProperties>
</file>