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91" r:id="rId6"/>
    <p:sldId id="301" r:id="rId7"/>
    <p:sldId id="302" r:id="rId8"/>
    <p:sldId id="303" r:id="rId9"/>
    <p:sldId id="304" r:id="rId10"/>
    <p:sldId id="305" r:id="rId11"/>
    <p:sldId id="306" r:id="rId12"/>
    <p:sldId id="299" r:id="rId13"/>
    <p:sldId id="300" r:id="rId14"/>
  </p:sldIdLst>
  <p:sldSz cx="9144000" cy="6858000" type="screen4x3"/>
  <p:notesSz cx="6858000" cy="9144000"/>
  <p:embeddedFontLst>
    <p:embeddedFont>
      <p:font typeface="Sassoon Infant Md" panose="02000603050000020003" charset="0"/>
      <p:regular r:id="rId15"/>
    </p:embeddedFont>
    <p:embeddedFont>
      <p:font typeface="Tuffy" panose="020B0603060100000000" charset="0"/>
      <p:regular r:id="rId16"/>
      <p:bold r:id="rId17"/>
      <p:italic r:id="rId18"/>
      <p:boldItalic r:id="rId19"/>
    </p:embeddedFont>
    <p:embeddedFont>
      <p:font typeface="Twinkl SemiBold" pitchFamily="2" charset="0"/>
      <p:bold r:id="rId20"/>
    </p:embeddedFont>
    <p:embeddedFont>
      <p:font typeface="Twinkl" pitchFamily="2" charset="0"/>
      <p:regular r:id="rId21"/>
      <p:bold r:id="rId22"/>
    </p:embeddedFont>
    <p:embeddedFont>
      <p:font typeface="Sassoon Infant Rg" panose="02000503030000020003" charset="0"/>
      <p:regular r:id="rId23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61">
          <p15:clr>
            <a:srgbClr val="A4A3A4"/>
          </p15:clr>
        </p15:guide>
        <p15:guide id="6" pos="5465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C46"/>
    <a:srgbClr val="605BB8"/>
    <a:srgbClr val="25BDBE"/>
    <a:srgbClr val="A8BE24"/>
    <a:srgbClr val="9BAF21"/>
    <a:srgbClr val="21AAA7"/>
    <a:srgbClr val="198181"/>
    <a:srgbClr val="746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  <p:guide pos="317"/>
        <p:guide pos="476"/>
        <p:guide pos="5261"/>
        <p:guide pos="5465"/>
        <p:guide orient="horz" pos="323"/>
        <p:guide orient="horz" pos="482"/>
        <p:guide orient="horz" pos="3952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C83374-93E0-4E1E-A70F-33C7931F904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40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772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017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18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61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2A9EF32-01BE-44FC-AAEC-EC46B166D42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820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2AA37A0-A959-42DA-8CDF-096A6A6402A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1E165E9E-DE68-4A0D-BC48-BBA16F6CB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91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9AD63F7-9EA9-4F43-870F-25D011EB46C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C551E00D-BBD7-4665-A48E-57C89AC2D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22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10A026B-D970-4DED-B7F7-ECC7DE988B4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95C79F74-4BC2-4EC3-9FEA-AD59AB277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99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3912B81-BF4A-408A-8FD6-354F8E0668C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5811D93E-9DD2-461B-9E46-FE7B96A13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48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B380C95-D9ED-41E4-A434-021A8BE0D4B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12B509B2-4E77-4AD0-98FF-4471481CF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5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BA3DDD2-708D-4C19-BA52-23D3083F6F4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D0023CBC-CEC8-48AD-9A76-2A9D348E8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6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8CBF84D-ACFA-490F-814B-573844C4BC3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3B6A9-5BB5-4045-96D7-FFE0E9509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35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AEDC16-FF6C-4A2E-882D-03FB1EF85D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4BBF0C8-5DDB-4947-ADFC-C463130E73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37" r:id="rId10"/>
    <p:sldLayoutId id="2147483938" r:id="rId11"/>
    <p:sldLayoutId id="2147483939" r:id="rId12"/>
    <p:sldLayoutId id="2147483940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90FA742-F89A-4056-A939-98D7C79F2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6">
            <a:extLst>
              <a:ext uri="{FF2B5EF4-FFF2-40B4-BE49-F238E27FC236}">
                <a16:creationId xmlns:a16="http://schemas.microsoft.com/office/drawing/2014/main" id="{DFF04333-D528-4633-8E22-C61171FC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3DB2F0-7BF9-4A8C-A70D-1505951908E6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7A479B-A31E-43B1-BF35-8328BE60451F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10">
            <a:extLst>
              <a:ext uri="{FF2B5EF4-FFF2-40B4-BE49-F238E27FC236}">
                <a16:creationId xmlns:a16="http://schemas.microsoft.com/office/drawing/2014/main" id="{E2365F17-C8B9-40C2-A913-03BF8576C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Tuffy" panose="020B0603060100000000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Tuffy" panose="020B0603060100000000" pitchFamily="34" charset="0"/>
              </a:rPr>
              <a:t>| Year 4 | Position and Direction | Translations | Lesson 2 of 3: Coordinate Translations</a:t>
            </a:r>
          </a:p>
        </p:txBody>
      </p:sp>
      <p:sp>
        <p:nvSpPr>
          <p:cNvPr id="11271" name="Title 17">
            <a:extLst>
              <a:ext uri="{FF2B5EF4-FFF2-40B4-BE49-F238E27FC236}">
                <a16:creationId xmlns:a16="http://schemas.microsoft.com/office/drawing/2014/main" id="{96280A17-3B11-4667-85B7-205D7019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/>
              <a:t>Maths</a:t>
            </a:r>
            <a:endParaRPr lang="en-GB" altLang="en-US" sz="5400" b="0"/>
          </a:p>
        </p:txBody>
      </p:sp>
      <p:sp>
        <p:nvSpPr>
          <p:cNvPr id="11272" name="Text Placeholder 16">
            <a:extLst>
              <a:ext uri="{FF2B5EF4-FFF2-40B4-BE49-F238E27FC236}">
                <a16:creationId xmlns:a16="http://schemas.microsoft.com/office/drawing/2014/main" id="{1629D3B8-61EF-4F23-AFD7-72FC4147E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/>
              <a:t>Position and Direction</a:t>
            </a:r>
          </a:p>
        </p:txBody>
      </p:sp>
      <p:pic>
        <p:nvPicPr>
          <p:cNvPr id="11273" name="Picture 2">
            <a:extLst>
              <a:ext uri="{FF2B5EF4-FFF2-40B4-BE49-F238E27FC236}">
                <a16:creationId xmlns:a16="http://schemas.microsoft.com/office/drawing/2014/main" id="{07F67550-00E5-4444-8250-F3921F433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732E2D-5BCE-484D-AC03-52CED2B7B84E}"/>
              </a:ext>
            </a:extLst>
          </p:cNvPr>
          <p:cNvSpPr/>
          <p:nvPr/>
        </p:nvSpPr>
        <p:spPr>
          <a:xfrm>
            <a:off x="2137038" y="696913"/>
            <a:ext cx="486992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Missing Translations</a:t>
            </a:r>
            <a:endParaRPr lang="en-GB" sz="4000" b="1" dirty="0"/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0F911E07-83F0-4BD1-880F-7C2073256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/>
          <a:stretch>
            <a:fillRect/>
          </a:stretch>
        </p:blipFill>
        <p:spPr bwMode="auto">
          <a:xfrm>
            <a:off x="4057650" y="1566863"/>
            <a:ext cx="429418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C0E05C-F5B8-46A4-9357-8D7B0FD55FBA}"/>
              </a:ext>
            </a:extLst>
          </p:cNvPr>
          <p:cNvSpPr/>
          <p:nvPr/>
        </p:nvSpPr>
        <p:spPr>
          <a:xfrm>
            <a:off x="4062413" y="1558925"/>
            <a:ext cx="4278312" cy="4038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BDA7AC-A524-4F19-AF72-74BBC8F2BBFA}"/>
              </a:ext>
            </a:extLst>
          </p:cNvPr>
          <p:cNvGraphicFramePr>
            <a:graphicFrameLocks noGrp="1"/>
          </p:cNvGraphicFramePr>
          <p:nvPr/>
        </p:nvGraphicFramePr>
        <p:xfrm>
          <a:off x="4062413" y="1558925"/>
          <a:ext cx="428942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536" name="TextBox 5">
            <a:extLst>
              <a:ext uri="{FF2B5EF4-FFF2-40B4-BE49-F238E27FC236}">
                <a16:creationId xmlns:a16="http://schemas.microsoft.com/office/drawing/2014/main" id="{DA2C7EAE-F9FD-4487-B7C8-8B07CEE6C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5721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537" name="TextBox 17">
            <a:extLst>
              <a:ext uri="{FF2B5EF4-FFF2-40B4-BE49-F238E27FC236}">
                <a16:creationId xmlns:a16="http://schemas.microsoft.com/office/drawing/2014/main" id="{4D8FCF7D-E6D5-4457-87AC-020837371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5721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538" name="TextBox 20">
            <a:extLst>
              <a:ext uri="{FF2B5EF4-FFF2-40B4-BE49-F238E27FC236}">
                <a16:creationId xmlns:a16="http://schemas.microsoft.com/office/drawing/2014/main" id="{A3B6AC9B-7395-461C-9C4F-B35AEEB99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888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39" name="TextBox 21">
            <a:extLst>
              <a:ext uri="{FF2B5EF4-FFF2-40B4-BE49-F238E27FC236}">
                <a16:creationId xmlns:a16="http://schemas.microsoft.com/office/drawing/2014/main" id="{9CB4E4F8-2E3C-4967-B0B4-A98A4B163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13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540" name="TextBox 22">
            <a:extLst>
              <a:ext uri="{FF2B5EF4-FFF2-40B4-BE49-F238E27FC236}">
                <a16:creationId xmlns:a16="http://schemas.microsoft.com/office/drawing/2014/main" id="{9B801BD0-3DA3-40DE-A992-86087B9F9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541" name="TextBox 23">
            <a:extLst>
              <a:ext uri="{FF2B5EF4-FFF2-40B4-BE49-F238E27FC236}">
                <a16:creationId xmlns:a16="http://schemas.microsoft.com/office/drawing/2014/main" id="{8B82EEC2-2B69-45AC-8121-F3A7DCF4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542" name="TextBox 24">
            <a:extLst>
              <a:ext uri="{FF2B5EF4-FFF2-40B4-BE49-F238E27FC236}">
                <a16:creationId xmlns:a16="http://schemas.microsoft.com/office/drawing/2014/main" id="{4C1D4A72-7089-4541-86D7-514D2F840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57038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543" name="TextBox 25">
            <a:extLst>
              <a:ext uri="{FF2B5EF4-FFF2-40B4-BE49-F238E27FC236}">
                <a16:creationId xmlns:a16="http://schemas.microsoft.com/office/drawing/2014/main" id="{ABB63DC0-0344-4C1E-A633-C64A180FC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47593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544" name="TextBox 26">
            <a:extLst>
              <a:ext uri="{FF2B5EF4-FFF2-40B4-BE49-F238E27FC236}">
                <a16:creationId xmlns:a16="http://schemas.microsoft.com/office/drawing/2014/main" id="{A3008C5D-2C9B-4CC0-9D38-9F2856D29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40767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45" name="TextBox 27">
            <a:extLst>
              <a:ext uri="{FF2B5EF4-FFF2-40B4-BE49-F238E27FC236}">
                <a16:creationId xmlns:a16="http://schemas.microsoft.com/office/drawing/2014/main" id="{0F5A2B3F-DB9D-46EB-B51F-41D7BBB54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33940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546" name="TextBox 28">
            <a:extLst>
              <a:ext uri="{FF2B5EF4-FFF2-40B4-BE49-F238E27FC236}">
                <a16:creationId xmlns:a16="http://schemas.microsoft.com/office/drawing/2014/main" id="{562436F1-FF72-4887-B3EB-F343F4855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274002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547" name="TextBox 29">
            <a:extLst>
              <a:ext uri="{FF2B5EF4-FFF2-40B4-BE49-F238E27FC236}">
                <a16:creationId xmlns:a16="http://schemas.microsoft.com/office/drawing/2014/main" id="{CF553EE6-130D-40F1-AAB2-8E72EC47B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2043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548" name="TextBox 30">
            <a:extLst>
              <a:ext uri="{FF2B5EF4-FFF2-40B4-BE49-F238E27FC236}">
                <a16:creationId xmlns:a16="http://schemas.microsoft.com/office/drawing/2014/main" id="{F1FC77B2-4FC3-4786-8E6A-17930DE7B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13731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06947-2267-4638-9C47-15D30D27E573}"/>
              </a:ext>
            </a:extLst>
          </p:cNvPr>
          <p:cNvGrpSpPr/>
          <p:nvPr/>
        </p:nvGrpSpPr>
        <p:grpSpPr>
          <a:xfrm>
            <a:off x="448866" y="1393032"/>
            <a:ext cx="3264298" cy="1096962"/>
            <a:chOff x="448866" y="1741488"/>
            <a:chExt cx="3264298" cy="1096962"/>
          </a:xfrm>
          <a:solidFill>
            <a:srgbClr val="C5DC46"/>
          </a:solidFill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AF8655C6-7C87-420E-B7E6-880CEC6FDF26}"/>
                </a:ext>
              </a:extLst>
            </p:cNvPr>
            <p:cNvSpPr/>
            <p:nvPr/>
          </p:nvSpPr>
          <p:spPr>
            <a:xfrm>
              <a:off x="448866" y="1741488"/>
              <a:ext cx="3264298" cy="1096962"/>
            </a:xfrm>
            <a:prstGeom prst="homePlate">
              <a:avLst/>
            </a:prstGeom>
            <a:grpFill/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AD3866-C04D-4DD8-85D8-0D9F790B2C8F}"/>
                </a:ext>
              </a:extLst>
            </p:cNvPr>
            <p:cNvSpPr/>
            <p:nvPr/>
          </p:nvSpPr>
          <p:spPr>
            <a:xfrm>
              <a:off x="871720" y="1968331"/>
              <a:ext cx="2320276" cy="646331"/>
            </a:xfrm>
            <a:prstGeom prst="rect">
              <a:avLst/>
            </a:prstGeom>
            <a:grpFill/>
            <a:ln>
              <a:solidFill>
                <a:srgbClr val="C5DC46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n-lt"/>
                </a:rPr>
                <a:t>Click on the planet to see it translated.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6DA199B-662F-45B9-BF31-5B36DBBC18FB}"/>
              </a:ext>
            </a:extLst>
          </p:cNvPr>
          <p:cNvSpPr/>
          <p:nvPr/>
        </p:nvSpPr>
        <p:spPr>
          <a:xfrm>
            <a:off x="755650" y="2555875"/>
            <a:ext cx="28067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Part of the translation describing the movement of the planet is missing.</a:t>
            </a:r>
          </a:p>
          <a:p>
            <a:pPr>
              <a:defRPr/>
            </a:pPr>
            <a:endParaRPr lang="en-GB" dirty="0">
              <a:latin typeface="+mn-lt"/>
            </a:endParaRPr>
          </a:p>
          <a:p>
            <a:pPr>
              <a:defRPr/>
            </a:pPr>
            <a:r>
              <a:rPr lang="en-GB" dirty="0">
                <a:latin typeface="+mn-lt"/>
              </a:rPr>
              <a:t>Work with your partner to work out the missing part of the translation.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27DDEF-9DC5-4091-B9C0-5E53FEB5BDD6}"/>
              </a:ext>
            </a:extLst>
          </p:cNvPr>
          <p:cNvSpPr/>
          <p:nvPr/>
        </p:nvSpPr>
        <p:spPr>
          <a:xfrm>
            <a:off x="871538" y="4656138"/>
            <a:ext cx="1436687" cy="393700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Left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2EA2EC-A4D6-4D17-ADBD-C357B64359A4}"/>
              </a:ext>
            </a:extLst>
          </p:cNvPr>
          <p:cNvSpPr/>
          <p:nvPr/>
        </p:nvSpPr>
        <p:spPr>
          <a:xfrm>
            <a:off x="871538" y="5116513"/>
            <a:ext cx="1436687" cy="393700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Down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41EA2D-1036-4E92-A6E9-07E07538E8F8}"/>
              </a:ext>
            </a:extLst>
          </p:cNvPr>
          <p:cNvSpPr/>
          <p:nvPr/>
        </p:nvSpPr>
        <p:spPr>
          <a:xfrm>
            <a:off x="2401888" y="4656138"/>
            <a:ext cx="646112" cy="393700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7E5AB7-F36F-4C9B-91E0-3463E1EAF3CC}"/>
              </a:ext>
            </a:extLst>
          </p:cNvPr>
          <p:cNvSpPr/>
          <p:nvPr/>
        </p:nvSpPr>
        <p:spPr>
          <a:xfrm>
            <a:off x="2401888" y="5122863"/>
            <a:ext cx="646112" cy="392112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272B2F-E0F5-4231-B53A-05A30D808A46}"/>
              </a:ext>
            </a:extLst>
          </p:cNvPr>
          <p:cNvSpPr/>
          <p:nvPr/>
        </p:nvSpPr>
        <p:spPr>
          <a:xfrm>
            <a:off x="771525" y="5632450"/>
            <a:ext cx="22764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Click on the question mark to see the answer.</a:t>
            </a:r>
          </a:p>
        </p:txBody>
      </p:sp>
      <p:sp>
        <p:nvSpPr>
          <p:cNvPr id="39" name="?">
            <a:extLst>
              <a:ext uri="{FF2B5EF4-FFF2-40B4-BE49-F238E27FC236}">
                <a16:creationId xmlns:a16="http://schemas.microsoft.com/office/drawing/2014/main" id="{1015B88D-C88F-4B39-8E0A-3685F66F18DE}"/>
              </a:ext>
            </a:extLst>
          </p:cNvPr>
          <p:cNvSpPr/>
          <p:nvPr/>
        </p:nvSpPr>
        <p:spPr>
          <a:xfrm>
            <a:off x="882650" y="4656138"/>
            <a:ext cx="1425575" cy="393700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?</a:t>
            </a:r>
          </a:p>
        </p:txBody>
      </p:sp>
      <p:pic>
        <p:nvPicPr>
          <p:cNvPr id="20557" name="Picture 5">
            <a:extLst>
              <a:ext uri="{FF2B5EF4-FFF2-40B4-BE49-F238E27FC236}">
                <a16:creationId xmlns:a16="http://schemas.microsoft.com/office/drawing/2014/main" id="{25C66DA9-72D5-48CE-8FE5-AFF13B6C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9605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sun">
            <a:extLst>
              <a:ext uri="{FF2B5EF4-FFF2-40B4-BE49-F238E27FC236}">
                <a16:creationId xmlns:a16="http://schemas.microsoft.com/office/drawing/2014/main" id="{D1DBE3FD-1FB3-4554-B7C9-116D90610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9605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?">
            <a:extLst>
              <a:ext uri="{FF2B5EF4-FFF2-40B4-BE49-F238E27FC236}">
                <a16:creationId xmlns:a16="http://schemas.microsoft.com/office/drawing/2014/main" id="{59A1C119-F1F0-4DD3-9254-A0B70912CF98}"/>
              </a:ext>
            </a:extLst>
          </p:cNvPr>
          <p:cNvSpPr/>
          <p:nvPr/>
        </p:nvSpPr>
        <p:spPr>
          <a:xfrm>
            <a:off x="2401888" y="5126038"/>
            <a:ext cx="646112" cy="393700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07864 1.48148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1.48148E-6 L -0.07743 0.3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8DF4FC-37DF-4DA4-823F-363927CAE28F}"/>
              </a:ext>
            </a:extLst>
          </p:cNvPr>
          <p:cNvSpPr/>
          <p:nvPr/>
        </p:nvSpPr>
        <p:spPr>
          <a:xfrm>
            <a:off x="1483815" y="696913"/>
            <a:ext cx="617637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Translations New Position</a:t>
            </a:r>
            <a:endParaRPr lang="en-GB" sz="4000" b="1" dirty="0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73DD1A4-AC63-48A3-A3C5-E446D73B9621}"/>
              </a:ext>
            </a:extLst>
          </p:cNvPr>
          <p:cNvSpPr/>
          <p:nvPr/>
        </p:nvSpPr>
        <p:spPr>
          <a:xfrm>
            <a:off x="5292725" y="3632200"/>
            <a:ext cx="2841625" cy="577850"/>
          </a:xfrm>
          <a:prstGeom prst="homePlate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Starts at </a:t>
            </a:r>
            <a:r>
              <a:rPr lang="en-GB" b="1" dirty="0"/>
              <a:t>(1,2) </a:t>
            </a:r>
          </a:p>
        </p:txBody>
      </p:sp>
      <p:sp>
        <p:nvSpPr>
          <p:cNvPr id="30" name="Pentagon 29">
            <a:extLst>
              <a:ext uri="{FF2B5EF4-FFF2-40B4-BE49-F238E27FC236}">
                <a16:creationId xmlns:a16="http://schemas.microsoft.com/office/drawing/2014/main" id="{FE3FA39D-CE36-46CF-9565-E36E24D9E79B}"/>
              </a:ext>
            </a:extLst>
          </p:cNvPr>
          <p:cNvSpPr/>
          <p:nvPr/>
        </p:nvSpPr>
        <p:spPr>
          <a:xfrm>
            <a:off x="5292725" y="4303713"/>
            <a:ext cx="2841625" cy="577850"/>
          </a:xfrm>
          <a:prstGeom prst="homePlate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Translates </a:t>
            </a:r>
            <a:r>
              <a:rPr lang="en-GB" b="1" dirty="0"/>
              <a:t>Up 4</a:t>
            </a:r>
          </a:p>
        </p:txBody>
      </p:sp>
      <p:sp>
        <p:nvSpPr>
          <p:cNvPr id="31" name="Pentagon 30">
            <a:extLst>
              <a:ext uri="{FF2B5EF4-FFF2-40B4-BE49-F238E27FC236}">
                <a16:creationId xmlns:a16="http://schemas.microsoft.com/office/drawing/2014/main" id="{9A1FB58A-94A1-4608-AF53-04036D8B5A88}"/>
              </a:ext>
            </a:extLst>
          </p:cNvPr>
          <p:cNvSpPr/>
          <p:nvPr/>
        </p:nvSpPr>
        <p:spPr>
          <a:xfrm>
            <a:off x="5292725" y="4968875"/>
            <a:ext cx="2841625" cy="579438"/>
          </a:xfrm>
          <a:prstGeom prst="homePlate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Finishes at </a:t>
            </a:r>
            <a:r>
              <a:rPr lang="en-GB" b="1" dirty="0">
                <a:solidFill>
                  <a:schemeClr val="tx1"/>
                </a:solidFill>
              </a:rPr>
              <a:t>(1, 6)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17E668-6517-4539-A8F2-42DF4EA560C4}"/>
              </a:ext>
            </a:extLst>
          </p:cNvPr>
          <p:cNvGraphicFramePr>
            <a:graphicFrameLocks noGrp="1"/>
          </p:cNvGraphicFramePr>
          <p:nvPr/>
        </p:nvGraphicFramePr>
        <p:xfrm>
          <a:off x="1003300" y="1797050"/>
          <a:ext cx="428942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61" name="TextBox 5">
            <a:extLst>
              <a:ext uri="{FF2B5EF4-FFF2-40B4-BE49-F238E27FC236}">
                <a16:creationId xmlns:a16="http://schemas.microsoft.com/office/drawing/2014/main" id="{AA7E3A95-8BA7-43BD-A9E6-4073AB1D9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58356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562" name="TextBox 17">
            <a:extLst>
              <a:ext uri="{FF2B5EF4-FFF2-40B4-BE49-F238E27FC236}">
                <a16:creationId xmlns:a16="http://schemas.microsoft.com/office/drawing/2014/main" id="{3A896698-7FBB-4525-8896-F75D243E9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58356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563" name="TextBox 20">
            <a:extLst>
              <a:ext uri="{FF2B5EF4-FFF2-40B4-BE49-F238E27FC236}">
                <a16:creationId xmlns:a16="http://schemas.microsoft.com/office/drawing/2014/main" id="{933A3A54-0D15-4CE6-9E32-1FD89AC35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58372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64" name="TextBox 21">
            <a:extLst>
              <a:ext uri="{FF2B5EF4-FFF2-40B4-BE49-F238E27FC236}">
                <a16:creationId xmlns:a16="http://schemas.microsoft.com/office/drawing/2014/main" id="{DB7BDC4C-814A-4F33-B345-3668B272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58372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565" name="TextBox 22">
            <a:extLst>
              <a:ext uri="{FF2B5EF4-FFF2-40B4-BE49-F238E27FC236}">
                <a16:creationId xmlns:a16="http://schemas.microsoft.com/office/drawing/2014/main" id="{9AF7C7D1-96C8-49F7-81D3-A344FEAE6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58372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566" name="TextBox 23">
            <a:extLst>
              <a:ext uri="{FF2B5EF4-FFF2-40B4-BE49-F238E27FC236}">
                <a16:creationId xmlns:a16="http://schemas.microsoft.com/office/drawing/2014/main" id="{2779DEC5-BA61-485C-AB05-B799618FE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58372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567" name="TextBox 24">
            <a:extLst>
              <a:ext uri="{FF2B5EF4-FFF2-40B4-BE49-F238E27FC236}">
                <a16:creationId xmlns:a16="http://schemas.microsoft.com/office/drawing/2014/main" id="{4116427A-D4DF-4408-80FB-19333F773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58181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568" name="TextBox 25">
            <a:extLst>
              <a:ext uri="{FF2B5EF4-FFF2-40B4-BE49-F238E27FC236}">
                <a16:creationId xmlns:a16="http://schemas.microsoft.com/office/drawing/2014/main" id="{94FA843B-FA40-4FF3-8727-75E1081E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49974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569" name="TextBox 26">
            <a:extLst>
              <a:ext uri="{FF2B5EF4-FFF2-40B4-BE49-F238E27FC236}">
                <a16:creationId xmlns:a16="http://schemas.microsoft.com/office/drawing/2014/main" id="{28628783-C11A-456C-B79B-22BED1BBE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43148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70" name="TextBox 27">
            <a:extLst>
              <a:ext uri="{FF2B5EF4-FFF2-40B4-BE49-F238E27FC236}">
                <a16:creationId xmlns:a16="http://schemas.microsoft.com/office/drawing/2014/main" id="{5F5CA3F7-3377-45FB-A16A-0407DAD90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63220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571" name="TextBox 28">
            <a:extLst>
              <a:ext uri="{FF2B5EF4-FFF2-40B4-BE49-F238E27FC236}">
                <a16:creationId xmlns:a16="http://schemas.microsoft.com/office/drawing/2014/main" id="{9E457D80-3227-41C6-82A7-5205C2A82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97815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572" name="TextBox 29">
            <a:extLst>
              <a:ext uri="{FF2B5EF4-FFF2-40B4-BE49-F238E27FC236}">
                <a16:creationId xmlns:a16="http://schemas.microsoft.com/office/drawing/2014/main" id="{41377253-BD9D-49E2-946A-076B76B28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2812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573" name="TextBox 30">
            <a:extLst>
              <a:ext uri="{FF2B5EF4-FFF2-40B4-BE49-F238E27FC236}">
                <a16:creationId xmlns:a16="http://schemas.microsoft.com/office/drawing/2014/main" id="{91704EC7-591E-4276-B46A-D7F41E9A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61131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33F0F1-0796-4A9D-8B81-8831838B0158}"/>
              </a:ext>
            </a:extLst>
          </p:cNvPr>
          <p:cNvSpPr/>
          <p:nvPr/>
        </p:nvSpPr>
        <p:spPr>
          <a:xfrm>
            <a:off x="1338263" y="1335088"/>
            <a:ext cx="64674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atin typeface="+mn-lt"/>
              </a:rPr>
              <a:t>Click on the football </a:t>
            </a:r>
            <a:r>
              <a:rPr lang="en-GB" dirty="0">
                <a:latin typeface="+mn-lt"/>
              </a:rPr>
              <a:t>to translate it </a:t>
            </a:r>
            <a:r>
              <a:rPr lang="en-GB" b="1" dirty="0">
                <a:latin typeface="+mn-lt"/>
              </a:rPr>
              <a:t>up 4</a:t>
            </a:r>
            <a:r>
              <a:rPr lang="en-GB" dirty="0">
                <a:latin typeface="+mn-lt"/>
              </a:rPr>
              <a:t> on the grid.</a:t>
            </a:r>
          </a:p>
        </p:txBody>
      </p:sp>
      <p:pic>
        <p:nvPicPr>
          <p:cNvPr id="21575" name="ball">
            <a:extLst>
              <a:ext uri="{FF2B5EF4-FFF2-40B4-BE49-F238E27FC236}">
                <a16:creationId xmlns:a16="http://schemas.microsoft.com/office/drawing/2014/main" id="{50CBB03A-6E9B-4CDE-A84F-E3E1DFC17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211638"/>
            <a:ext cx="4905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ball">
            <a:extLst>
              <a:ext uri="{FF2B5EF4-FFF2-40B4-BE49-F238E27FC236}">
                <a16:creationId xmlns:a16="http://schemas.microsoft.com/office/drawing/2014/main" id="{2F968C0D-0DED-4A4B-B81C-992E863D0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210050"/>
            <a:ext cx="4905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3287CB-FA89-43F8-AA5C-13665BA49177}"/>
              </a:ext>
            </a:extLst>
          </p:cNvPr>
          <p:cNvSpPr/>
          <p:nvPr/>
        </p:nvSpPr>
        <p:spPr>
          <a:xfrm>
            <a:off x="5440363" y="1868488"/>
            <a:ext cx="2693987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When describing the translation, we can also include the position of the football using </a:t>
            </a:r>
            <a:r>
              <a:rPr lang="en-GB" b="1" dirty="0">
                <a:latin typeface="+mn-lt"/>
              </a:rPr>
              <a:t>coordinates: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-0.38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31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9E28B8-7253-4DE2-AAB2-7E3C2E5652BD}"/>
              </a:ext>
            </a:extLst>
          </p:cNvPr>
          <p:cNvSpPr/>
          <p:nvPr/>
        </p:nvSpPr>
        <p:spPr>
          <a:xfrm>
            <a:off x="1734685" y="696913"/>
            <a:ext cx="567463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Coordinate Translations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8C10E7-9A82-476F-B76F-BE20783D7509}"/>
              </a:ext>
            </a:extLst>
          </p:cNvPr>
          <p:cNvSpPr/>
          <p:nvPr/>
        </p:nvSpPr>
        <p:spPr>
          <a:xfrm>
            <a:off x="781050" y="1355725"/>
            <a:ext cx="7596188" cy="4702175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2532" name="Individual Work">
            <a:extLst>
              <a:ext uri="{FF2B5EF4-FFF2-40B4-BE49-F238E27FC236}">
                <a16:creationId xmlns:a16="http://schemas.microsoft.com/office/drawing/2014/main" id="{74A4733A-0A57-4F07-8D89-17D2CF09D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5C9BD-6306-4C7C-A15C-A7EDDC02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8" y="1695450"/>
            <a:ext cx="2843212" cy="4022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412CDE-6A1E-4857-A39F-0ACDEE736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695450"/>
            <a:ext cx="2843213" cy="4022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E48B8-86FD-481B-B2F5-3EB3F8000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850" y="1479550"/>
            <a:ext cx="3162300" cy="4473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BFFED5-4847-4CC3-8A18-0F218F474C2F}"/>
              </a:ext>
            </a:extLst>
          </p:cNvPr>
          <p:cNvSpPr/>
          <p:nvPr/>
        </p:nvSpPr>
        <p:spPr>
          <a:xfrm>
            <a:off x="2504126" y="696913"/>
            <a:ext cx="413574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Capture the Stars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E85E53-9018-477C-827A-C8A2569BFBC5}"/>
              </a:ext>
            </a:extLst>
          </p:cNvPr>
          <p:cNvSpPr/>
          <p:nvPr/>
        </p:nvSpPr>
        <p:spPr>
          <a:xfrm>
            <a:off x="4303713" y="1366838"/>
            <a:ext cx="4041775" cy="2547937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How to play: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</a:rPr>
              <a:t>Take it in turns to roll two dice to make a coordinate.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</a:rPr>
              <a:t>Plot the coordinate on your game board.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</a:rPr>
              <a:t>When you plot the 4th corner of a square you win the stars within it.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</a:rPr>
              <a:t>The winner is the player who collects the most stars.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9C0705-77A3-4A30-8EC4-7375D3D0D5F5}"/>
              </a:ext>
            </a:extLst>
          </p:cNvPr>
          <p:cNvSpPr/>
          <p:nvPr/>
        </p:nvSpPr>
        <p:spPr bwMode="auto">
          <a:xfrm>
            <a:off x="755650" y="1366838"/>
            <a:ext cx="3422650" cy="4691062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3557" name="Group Work">
            <a:extLst>
              <a:ext uri="{FF2B5EF4-FFF2-40B4-BE49-F238E27FC236}">
                <a16:creationId xmlns:a16="http://schemas.microsoft.com/office/drawing/2014/main" id="{FBDE5447-EE77-4CF9-A67F-EAE644A55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>
            <a:extLst>
              <a:ext uri="{FF2B5EF4-FFF2-40B4-BE49-F238E27FC236}">
                <a16:creationId xmlns:a16="http://schemas.microsoft.com/office/drawing/2014/main" id="{F2091528-F248-4C5A-B8A9-D551C17A1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489075"/>
            <a:ext cx="31623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>
            <a:extLst>
              <a:ext uri="{FF2B5EF4-FFF2-40B4-BE49-F238E27FC236}">
                <a16:creationId xmlns:a16="http://schemas.microsoft.com/office/drawing/2014/main" id="{0D9CA484-6D02-4D00-909A-9041BC035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8435">
            <a:off x="6516688" y="4391025"/>
            <a:ext cx="17018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6">
            <a:extLst>
              <a:ext uri="{FF2B5EF4-FFF2-40B4-BE49-F238E27FC236}">
                <a16:creationId xmlns:a16="http://schemas.microsoft.com/office/drawing/2014/main" id="{E4CE90CB-7962-4DEF-9C51-76C7AB7B0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558">
            <a:off x="4405313" y="3905250"/>
            <a:ext cx="164306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Twinkl Logo">
            <a:extLst>
              <a:ext uri="{FF2B5EF4-FFF2-40B4-BE49-F238E27FC236}">
                <a16:creationId xmlns:a16="http://schemas.microsoft.com/office/drawing/2014/main" id="{DD8A326B-6697-4CF4-9F16-BD4E7D611C53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0C4FEC-D2F0-4622-9E43-B7B61DC72356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9BC8884-1A3B-4482-9790-32C960E0EF03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316" name="Title 1">
            <a:extLst>
              <a:ext uri="{FF2B5EF4-FFF2-40B4-BE49-F238E27FC236}">
                <a16:creationId xmlns:a16="http://schemas.microsoft.com/office/drawing/2014/main" id="{20B892CE-A286-4BF1-8A83-5FB662F06B9A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3317" name="Title 1">
            <a:extLst>
              <a:ext uri="{FF2B5EF4-FFF2-40B4-BE49-F238E27FC236}">
                <a16:creationId xmlns:a16="http://schemas.microsoft.com/office/drawing/2014/main" id="{5CBB85AA-5714-4263-9D25-71AC21E65DD1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3318" name="Content Placeholder 15">
            <a:extLst>
              <a:ext uri="{FF2B5EF4-FFF2-40B4-BE49-F238E27FC236}">
                <a16:creationId xmlns:a16="http://schemas.microsoft.com/office/drawing/2014/main" id="{42F7EBBA-EED5-4B38-95A2-DC5987131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/>
              <a:t>I can describe the translation of an object on a coordinate.</a:t>
            </a:r>
          </a:p>
        </p:txBody>
      </p:sp>
      <p:sp>
        <p:nvSpPr>
          <p:cNvPr id="13319" name="Content Placeholder 15">
            <a:extLst>
              <a:ext uri="{FF2B5EF4-FFF2-40B4-BE49-F238E27FC236}">
                <a16:creationId xmlns:a16="http://schemas.microsoft.com/office/drawing/2014/main" id="{2DA3B785-F7F1-46DD-B68E-39400A63EA08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label the x-axis and y-axis.</a:t>
            </a:r>
          </a:p>
          <a:p>
            <a:pPr eaLnBrk="1" hangingPunct="1"/>
            <a:r>
              <a:rPr lang="en-GB" altLang="en-US"/>
              <a:t>I know that a translation is a movement from one position to another, without turning.</a:t>
            </a:r>
          </a:p>
          <a:p>
            <a:pPr eaLnBrk="1" hangingPunct="1"/>
            <a:r>
              <a:rPr lang="en-GB" altLang="en-US"/>
              <a:t>I can combine translation with coordinates.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7EB750-688D-434E-9517-765383FC82D5}"/>
              </a:ext>
            </a:extLst>
          </p:cNvPr>
          <p:cNvSpPr/>
          <p:nvPr/>
        </p:nvSpPr>
        <p:spPr>
          <a:xfrm>
            <a:off x="3162929" y="696913"/>
            <a:ext cx="282449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Flying Birds</a:t>
            </a:r>
            <a:endParaRPr lang="en-GB" sz="4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703B3C-EB35-4FA1-A06D-FFA24E45E0D2}"/>
              </a:ext>
            </a:extLst>
          </p:cNvPr>
          <p:cNvSpPr/>
          <p:nvPr/>
        </p:nvSpPr>
        <p:spPr>
          <a:xfrm>
            <a:off x="7264400" y="1958975"/>
            <a:ext cx="1123950" cy="3725863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North-East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South-East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South-West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North-West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horizontal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vertical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diagonal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row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column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parallel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7AA133-5DBA-433D-8AF6-7E342DBEAA15}"/>
              </a:ext>
            </a:extLst>
          </p:cNvPr>
          <p:cNvSpPr/>
          <p:nvPr/>
        </p:nvSpPr>
        <p:spPr>
          <a:xfrm>
            <a:off x="755650" y="1958975"/>
            <a:ext cx="1065213" cy="3725863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North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East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South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West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above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below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between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higher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lower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left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right</a:t>
            </a:r>
          </a:p>
        </p:txBody>
      </p:sp>
      <p:sp>
        <p:nvSpPr>
          <p:cNvPr id="14341" name="Rectangle 16">
            <a:extLst>
              <a:ext uri="{FF2B5EF4-FFF2-40B4-BE49-F238E27FC236}">
                <a16:creationId xmlns:a16="http://schemas.microsoft.com/office/drawing/2014/main" id="{9CE13808-5346-46ED-AFA5-4BF324FE5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6047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Use the vocabulary of position and direction to describe the                         routes the birds fly to the nest. </a:t>
            </a:r>
          </a:p>
        </p:txBody>
      </p:sp>
      <p:sp>
        <p:nvSpPr>
          <p:cNvPr id="19" name="show">
            <a:extLst>
              <a:ext uri="{FF2B5EF4-FFF2-40B4-BE49-F238E27FC236}">
                <a16:creationId xmlns:a16="http://schemas.microsoft.com/office/drawing/2014/main" id="{4FC65C5E-87E0-494E-A585-3ABC4F8306BB}"/>
              </a:ext>
            </a:extLst>
          </p:cNvPr>
          <p:cNvSpPr/>
          <p:nvPr/>
        </p:nvSpPr>
        <p:spPr>
          <a:xfrm>
            <a:off x="755650" y="5762625"/>
            <a:ext cx="3748088" cy="41433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Show</a:t>
            </a:r>
            <a:r>
              <a:rPr lang="en-GB" sz="1400" dirty="0"/>
              <a:t> supporting vocabulary word bank</a:t>
            </a:r>
          </a:p>
        </p:txBody>
      </p:sp>
      <p:sp>
        <p:nvSpPr>
          <p:cNvPr id="20" name="hide">
            <a:extLst>
              <a:ext uri="{FF2B5EF4-FFF2-40B4-BE49-F238E27FC236}">
                <a16:creationId xmlns:a16="http://schemas.microsoft.com/office/drawing/2014/main" id="{3D3CCF2E-1167-40F0-9090-93E89B1ED6AE}"/>
              </a:ext>
            </a:extLst>
          </p:cNvPr>
          <p:cNvSpPr/>
          <p:nvPr/>
        </p:nvSpPr>
        <p:spPr>
          <a:xfrm>
            <a:off x="4627563" y="5762625"/>
            <a:ext cx="3760787" cy="414338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Hide</a:t>
            </a:r>
            <a:r>
              <a:rPr lang="en-GB" sz="1400" dirty="0">
                <a:solidFill>
                  <a:schemeClr val="tx1"/>
                </a:solidFill>
              </a:rPr>
              <a:t> supporting vocabulary word bank</a:t>
            </a:r>
          </a:p>
        </p:txBody>
      </p:sp>
      <p:pic>
        <p:nvPicPr>
          <p:cNvPr id="14344" name="Picture 12">
            <a:extLst>
              <a:ext uri="{FF2B5EF4-FFF2-40B4-BE49-F238E27FC236}">
                <a16:creationId xmlns:a16="http://schemas.microsoft.com/office/drawing/2014/main" id="{A4E9A638-A76D-47B0-BCEA-2CC053291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>
            <a:extLst>
              <a:ext uri="{FF2B5EF4-FFF2-40B4-BE49-F238E27FC236}">
                <a16:creationId xmlns:a16="http://schemas.microsoft.com/office/drawing/2014/main" id="{1ED5E1C7-FB7D-4B35-A82B-8139005DE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65325"/>
            <a:ext cx="5272088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EB9CBF-E8A6-4DD8-A3E7-21004818BB88}"/>
              </a:ext>
            </a:extLst>
          </p:cNvPr>
          <p:cNvSpPr/>
          <p:nvPr/>
        </p:nvSpPr>
        <p:spPr>
          <a:xfrm>
            <a:off x="1908175" y="1958975"/>
            <a:ext cx="5272088" cy="37338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8" name="bird 2">
            <a:extLst>
              <a:ext uri="{FF2B5EF4-FFF2-40B4-BE49-F238E27FC236}">
                <a16:creationId xmlns:a16="http://schemas.microsoft.com/office/drawing/2014/main" id="{3AD2BE57-05E7-4BA3-AF11-BB16F48F8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2371725"/>
            <a:ext cx="14192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rd 1">
            <a:extLst>
              <a:ext uri="{FF2B5EF4-FFF2-40B4-BE49-F238E27FC236}">
                <a16:creationId xmlns:a16="http://schemas.microsoft.com/office/drawing/2014/main" id="{1FE300A4-5778-4AC4-A89E-BDB1B4AD8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2159000"/>
            <a:ext cx="131603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rd 3">
            <a:extLst>
              <a:ext uri="{FF2B5EF4-FFF2-40B4-BE49-F238E27FC236}">
                <a16:creationId xmlns:a16="http://schemas.microsoft.com/office/drawing/2014/main" id="{5A282DB5-8132-4EE3-832A-94EF45B72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4402138"/>
            <a:ext cx="18192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8735F92-EE02-4206-B6F7-42EA01A0BBF7}"/>
              </a:ext>
            </a:extLst>
          </p:cNvPr>
          <p:cNvGrpSpPr>
            <a:grpSpLocks/>
          </p:cNvGrpSpPr>
          <p:nvPr/>
        </p:nvGrpSpPr>
        <p:grpSpPr bwMode="auto">
          <a:xfrm>
            <a:off x="3284538" y="2324100"/>
            <a:ext cx="2060575" cy="2544763"/>
            <a:chOff x="2894286" y="2541864"/>
            <a:chExt cx="2622501" cy="323833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EE0B1D-9BDB-4208-AE23-3DEA5A2D54D4}"/>
                </a:ext>
              </a:extLst>
            </p:cNvPr>
            <p:cNvCxnSpPr/>
            <p:nvPr/>
          </p:nvCxnSpPr>
          <p:spPr>
            <a:xfrm>
              <a:off x="2912469" y="2541864"/>
              <a:ext cx="1068801" cy="138381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0101F6-9B84-416C-A0CE-32FEEB283B20}"/>
                </a:ext>
              </a:extLst>
            </p:cNvPr>
            <p:cNvCxnSpPr/>
            <p:nvPr/>
          </p:nvCxnSpPr>
          <p:spPr>
            <a:xfrm flipH="1" flipV="1">
              <a:off x="2894286" y="2549945"/>
              <a:ext cx="2618460" cy="1010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FEB0231-9234-4EEE-BE56-B980D939CB5E}"/>
                </a:ext>
              </a:extLst>
            </p:cNvPr>
            <p:cNvCxnSpPr/>
            <p:nvPr/>
          </p:nvCxnSpPr>
          <p:spPr>
            <a:xfrm flipH="1">
              <a:off x="5512746" y="2541864"/>
              <a:ext cx="4041" cy="323833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show 3">
            <a:extLst>
              <a:ext uri="{FF2B5EF4-FFF2-40B4-BE49-F238E27FC236}">
                <a16:creationId xmlns:a16="http://schemas.microsoft.com/office/drawing/2014/main" id="{8CC239D6-30D3-47E4-BC3D-FFA10D1FD382}"/>
              </a:ext>
            </a:extLst>
          </p:cNvPr>
          <p:cNvSpPr txBox="1"/>
          <p:nvPr/>
        </p:nvSpPr>
        <p:spPr>
          <a:xfrm>
            <a:off x="6027738" y="4868863"/>
            <a:ext cx="1031875" cy="333375"/>
          </a:xfrm>
          <a:prstGeom prst="rect">
            <a:avLst/>
          </a:prstGeom>
          <a:solidFill>
            <a:srgbClr val="605BB8"/>
          </a:solidFill>
        </p:spPr>
        <p:txBody>
          <a:bodyPr lIns="0" tIns="75565" rIns="0" bIns="0">
            <a:spAutoFit/>
          </a:bodyPr>
          <a:lstStyle/>
          <a:p>
            <a:pPr marL="140335">
              <a:spcBef>
                <a:spcPts val="595"/>
              </a:spcBef>
              <a:defRPr/>
            </a:pP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Show</a:t>
            </a:r>
            <a:r>
              <a:rPr sz="1100" b="1" spc="-9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100">
              <a:latin typeface="Twinkl"/>
              <a:cs typeface="Twinkl"/>
            </a:endParaRPr>
          </a:p>
        </p:txBody>
      </p:sp>
      <p:sp>
        <p:nvSpPr>
          <p:cNvPr id="29" name="hide 3">
            <a:extLst>
              <a:ext uri="{FF2B5EF4-FFF2-40B4-BE49-F238E27FC236}">
                <a16:creationId xmlns:a16="http://schemas.microsoft.com/office/drawing/2014/main" id="{81ED3B43-7C3D-4CB6-B860-D2418B81F85F}"/>
              </a:ext>
            </a:extLst>
          </p:cNvPr>
          <p:cNvSpPr txBox="1"/>
          <p:nvPr/>
        </p:nvSpPr>
        <p:spPr>
          <a:xfrm>
            <a:off x="6034088" y="5262563"/>
            <a:ext cx="1019175" cy="322262"/>
          </a:xfrm>
          <a:prstGeom prst="rect">
            <a:avLst/>
          </a:prstGeom>
          <a:solidFill>
            <a:srgbClr val="A13FA7"/>
          </a:solidFill>
        </p:spPr>
        <p:txBody>
          <a:bodyPr lIns="0" tIns="69215" rIns="0" bIns="0">
            <a:spAutoFit/>
          </a:bodyPr>
          <a:lstStyle/>
          <a:p>
            <a:pPr marL="163830">
              <a:spcBef>
                <a:spcPts val="545"/>
              </a:spcBef>
              <a:defRPr/>
            </a:pP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Hide</a:t>
            </a:r>
            <a:r>
              <a:rPr sz="1100" b="1" spc="-8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100" dirty="0">
              <a:latin typeface="Twinkl"/>
              <a:cs typeface="Twinkl"/>
            </a:endParaRPr>
          </a:p>
        </p:txBody>
      </p:sp>
      <p:sp>
        <p:nvSpPr>
          <p:cNvPr id="30" name="show 2">
            <a:extLst>
              <a:ext uri="{FF2B5EF4-FFF2-40B4-BE49-F238E27FC236}">
                <a16:creationId xmlns:a16="http://schemas.microsoft.com/office/drawing/2014/main" id="{2DD405B6-0DA1-4080-9917-F0583E25BC6C}"/>
              </a:ext>
            </a:extLst>
          </p:cNvPr>
          <p:cNvSpPr txBox="1"/>
          <p:nvPr/>
        </p:nvSpPr>
        <p:spPr>
          <a:xfrm>
            <a:off x="6034088" y="2076450"/>
            <a:ext cx="1031875" cy="333375"/>
          </a:xfrm>
          <a:prstGeom prst="rect">
            <a:avLst/>
          </a:prstGeom>
          <a:solidFill>
            <a:srgbClr val="605BB8"/>
          </a:solidFill>
        </p:spPr>
        <p:txBody>
          <a:bodyPr lIns="0" tIns="75565" rIns="0" bIns="0">
            <a:spAutoFit/>
          </a:bodyPr>
          <a:lstStyle/>
          <a:p>
            <a:pPr marL="140335">
              <a:spcBef>
                <a:spcPts val="595"/>
              </a:spcBef>
              <a:defRPr/>
            </a:pP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Show</a:t>
            </a:r>
            <a:r>
              <a:rPr sz="1100" b="1" spc="-9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100">
              <a:latin typeface="Twinkl"/>
              <a:cs typeface="Twinkl"/>
            </a:endParaRPr>
          </a:p>
        </p:txBody>
      </p:sp>
      <p:sp>
        <p:nvSpPr>
          <p:cNvPr id="31" name="hide 2">
            <a:extLst>
              <a:ext uri="{FF2B5EF4-FFF2-40B4-BE49-F238E27FC236}">
                <a16:creationId xmlns:a16="http://schemas.microsoft.com/office/drawing/2014/main" id="{604A7496-B8FA-4099-9BAA-BE81ECB404BA}"/>
              </a:ext>
            </a:extLst>
          </p:cNvPr>
          <p:cNvSpPr txBox="1"/>
          <p:nvPr/>
        </p:nvSpPr>
        <p:spPr>
          <a:xfrm>
            <a:off x="6040438" y="2470150"/>
            <a:ext cx="1019175" cy="322263"/>
          </a:xfrm>
          <a:prstGeom prst="rect">
            <a:avLst/>
          </a:prstGeom>
          <a:solidFill>
            <a:srgbClr val="A13FA7"/>
          </a:solidFill>
        </p:spPr>
        <p:txBody>
          <a:bodyPr lIns="0" tIns="69215" rIns="0" bIns="0">
            <a:spAutoFit/>
          </a:bodyPr>
          <a:lstStyle/>
          <a:p>
            <a:pPr marL="163830">
              <a:spcBef>
                <a:spcPts val="545"/>
              </a:spcBef>
              <a:defRPr/>
            </a:pP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Hide</a:t>
            </a:r>
            <a:r>
              <a:rPr sz="1100" b="1" spc="-8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100" dirty="0">
              <a:latin typeface="Twinkl"/>
              <a:cs typeface="Twinkl"/>
            </a:endParaRPr>
          </a:p>
        </p:txBody>
      </p:sp>
      <p:sp>
        <p:nvSpPr>
          <p:cNvPr id="32" name="show 1">
            <a:extLst>
              <a:ext uri="{FF2B5EF4-FFF2-40B4-BE49-F238E27FC236}">
                <a16:creationId xmlns:a16="http://schemas.microsoft.com/office/drawing/2014/main" id="{41A03E9C-1CFD-496A-B269-703D1A6D125D}"/>
              </a:ext>
            </a:extLst>
          </p:cNvPr>
          <p:cNvSpPr txBox="1"/>
          <p:nvPr/>
        </p:nvSpPr>
        <p:spPr>
          <a:xfrm>
            <a:off x="2024063" y="2076450"/>
            <a:ext cx="1031875" cy="333375"/>
          </a:xfrm>
          <a:prstGeom prst="rect">
            <a:avLst/>
          </a:prstGeom>
          <a:solidFill>
            <a:srgbClr val="605BB8"/>
          </a:solidFill>
        </p:spPr>
        <p:txBody>
          <a:bodyPr lIns="0" tIns="75565" rIns="0" bIns="0">
            <a:spAutoFit/>
          </a:bodyPr>
          <a:lstStyle/>
          <a:p>
            <a:pPr marL="140335">
              <a:spcBef>
                <a:spcPts val="595"/>
              </a:spcBef>
              <a:defRPr/>
            </a:pP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Show</a:t>
            </a:r>
            <a:r>
              <a:rPr sz="1100" b="1" spc="-9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100">
              <a:latin typeface="Twinkl"/>
              <a:cs typeface="Twinkl"/>
            </a:endParaRPr>
          </a:p>
        </p:txBody>
      </p:sp>
      <p:sp>
        <p:nvSpPr>
          <p:cNvPr id="33" name="hide 1">
            <a:extLst>
              <a:ext uri="{FF2B5EF4-FFF2-40B4-BE49-F238E27FC236}">
                <a16:creationId xmlns:a16="http://schemas.microsoft.com/office/drawing/2014/main" id="{A92F741C-E2DA-48F3-96CE-DD22413BA508}"/>
              </a:ext>
            </a:extLst>
          </p:cNvPr>
          <p:cNvSpPr txBox="1"/>
          <p:nvPr/>
        </p:nvSpPr>
        <p:spPr>
          <a:xfrm>
            <a:off x="2030413" y="2470150"/>
            <a:ext cx="1019175" cy="322263"/>
          </a:xfrm>
          <a:prstGeom prst="rect">
            <a:avLst/>
          </a:prstGeom>
          <a:solidFill>
            <a:srgbClr val="A13FA7"/>
          </a:solidFill>
        </p:spPr>
        <p:txBody>
          <a:bodyPr lIns="0" tIns="69215" rIns="0" bIns="0">
            <a:spAutoFit/>
          </a:bodyPr>
          <a:lstStyle/>
          <a:p>
            <a:pPr marL="163830">
              <a:spcBef>
                <a:spcPts val="545"/>
              </a:spcBef>
              <a:defRPr/>
            </a:pP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Hide</a:t>
            </a:r>
            <a:r>
              <a:rPr sz="1100" b="1" spc="-8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100" dirty="0">
              <a:latin typeface="Twinkl"/>
              <a:cs typeface="Twinkl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2830D5-0077-4D31-A7D6-3A6003FEF3ED}"/>
              </a:ext>
            </a:extLst>
          </p:cNvPr>
          <p:cNvGrpSpPr>
            <a:grpSpLocks/>
          </p:cNvGrpSpPr>
          <p:nvPr/>
        </p:nvGrpSpPr>
        <p:grpSpPr bwMode="auto">
          <a:xfrm>
            <a:off x="3509963" y="2600325"/>
            <a:ext cx="1647825" cy="2984500"/>
            <a:chOff x="2239546" y="3200207"/>
            <a:chExt cx="3506914" cy="359413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62016B0-5EC3-4814-8A80-9A671BBFA001}"/>
                </a:ext>
              </a:extLst>
            </p:cNvPr>
            <p:cNvCxnSpPr/>
            <p:nvPr/>
          </p:nvCxnSpPr>
          <p:spPr>
            <a:xfrm flipH="1">
              <a:off x="2266574" y="3200207"/>
              <a:ext cx="16892" cy="170721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23342C9-A0E8-40CB-8184-902D69364D57}"/>
                </a:ext>
              </a:extLst>
            </p:cNvPr>
            <p:cNvCxnSpPr/>
            <p:nvPr/>
          </p:nvCxnSpPr>
          <p:spPr>
            <a:xfrm flipH="1" flipV="1">
              <a:off x="2239546" y="4899775"/>
              <a:ext cx="2047389" cy="4205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FDC135-C05F-409D-BB8C-A17C0DEE4F4D}"/>
                </a:ext>
              </a:extLst>
            </p:cNvPr>
            <p:cNvCxnSpPr/>
            <p:nvPr/>
          </p:nvCxnSpPr>
          <p:spPr>
            <a:xfrm flipH="1">
              <a:off x="3128098" y="4920804"/>
              <a:ext cx="1158837" cy="1858244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5B7EFC-ECBE-47AD-8923-06051B2BFB9A}"/>
                </a:ext>
              </a:extLst>
            </p:cNvPr>
            <p:cNvCxnSpPr/>
            <p:nvPr/>
          </p:nvCxnSpPr>
          <p:spPr>
            <a:xfrm flipH="1" flipV="1">
              <a:off x="3128098" y="6786695"/>
              <a:ext cx="2618362" cy="764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5E5075A-3D98-46EE-8666-5AE923212037}"/>
                </a:ext>
              </a:extLst>
            </p:cNvPr>
            <p:cNvCxnSpPr/>
            <p:nvPr/>
          </p:nvCxnSpPr>
          <p:spPr>
            <a:xfrm flipH="1">
              <a:off x="5729566" y="4637861"/>
              <a:ext cx="16894" cy="215648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2CD688-B272-4B98-A88A-63E06D00C088}"/>
                </a:ext>
              </a:extLst>
            </p:cNvPr>
            <p:cNvCxnSpPr/>
            <p:nvPr/>
          </p:nvCxnSpPr>
          <p:spPr>
            <a:xfrm flipH="1" flipV="1">
              <a:off x="4631545" y="4628303"/>
              <a:ext cx="1114915" cy="1720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CCEEE3E-8586-4FC8-9AB6-4CB0311B846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041650"/>
            <a:ext cx="3217863" cy="1712913"/>
            <a:chOff x="2605687" y="1906183"/>
            <a:chExt cx="4195556" cy="3971901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9ADC780-A611-418A-8C03-755F055C5127}"/>
                </a:ext>
              </a:extLst>
            </p:cNvPr>
            <p:cNvCxnSpPr/>
            <p:nvPr/>
          </p:nvCxnSpPr>
          <p:spPr>
            <a:xfrm flipH="1">
              <a:off x="2605687" y="2612953"/>
              <a:ext cx="2471383" cy="326513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0954B4-3C9D-4678-BD5A-AB8F65D3F4B7}"/>
                </a:ext>
              </a:extLst>
            </p:cNvPr>
            <p:cNvCxnSpPr/>
            <p:nvPr/>
          </p:nvCxnSpPr>
          <p:spPr>
            <a:xfrm flipH="1">
              <a:off x="6122337" y="4788480"/>
              <a:ext cx="662347" cy="107487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F4E5B9E-0C63-4423-A4C1-C8039747A9F4}"/>
                </a:ext>
              </a:extLst>
            </p:cNvPr>
            <p:cNvCxnSpPr/>
            <p:nvPr/>
          </p:nvCxnSpPr>
          <p:spPr>
            <a:xfrm flipH="1" flipV="1">
              <a:off x="2605687" y="5833911"/>
              <a:ext cx="3516650" cy="2944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D88C375-A3F7-4B8F-9E9E-CAB07A393660}"/>
                </a:ext>
              </a:extLst>
            </p:cNvPr>
            <p:cNvCxnSpPr/>
            <p:nvPr/>
          </p:nvCxnSpPr>
          <p:spPr>
            <a:xfrm flipH="1">
              <a:off x="6784684" y="1906183"/>
              <a:ext cx="16559" cy="292647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00104 -0.32546 L -0.19843 -0.32731 L -0.10955 -0.17592 " pathEditMode="relative" rAng="0" ptsTypes="AAAA">
                                      <p:cBhvr>
                                        <p:cTn id="3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55 -0.17592 L -8.33333E-7 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00209 0.18102 L 0.1052 0.18356 L 0.04375 0.38356 L 0.17916 0.38356 L 0.17916 0.14768 L 0.09166 0.15139 " pathEditMode="relative" rAng="0" ptsTypes="AAAAAAA">
                                      <p:cBhvr>
                                        <p:cTn id="49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15139 L 3.61111E-6 3.7037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14815E-6 L -3.05556E-6 0.18473 L -0.05833 0.25278 L -0.35 0.24862 L -0.14063 0.04445 " pathEditMode="relative" ptsTypes="AAAAA">
                                      <p:cBhvr>
                                        <p:cTn id="6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63 0.04445 L -2.5E-6 -3.33333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645763E-8859-4975-A222-46B4CAB506C8}"/>
              </a:ext>
            </a:extLst>
          </p:cNvPr>
          <p:cNvSpPr/>
          <p:nvPr/>
        </p:nvSpPr>
        <p:spPr>
          <a:xfrm>
            <a:off x="1731479" y="696913"/>
            <a:ext cx="56810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Translating Coordinates</a:t>
            </a:r>
            <a:endParaRPr lang="en-GB" sz="4000" b="1" dirty="0">
              <a:latin typeface="+mn-lt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63AAAF0-C979-4194-8B83-C2D8A36B7E40}"/>
              </a:ext>
            </a:extLst>
          </p:cNvPr>
          <p:cNvGraphicFramePr>
            <a:graphicFrameLocks noGrp="1"/>
          </p:cNvGraphicFramePr>
          <p:nvPr/>
        </p:nvGraphicFramePr>
        <p:xfrm>
          <a:off x="1003300" y="1558925"/>
          <a:ext cx="428942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TextBox 5">
            <a:extLst>
              <a:ext uri="{FF2B5EF4-FFF2-40B4-BE49-F238E27FC236}">
                <a16:creationId xmlns:a16="http://schemas.microsoft.com/office/drawing/2014/main" id="{68F43F13-22D8-4BB0-A715-5BC96769F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55975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99B746F7-B6EF-4EC4-9EBC-0184C0FF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55975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D58C77CB-89D3-4882-A040-44E2F9D81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3954CE16-3C80-4564-9833-C9C106423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67DE0FB0-AE71-4A30-AC62-64355BE1F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B6045B8C-D8F7-4BD0-A529-2CF8D4CC6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E714A95D-98E6-4A2B-8481-275237E5E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558006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45EA33FD-D152-495E-AF3C-D37303F8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47593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id="{D116AA64-9A98-4CE4-A550-139016DF6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40767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DE5E58A9-F3EB-4DC4-BF97-FE974D6B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3940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14789B19-023E-4BB7-AB05-3E1840DAE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74002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D0C611B0-0781-473E-8A27-07616415B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043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2" name="TextBox 30">
            <a:extLst>
              <a:ext uri="{FF2B5EF4-FFF2-40B4-BE49-F238E27FC236}">
                <a16:creationId xmlns:a16="http://schemas.microsoft.com/office/drawing/2014/main" id="{D3B2BA00-0690-422B-B862-B6CFEBED0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3731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6990851E-FF71-49EB-B0A9-57A1A0B74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88" y="5002213"/>
            <a:ext cx="2981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161616"/>
                </a:solidFill>
              </a:rPr>
              <a:t>Click on the planet to translate it </a:t>
            </a:r>
            <a:r>
              <a:rPr lang="en-GB" altLang="en-US" b="1" dirty="0">
                <a:solidFill>
                  <a:srgbClr val="161616"/>
                </a:solidFill>
              </a:rPr>
              <a:t>up 4</a:t>
            </a:r>
            <a:r>
              <a:rPr lang="en-GB" altLang="en-US" dirty="0">
                <a:solidFill>
                  <a:srgbClr val="161616"/>
                </a:solidFill>
              </a:rPr>
              <a:t> on the grid.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BB6601-9427-46DA-B24D-6B09B308CA80}"/>
              </a:ext>
            </a:extLst>
          </p:cNvPr>
          <p:cNvSpPr/>
          <p:nvPr/>
        </p:nvSpPr>
        <p:spPr>
          <a:xfrm>
            <a:off x="5438775" y="1557338"/>
            <a:ext cx="2913063" cy="963612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In maths, translation means moving an object on a grid.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45EA11B-024E-4A18-88DA-7A8B0EFF2C23}"/>
              </a:ext>
            </a:extLst>
          </p:cNvPr>
          <p:cNvSpPr/>
          <p:nvPr/>
        </p:nvSpPr>
        <p:spPr>
          <a:xfrm>
            <a:off x="5438775" y="2600325"/>
            <a:ext cx="2913063" cy="963613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pc="-40" dirty="0"/>
              <a:t>The object is moved without changing the size, turning or reflecting it.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24A9C9-5B31-4994-9780-D5A72ED21DB2}"/>
              </a:ext>
            </a:extLst>
          </p:cNvPr>
          <p:cNvSpPr/>
          <p:nvPr/>
        </p:nvSpPr>
        <p:spPr>
          <a:xfrm>
            <a:off x="5438775" y="3641725"/>
            <a:ext cx="2913063" cy="1187450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When translating an object on a grid, it can slide up or down, left                  or right.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389DA0C-ADB3-4F4D-A24A-D4682F4C75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21" y="3922463"/>
            <a:ext cx="763640" cy="6259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0AEE844-407B-49B3-8A65-73CD1D47C0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21" y="3922463"/>
            <a:ext cx="763640" cy="625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4.44444E-6 -0.3928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B12C8CFD-F365-4F3F-B063-CB4B21640E33}"/>
              </a:ext>
            </a:extLst>
          </p:cNvPr>
          <p:cNvGraphicFramePr>
            <a:graphicFrameLocks noGrp="1"/>
          </p:cNvGraphicFramePr>
          <p:nvPr/>
        </p:nvGraphicFramePr>
        <p:xfrm>
          <a:off x="1003300" y="1558925"/>
          <a:ext cx="428942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TextBox 5">
            <a:extLst>
              <a:ext uri="{FF2B5EF4-FFF2-40B4-BE49-F238E27FC236}">
                <a16:creationId xmlns:a16="http://schemas.microsoft.com/office/drawing/2014/main" id="{A44B5984-4670-4136-AB80-F4E39A70A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55975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C04CD6F7-6A18-4FA7-B79A-286F0042C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55975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13F2A7C9-3E8E-4BFA-A3A1-CF6D1E4A1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ECB61490-F5EB-4C28-9F97-A882630DD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00CD7839-8A80-4D63-AAEB-4F202DD5D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FCAE6B90-88DF-45CA-A92C-CE430A13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D0FAD90A-0FED-44FB-A10D-E3470EFA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558006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58ADEB69-72AD-4D66-B718-C1C9FA92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47593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TextBox 26">
            <a:extLst>
              <a:ext uri="{FF2B5EF4-FFF2-40B4-BE49-F238E27FC236}">
                <a16:creationId xmlns:a16="http://schemas.microsoft.com/office/drawing/2014/main" id="{5C97C1C6-7AB8-4DF9-8EAB-64DDF28C8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40767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F6B82D25-5E33-473C-89FC-FC84C5FA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3940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id="{AC6666E1-70CC-4E06-B4EC-9ADD80438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74002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4AB48A2E-B293-4854-B890-8E86BA12C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043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704EF353-00F1-4185-BE42-C7477B6BA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3731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7810BD6A-DB4E-4ED9-B9F9-861CB0F92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88" y="5002213"/>
            <a:ext cx="31226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161616"/>
                </a:solidFill>
              </a:rPr>
              <a:t>Click on the planet to translate it </a:t>
            </a:r>
            <a:r>
              <a:rPr lang="en-GB" altLang="en-US" b="1" dirty="0">
                <a:solidFill>
                  <a:srgbClr val="161616"/>
                </a:solidFill>
              </a:rPr>
              <a:t>left 3 </a:t>
            </a:r>
            <a:r>
              <a:rPr lang="en-GB" altLang="en-US" dirty="0">
                <a:solidFill>
                  <a:srgbClr val="161616"/>
                </a:solidFill>
              </a:rPr>
              <a:t>on the grid.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C71FA7-6B43-42FE-BE43-7729870EBE73}"/>
              </a:ext>
            </a:extLst>
          </p:cNvPr>
          <p:cNvSpPr/>
          <p:nvPr/>
        </p:nvSpPr>
        <p:spPr>
          <a:xfrm>
            <a:off x="5438775" y="1557338"/>
            <a:ext cx="2913063" cy="963612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In maths, translation means moving an object on a grid.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543C0E3-9BBA-4053-B5C9-7418D9C13D7F}"/>
              </a:ext>
            </a:extLst>
          </p:cNvPr>
          <p:cNvSpPr/>
          <p:nvPr/>
        </p:nvSpPr>
        <p:spPr>
          <a:xfrm>
            <a:off x="5438775" y="2600325"/>
            <a:ext cx="2913063" cy="963613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pc="-40" dirty="0"/>
              <a:t>The object is moved without changing the size, turning or reflecting it.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5CC92B-4CEE-4A62-93EA-3E2DC319D9EA}"/>
              </a:ext>
            </a:extLst>
          </p:cNvPr>
          <p:cNvSpPr/>
          <p:nvPr/>
        </p:nvSpPr>
        <p:spPr>
          <a:xfrm>
            <a:off x="5438775" y="3641725"/>
            <a:ext cx="2913063" cy="1187450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When translating an object on a grid, it can slide up or down, left                  or right.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FA3E2E-E08D-433A-A103-AC5B6219DBE8}"/>
              </a:ext>
            </a:extLst>
          </p:cNvPr>
          <p:cNvSpPr/>
          <p:nvPr/>
        </p:nvSpPr>
        <p:spPr>
          <a:xfrm>
            <a:off x="1731479" y="696913"/>
            <a:ext cx="56810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Translating Coordinates</a:t>
            </a:r>
            <a:endParaRPr lang="en-GB" sz="4000" b="1" dirty="0">
              <a:latin typeface="+mn-l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7BD7527-8B5A-4F26-B15A-4C97D5AC01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2583547"/>
            <a:ext cx="647700" cy="6477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7A6CFCB-EBAE-43DF-BE81-2CAACD2758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2583547"/>
            <a:ext cx="6477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23437 -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9DFC294-D6C5-422F-9DE1-48ACC61E221A}"/>
              </a:ext>
            </a:extLst>
          </p:cNvPr>
          <p:cNvGraphicFramePr>
            <a:graphicFrameLocks noGrp="1"/>
          </p:cNvGraphicFramePr>
          <p:nvPr/>
        </p:nvGraphicFramePr>
        <p:xfrm>
          <a:off x="1003300" y="1558925"/>
          <a:ext cx="428942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TextBox 5">
            <a:extLst>
              <a:ext uri="{FF2B5EF4-FFF2-40B4-BE49-F238E27FC236}">
                <a16:creationId xmlns:a16="http://schemas.microsoft.com/office/drawing/2014/main" id="{2959F431-AE26-4D2E-9815-FB3C50C9A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55975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8D072673-3D79-4559-ADDB-72DAC0D2C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55975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315A3745-E06F-452F-83DF-C2114EA3F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CC70C018-AF51-4602-A137-226BB3E54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224338C3-A7DE-4441-AF9E-BBC3F202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34A39F46-F1AD-4D01-BE7D-F2873FC3A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352DD2FF-2E41-4B87-9CE9-5912FBE63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558006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AA0A6F06-76B6-4B53-92FF-C5A77D4B8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47593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TextBox 26">
            <a:extLst>
              <a:ext uri="{FF2B5EF4-FFF2-40B4-BE49-F238E27FC236}">
                <a16:creationId xmlns:a16="http://schemas.microsoft.com/office/drawing/2014/main" id="{D589CB16-907E-4D9A-B8DE-4687BBEC6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40767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78DDEAE8-251D-4927-8C6F-16C1FDA08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3940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id="{C5E5EE97-5526-4F57-9DB2-2D7EA0A0E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74002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4DB5F842-C15B-4854-8BC5-A3B8A39B7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043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AD035F6F-09AB-4990-8676-0F55B02B1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3731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56FCD581-B14D-4E07-A950-EA425F27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4943475"/>
            <a:ext cx="2751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161616"/>
                </a:solidFill>
              </a:rPr>
              <a:t>Click on the planet to translate it </a:t>
            </a:r>
            <a:r>
              <a:rPr lang="en-GB" altLang="en-US" b="1" dirty="0">
                <a:solidFill>
                  <a:srgbClr val="161616"/>
                </a:solidFill>
              </a:rPr>
              <a:t>right 4, up 2 </a:t>
            </a:r>
            <a:r>
              <a:rPr lang="en-GB" altLang="en-US" dirty="0">
                <a:solidFill>
                  <a:srgbClr val="161616"/>
                </a:solidFill>
              </a:rPr>
              <a:t>on the grid.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623C91-3A9D-4BCC-BCFB-B27758DF453B}"/>
              </a:ext>
            </a:extLst>
          </p:cNvPr>
          <p:cNvSpPr/>
          <p:nvPr/>
        </p:nvSpPr>
        <p:spPr>
          <a:xfrm>
            <a:off x="5438775" y="1557338"/>
            <a:ext cx="2913063" cy="963612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In maths, translation means moving an object on a grid.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094997-CA73-4676-95FF-C08F89FD92C3}"/>
              </a:ext>
            </a:extLst>
          </p:cNvPr>
          <p:cNvSpPr/>
          <p:nvPr/>
        </p:nvSpPr>
        <p:spPr>
          <a:xfrm>
            <a:off x="5438775" y="2600325"/>
            <a:ext cx="2913063" cy="963613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pc="-40" dirty="0"/>
              <a:t>The object is moved without changing the size, turning or reflecting it.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0E9CCF3-9692-4B2C-BBF8-239340F74863}"/>
              </a:ext>
            </a:extLst>
          </p:cNvPr>
          <p:cNvSpPr/>
          <p:nvPr/>
        </p:nvSpPr>
        <p:spPr>
          <a:xfrm>
            <a:off x="5438775" y="3641725"/>
            <a:ext cx="2913063" cy="1187450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When translating an object on a grid, it can slide up or down, left                  or right.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540572-45F9-4967-ACC4-8DED92A33F5F}"/>
              </a:ext>
            </a:extLst>
          </p:cNvPr>
          <p:cNvSpPr/>
          <p:nvPr/>
        </p:nvSpPr>
        <p:spPr>
          <a:xfrm>
            <a:off x="1731479" y="696913"/>
            <a:ext cx="56810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Translating Coordinates</a:t>
            </a:r>
            <a:endParaRPr lang="en-GB" sz="4000" b="1" dirty="0">
              <a:latin typeface="+mn-l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B799BCD-D88E-47A6-BE61-6E3881FFD5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85" y="4730724"/>
            <a:ext cx="906461" cy="3683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5B669A6-21EF-4EDA-916F-1EBEE5F82B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85" y="4730724"/>
            <a:ext cx="906461" cy="36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31163 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63 0.00139 L 0.31337 -0.19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E3163E-2805-4671-AB49-B4B169D46C0E}"/>
              </a:ext>
            </a:extLst>
          </p:cNvPr>
          <p:cNvSpPr/>
          <p:nvPr/>
        </p:nvSpPr>
        <p:spPr>
          <a:xfrm>
            <a:off x="2137038" y="696913"/>
            <a:ext cx="486992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Missing Translations</a:t>
            </a:r>
            <a:endParaRPr lang="en-GB" sz="4000" b="1" dirty="0"/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E1FE59FA-AEFB-4434-9007-DC55301FD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/>
          <a:stretch>
            <a:fillRect/>
          </a:stretch>
        </p:blipFill>
        <p:spPr bwMode="auto">
          <a:xfrm>
            <a:off x="4057650" y="1566863"/>
            <a:ext cx="429418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F63F1F-9476-44F3-B661-317D9C38556C}"/>
              </a:ext>
            </a:extLst>
          </p:cNvPr>
          <p:cNvSpPr/>
          <p:nvPr/>
        </p:nvSpPr>
        <p:spPr>
          <a:xfrm>
            <a:off x="4062413" y="1558925"/>
            <a:ext cx="4278312" cy="4038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99E15B-ACD9-43B6-B9E0-BF89433D50BA}"/>
              </a:ext>
            </a:extLst>
          </p:cNvPr>
          <p:cNvGraphicFramePr>
            <a:graphicFrameLocks noGrp="1"/>
          </p:cNvGraphicFramePr>
          <p:nvPr/>
        </p:nvGraphicFramePr>
        <p:xfrm>
          <a:off x="4062413" y="1558925"/>
          <a:ext cx="428942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88" name="TextBox 5">
            <a:extLst>
              <a:ext uri="{FF2B5EF4-FFF2-40B4-BE49-F238E27FC236}">
                <a16:creationId xmlns:a16="http://schemas.microsoft.com/office/drawing/2014/main" id="{6D5FC92F-0386-4830-8F47-AD9589217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55975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489" name="TextBox 17">
            <a:extLst>
              <a:ext uri="{FF2B5EF4-FFF2-40B4-BE49-F238E27FC236}">
                <a16:creationId xmlns:a16="http://schemas.microsoft.com/office/drawing/2014/main" id="{8BD7F45F-AD49-4F4C-B72D-C700E82EC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55975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90" name="TextBox 20">
            <a:extLst>
              <a:ext uri="{FF2B5EF4-FFF2-40B4-BE49-F238E27FC236}">
                <a16:creationId xmlns:a16="http://schemas.microsoft.com/office/drawing/2014/main" id="{E12654CD-D7B3-40E9-AC31-6E66A5DF9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888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91" name="TextBox 21">
            <a:extLst>
              <a:ext uri="{FF2B5EF4-FFF2-40B4-BE49-F238E27FC236}">
                <a16:creationId xmlns:a16="http://schemas.microsoft.com/office/drawing/2014/main" id="{617CDC68-0E7E-4640-805A-51A61B940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13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92" name="TextBox 22">
            <a:extLst>
              <a:ext uri="{FF2B5EF4-FFF2-40B4-BE49-F238E27FC236}">
                <a16:creationId xmlns:a16="http://schemas.microsoft.com/office/drawing/2014/main" id="{A24A6FA2-2836-4D81-901C-A80CC39D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93" name="TextBox 23">
            <a:extLst>
              <a:ext uri="{FF2B5EF4-FFF2-40B4-BE49-F238E27FC236}">
                <a16:creationId xmlns:a16="http://schemas.microsoft.com/office/drawing/2014/main" id="{15884A5F-7531-4E98-BE0A-C90877AF5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5599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494" name="TextBox 24">
            <a:extLst>
              <a:ext uri="{FF2B5EF4-FFF2-40B4-BE49-F238E27FC236}">
                <a16:creationId xmlns:a16="http://schemas.microsoft.com/office/drawing/2014/main" id="{B97E86E9-4138-41EE-A66C-F92866CBE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558006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495" name="TextBox 25">
            <a:extLst>
              <a:ext uri="{FF2B5EF4-FFF2-40B4-BE49-F238E27FC236}">
                <a16:creationId xmlns:a16="http://schemas.microsoft.com/office/drawing/2014/main" id="{8FA81839-1753-4006-B863-D1275E8A1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3" y="47593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96" name="TextBox 26">
            <a:extLst>
              <a:ext uri="{FF2B5EF4-FFF2-40B4-BE49-F238E27FC236}">
                <a16:creationId xmlns:a16="http://schemas.microsoft.com/office/drawing/2014/main" id="{1628579E-9509-45B8-8911-7A4E9F53C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3" y="40767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97" name="TextBox 27">
            <a:extLst>
              <a:ext uri="{FF2B5EF4-FFF2-40B4-BE49-F238E27FC236}">
                <a16:creationId xmlns:a16="http://schemas.microsoft.com/office/drawing/2014/main" id="{E0B03C80-641C-47C5-83A4-A6450D9F0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3" y="33940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98" name="TextBox 28">
            <a:extLst>
              <a:ext uri="{FF2B5EF4-FFF2-40B4-BE49-F238E27FC236}">
                <a16:creationId xmlns:a16="http://schemas.microsoft.com/office/drawing/2014/main" id="{DE2161CA-2A3B-42D0-923F-731DF646B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3" y="274002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99" name="TextBox 29">
            <a:extLst>
              <a:ext uri="{FF2B5EF4-FFF2-40B4-BE49-F238E27FC236}">
                <a16:creationId xmlns:a16="http://schemas.microsoft.com/office/drawing/2014/main" id="{07422797-7ACA-4018-943B-3A9C0754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3" y="2043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500" name="TextBox 30">
            <a:extLst>
              <a:ext uri="{FF2B5EF4-FFF2-40B4-BE49-F238E27FC236}">
                <a16:creationId xmlns:a16="http://schemas.microsoft.com/office/drawing/2014/main" id="{160E2AEB-2EDC-4413-A5AE-F90F9A01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3" y="13731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8501" name="Picture 5">
            <a:extLst>
              <a:ext uri="{FF2B5EF4-FFF2-40B4-BE49-F238E27FC236}">
                <a16:creationId xmlns:a16="http://schemas.microsoft.com/office/drawing/2014/main" id="{9307B03B-DC2B-4E24-8BDC-5E281BC80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1912938"/>
            <a:ext cx="11604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5C9A05A-D7AA-4BC5-84F8-551535AD6BCD}"/>
              </a:ext>
            </a:extLst>
          </p:cNvPr>
          <p:cNvGrpSpPr/>
          <p:nvPr/>
        </p:nvGrpSpPr>
        <p:grpSpPr>
          <a:xfrm>
            <a:off x="448866" y="1393032"/>
            <a:ext cx="3264298" cy="1096962"/>
            <a:chOff x="448866" y="1741488"/>
            <a:chExt cx="3264298" cy="1096962"/>
          </a:xfrm>
          <a:solidFill>
            <a:srgbClr val="C5DC46"/>
          </a:solidFill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331770F2-53C2-450B-9C18-42AAE0C14698}"/>
                </a:ext>
              </a:extLst>
            </p:cNvPr>
            <p:cNvSpPr/>
            <p:nvPr/>
          </p:nvSpPr>
          <p:spPr>
            <a:xfrm>
              <a:off x="448866" y="1741488"/>
              <a:ext cx="3264298" cy="1096962"/>
            </a:xfrm>
            <a:prstGeom prst="homePlate">
              <a:avLst/>
            </a:prstGeom>
            <a:grpFill/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3B5FFE-4485-4032-9D91-2C28B7B372AB}"/>
                </a:ext>
              </a:extLst>
            </p:cNvPr>
            <p:cNvSpPr/>
            <p:nvPr/>
          </p:nvSpPr>
          <p:spPr>
            <a:xfrm>
              <a:off x="871720" y="1968331"/>
              <a:ext cx="2320276" cy="646331"/>
            </a:xfrm>
            <a:prstGeom prst="rect">
              <a:avLst/>
            </a:prstGeom>
            <a:grpFill/>
            <a:ln>
              <a:solidFill>
                <a:srgbClr val="C5DC46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n-lt"/>
                </a:rPr>
                <a:t>Click on the planet to see it translated.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AF61B52-4239-4AD8-9172-B9B7B250FBBA}"/>
              </a:ext>
            </a:extLst>
          </p:cNvPr>
          <p:cNvSpPr/>
          <p:nvPr/>
        </p:nvSpPr>
        <p:spPr>
          <a:xfrm>
            <a:off x="755650" y="2555875"/>
            <a:ext cx="28067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Part of the translation describing the movement of the planet is missing.</a:t>
            </a:r>
          </a:p>
          <a:p>
            <a:pPr>
              <a:defRPr/>
            </a:pPr>
            <a:endParaRPr lang="en-GB" dirty="0">
              <a:latin typeface="+mn-lt"/>
            </a:endParaRPr>
          </a:p>
          <a:p>
            <a:pPr>
              <a:defRPr/>
            </a:pPr>
            <a:r>
              <a:rPr lang="en-GB" dirty="0">
                <a:latin typeface="+mn-lt"/>
              </a:rPr>
              <a:t>Work with your partner to work out the missing part of the translation.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FDB10-B743-4D88-9F6D-E8A4009AE48A}"/>
              </a:ext>
            </a:extLst>
          </p:cNvPr>
          <p:cNvSpPr/>
          <p:nvPr/>
        </p:nvSpPr>
        <p:spPr>
          <a:xfrm>
            <a:off x="871538" y="4656138"/>
            <a:ext cx="1436687" cy="393700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Right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FB3CD3-7AAA-4240-8F9E-A9DD31535AE3}"/>
              </a:ext>
            </a:extLst>
          </p:cNvPr>
          <p:cNvSpPr/>
          <p:nvPr/>
        </p:nvSpPr>
        <p:spPr>
          <a:xfrm>
            <a:off x="871538" y="5116513"/>
            <a:ext cx="1436687" cy="393700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Down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07F203-C9A7-4E80-B83D-FD4914DFF63C}"/>
              </a:ext>
            </a:extLst>
          </p:cNvPr>
          <p:cNvSpPr/>
          <p:nvPr/>
        </p:nvSpPr>
        <p:spPr>
          <a:xfrm>
            <a:off x="2401888" y="4656138"/>
            <a:ext cx="646112" cy="393700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E08F54-8D60-404D-B04A-451A4F6C19F5}"/>
              </a:ext>
            </a:extLst>
          </p:cNvPr>
          <p:cNvSpPr/>
          <p:nvPr/>
        </p:nvSpPr>
        <p:spPr>
          <a:xfrm>
            <a:off x="2401888" y="5122863"/>
            <a:ext cx="646112" cy="392112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50DF53-FAA2-49D4-91C9-7EF8D6AF802F}"/>
              </a:ext>
            </a:extLst>
          </p:cNvPr>
          <p:cNvSpPr/>
          <p:nvPr/>
        </p:nvSpPr>
        <p:spPr>
          <a:xfrm>
            <a:off x="771525" y="5632450"/>
            <a:ext cx="22764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Click on the question mark to see the answer.</a:t>
            </a:r>
          </a:p>
        </p:txBody>
      </p:sp>
      <p:sp>
        <p:nvSpPr>
          <p:cNvPr id="39" name="?">
            <a:extLst>
              <a:ext uri="{FF2B5EF4-FFF2-40B4-BE49-F238E27FC236}">
                <a16:creationId xmlns:a16="http://schemas.microsoft.com/office/drawing/2014/main" id="{B3819595-FA25-4113-9ACC-8E9E0437B7FF}"/>
              </a:ext>
            </a:extLst>
          </p:cNvPr>
          <p:cNvSpPr/>
          <p:nvPr/>
        </p:nvSpPr>
        <p:spPr>
          <a:xfrm>
            <a:off x="874713" y="4656138"/>
            <a:ext cx="1436687" cy="393700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?</a:t>
            </a:r>
          </a:p>
        </p:txBody>
      </p:sp>
      <p:pic>
        <p:nvPicPr>
          <p:cNvPr id="40" name="planet">
            <a:extLst>
              <a:ext uri="{FF2B5EF4-FFF2-40B4-BE49-F238E27FC236}">
                <a16:creationId xmlns:a16="http://schemas.microsoft.com/office/drawing/2014/main" id="{9E6687C6-5ABB-4B17-9F5D-377A38D4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1912938"/>
            <a:ext cx="11604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23386 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86 3.7037E-7 L 0.23594 0.296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10E03-50AF-48F7-8EEA-EE88277B30C8}"/>
              </a:ext>
            </a:extLst>
          </p:cNvPr>
          <p:cNvSpPr/>
          <p:nvPr/>
        </p:nvSpPr>
        <p:spPr>
          <a:xfrm>
            <a:off x="2137038" y="696913"/>
            <a:ext cx="486992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Missing Translations</a:t>
            </a:r>
            <a:endParaRPr lang="en-GB" sz="4000" b="1" dirty="0"/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434D7919-7DAA-415C-AA58-E48315ED3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/>
          <a:stretch>
            <a:fillRect/>
          </a:stretch>
        </p:blipFill>
        <p:spPr bwMode="auto">
          <a:xfrm>
            <a:off x="4057650" y="1566863"/>
            <a:ext cx="429418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C82DEA-184C-4999-8A36-BDE5BBAC8DA6}"/>
              </a:ext>
            </a:extLst>
          </p:cNvPr>
          <p:cNvSpPr/>
          <p:nvPr/>
        </p:nvSpPr>
        <p:spPr>
          <a:xfrm>
            <a:off x="4062413" y="1558925"/>
            <a:ext cx="4278312" cy="4038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8545D2-14EF-42EA-BE36-FEC43A7C06FA}"/>
              </a:ext>
            </a:extLst>
          </p:cNvPr>
          <p:cNvGraphicFramePr>
            <a:graphicFrameLocks noGrp="1"/>
          </p:cNvGraphicFramePr>
          <p:nvPr/>
        </p:nvGraphicFramePr>
        <p:xfrm>
          <a:off x="4062413" y="1558925"/>
          <a:ext cx="428942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512" name="TextBox 5">
            <a:extLst>
              <a:ext uri="{FF2B5EF4-FFF2-40B4-BE49-F238E27FC236}">
                <a16:creationId xmlns:a16="http://schemas.microsoft.com/office/drawing/2014/main" id="{BC519FD5-7101-47B8-BCCB-8290EB9EF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5721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513" name="TextBox 17">
            <a:extLst>
              <a:ext uri="{FF2B5EF4-FFF2-40B4-BE49-F238E27FC236}">
                <a16:creationId xmlns:a16="http://schemas.microsoft.com/office/drawing/2014/main" id="{E2A2608A-C805-4B8E-A7B5-97F60DA3E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5721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514" name="TextBox 20">
            <a:extLst>
              <a:ext uri="{FF2B5EF4-FFF2-40B4-BE49-F238E27FC236}">
                <a16:creationId xmlns:a16="http://schemas.microsoft.com/office/drawing/2014/main" id="{A2CD3A38-F535-4301-9ED7-D2638F251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888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15" name="TextBox 21">
            <a:extLst>
              <a:ext uri="{FF2B5EF4-FFF2-40B4-BE49-F238E27FC236}">
                <a16:creationId xmlns:a16="http://schemas.microsoft.com/office/drawing/2014/main" id="{1B32CF02-970C-4A7C-A4F3-C451C38D4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13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516" name="TextBox 22">
            <a:extLst>
              <a:ext uri="{FF2B5EF4-FFF2-40B4-BE49-F238E27FC236}">
                <a16:creationId xmlns:a16="http://schemas.microsoft.com/office/drawing/2014/main" id="{5BA02B34-E183-4793-A3C5-281097B48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517" name="TextBox 23">
            <a:extLst>
              <a:ext uri="{FF2B5EF4-FFF2-40B4-BE49-F238E27FC236}">
                <a16:creationId xmlns:a16="http://schemas.microsoft.com/office/drawing/2014/main" id="{2686E06E-7A36-446A-93A0-08D64E2C0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518" name="TextBox 24">
            <a:extLst>
              <a:ext uri="{FF2B5EF4-FFF2-40B4-BE49-F238E27FC236}">
                <a16:creationId xmlns:a16="http://schemas.microsoft.com/office/drawing/2014/main" id="{08A8895D-6BE5-45DB-B7A4-1396B591E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57038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519" name="TextBox 25">
            <a:extLst>
              <a:ext uri="{FF2B5EF4-FFF2-40B4-BE49-F238E27FC236}">
                <a16:creationId xmlns:a16="http://schemas.microsoft.com/office/drawing/2014/main" id="{57ED1E92-EF39-4A4E-93E1-393339A8F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47593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520" name="TextBox 26">
            <a:extLst>
              <a:ext uri="{FF2B5EF4-FFF2-40B4-BE49-F238E27FC236}">
                <a16:creationId xmlns:a16="http://schemas.microsoft.com/office/drawing/2014/main" id="{EDADCD1B-F140-4458-BF0F-F5C581B67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40767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21" name="TextBox 27">
            <a:extLst>
              <a:ext uri="{FF2B5EF4-FFF2-40B4-BE49-F238E27FC236}">
                <a16:creationId xmlns:a16="http://schemas.microsoft.com/office/drawing/2014/main" id="{D595B505-B678-4B1F-A2B2-468A8FC8B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33940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522" name="TextBox 28">
            <a:extLst>
              <a:ext uri="{FF2B5EF4-FFF2-40B4-BE49-F238E27FC236}">
                <a16:creationId xmlns:a16="http://schemas.microsoft.com/office/drawing/2014/main" id="{72EDBE61-2309-4009-8EC9-2AF5C4676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274002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523" name="TextBox 29">
            <a:extLst>
              <a:ext uri="{FF2B5EF4-FFF2-40B4-BE49-F238E27FC236}">
                <a16:creationId xmlns:a16="http://schemas.microsoft.com/office/drawing/2014/main" id="{46A40770-A74C-4F53-A1CD-7A6AB0C0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2043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524" name="TextBox 30">
            <a:extLst>
              <a:ext uri="{FF2B5EF4-FFF2-40B4-BE49-F238E27FC236}">
                <a16:creationId xmlns:a16="http://schemas.microsoft.com/office/drawing/2014/main" id="{55621C3E-7BA4-47C6-B43B-C720E5382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13731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6A79E0-06C4-49BB-AD36-92298689F7B9}"/>
              </a:ext>
            </a:extLst>
          </p:cNvPr>
          <p:cNvGrpSpPr/>
          <p:nvPr/>
        </p:nvGrpSpPr>
        <p:grpSpPr>
          <a:xfrm>
            <a:off x="448866" y="1393032"/>
            <a:ext cx="3264298" cy="1096962"/>
            <a:chOff x="448866" y="1741488"/>
            <a:chExt cx="3264298" cy="1096962"/>
          </a:xfrm>
          <a:solidFill>
            <a:srgbClr val="C5DC46"/>
          </a:solidFill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89246835-24FF-4D1D-9DFC-3880007E43EC}"/>
                </a:ext>
              </a:extLst>
            </p:cNvPr>
            <p:cNvSpPr/>
            <p:nvPr/>
          </p:nvSpPr>
          <p:spPr>
            <a:xfrm>
              <a:off x="448866" y="1741488"/>
              <a:ext cx="3264298" cy="1096962"/>
            </a:xfrm>
            <a:prstGeom prst="homePlate">
              <a:avLst/>
            </a:prstGeom>
            <a:grpFill/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2B19EC-7115-436A-A8F6-5442F724DAB4}"/>
                </a:ext>
              </a:extLst>
            </p:cNvPr>
            <p:cNvSpPr/>
            <p:nvPr/>
          </p:nvSpPr>
          <p:spPr>
            <a:xfrm>
              <a:off x="871720" y="1968331"/>
              <a:ext cx="2320276" cy="646331"/>
            </a:xfrm>
            <a:prstGeom prst="rect">
              <a:avLst/>
            </a:prstGeom>
            <a:grpFill/>
            <a:ln>
              <a:solidFill>
                <a:srgbClr val="C5DC46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n-lt"/>
                </a:rPr>
                <a:t>Click on the planet to see it translated.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B99ED3D-9ED8-4096-9CBD-82E00E9DB7F7}"/>
              </a:ext>
            </a:extLst>
          </p:cNvPr>
          <p:cNvSpPr/>
          <p:nvPr/>
        </p:nvSpPr>
        <p:spPr>
          <a:xfrm>
            <a:off x="755650" y="2555875"/>
            <a:ext cx="28067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Part of the translation describing the movement of the planet is missing.</a:t>
            </a:r>
          </a:p>
          <a:p>
            <a:pPr>
              <a:defRPr/>
            </a:pPr>
            <a:endParaRPr lang="en-GB" dirty="0">
              <a:latin typeface="+mn-lt"/>
            </a:endParaRPr>
          </a:p>
          <a:p>
            <a:pPr>
              <a:defRPr/>
            </a:pPr>
            <a:r>
              <a:rPr lang="en-GB" dirty="0">
                <a:latin typeface="+mn-lt"/>
              </a:rPr>
              <a:t>Work with your partner to work out the missing part of the translation.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26F85-82C8-462B-9836-FAD690E5193A}"/>
              </a:ext>
            </a:extLst>
          </p:cNvPr>
          <p:cNvSpPr/>
          <p:nvPr/>
        </p:nvSpPr>
        <p:spPr>
          <a:xfrm>
            <a:off x="871538" y="4656138"/>
            <a:ext cx="1436687" cy="393700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Left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9565FC-F71A-483A-9492-77F02F7F336D}"/>
              </a:ext>
            </a:extLst>
          </p:cNvPr>
          <p:cNvSpPr/>
          <p:nvPr/>
        </p:nvSpPr>
        <p:spPr>
          <a:xfrm>
            <a:off x="871538" y="5116513"/>
            <a:ext cx="1436687" cy="393700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Up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1DBE02-6FD9-46E4-BCCF-A0BE4AC25CAE}"/>
              </a:ext>
            </a:extLst>
          </p:cNvPr>
          <p:cNvSpPr/>
          <p:nvPr/>
        </p:nvSpPr>
        <p:spPr>
          <a:xfrm>
            <a:off x="2401888" y="4656138"/>
            <a:ext cx="646112" cy="393700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4CC65F-FD2E-45D4-87DF-F6EB61B7C437}"/>
              </a:ext>
            </a:extLst>
          </p:cNvPr>
          <p:cNvSpPr/>
          <p:nvPr/>
        </p:nvSpPr>
        <p:spPr>
          <a:xfrm>
            <a:off x="2401888" y="5122863"/>
            <a:ext cx="646112" cy="392112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E82C26-ECE2-41D4-A851-7B3B1294F5F7}"/>
              </a:ext>
            </a:extLst>
          </p:cNvPr>
          <p:cNvSpPr/>
          <p:nvPr/>
        </p:nvSpPr>
        <p:spPr>
          <a:xfrm>
            <a:off x="771525" y="5632450"/>
            <a:ext cx="22764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Click on the question mark to see the answer.</a:t>
            </a:r>
          </a:p>
        </p:txBody>
      </p:sp>
      <p:sp>
        <p:nvSpPr>
          <p:cNvPr id="39" name="?">
            <a:extLst>
              <a:ext uri="{FF2B5EF4-FFF2-40B4-BE49-F238E27FC236}">
                <a16:creationId xmlns:a16="http://schemas.microsoft.com/office/drawing/2014/main" id="{973D1F73-DC63-4872-ACFA-1F4D1B8A6429}"/>
              </a:ext>
            </a:extLst>
          </p:cNvPr>
          <p:cNvSpPr/>
          <p:nvPr/>
        </p:nvSpPr>
        <p:spPr>
          <a:xfrm>
            <a:off x="2401888" y="4656138"/>
            <a:ext cx="646112" cy="393700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/>
              <a:t>?</a:t>
            </a:r>
          </a:p>
        </p:txBody>
      </p:sp>
      <p:pic>
        <p:nvPicPr>
          <p:cNvPr id="19533" name="Picture 3">
            <a:extLst>
              <a:ext uri="{FF2B5EF4-FFF2-40B4-BE49-F238E27FC236}">
                <a16:creationId xmlns:a16="http://schemas.microsoft.com/office/drawing/2014/main" id="{641ABA4F-20A8-47F8-9447-7E5C71150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249863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lanet">
            <a:extLst>
              <a:ext uri="{FF2B5EF4-FFF2-40B4-BE49-F238E27FC236}">
                <a16:creationId xmlns:a16="http://schemas.microsoft.com/office/drawing/2014/main" id="{4AFA9BBC-86EF-4F4A-877F-BFEB118C0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249863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23698 -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98 -2.22222E-6 L -0.23264 -0.5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675</Words>
  <Application>Microsoft Office PowerPoint</Application>
  <PresentationFormat>On-screen Show (4:3)</PresentationFormat>
  <Paragraphs>196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Sassoon Infant Md</vt:lpstr>
      <vt:lpstr>Tuffy</vt:lpstr>
      <vt:lpstr>Twinkl SemiBold</vt:lpstr>
      <vt:lpstr>Twinkl</vt:lpstr>
      <vt:lpstr>Sassoon Infant Rg</vt:lpstr>
      <vt:lpstr>Arial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Staff</cp:lastModifiedBy>
  <cp:revision>84</cp:revision>
  <dcterms:created xsi:type="dcterms:W3CDTF">2016-09-27T11:04:03Z</dcterms:created>
  <dcterms:modified xsi:type="dcterms:W3CDTF">2020-06-19T11:03:09Z</dcterms:modified>
</cp:coreProperties>
</file>