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3"/>
  </p:handoutMasterIdLst>
  <p:sldIdLst>
    <p:sldId id="267" r:id="rId2"/>
    <p:sldId id="258" r:id="rId3"/>
    <p:sldId id="263" r:id="rId4"/>
    <p:sldId id="268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assoon Infant Md" panose="02000603050000020003" pitchFamily="50" charset="0"/>
      <p:regular r:id="rId28"/>
    </p:embeddedFont>
    <p:embeddedFont>
      <p:font typeface="Sassoon Infant Rg" panose="02000503030000020003" pitchFamily="50" charset="0"/>
      <p:regular r:id="rId29"/>
      <p:bold r:id="rId30"/>
    </p:embeddedFont>
    <p:embeddedFont>
      <p:font typeface="BPreplay" panose="02000503000000020004" pitchFamily="5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23E"/>
    <a:srgbClr val="DFE4B6"/>
    <a:srgbClr val="ACDDFC"/>
    <a:srgbClr val="E4FFDF"/>
    <a:srgbClr val="CFEBFD"/>
    <a:srgbClr val="BECA6D"/>
    <a:srgbClr val="F2F3EF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23275A-2063-4E2E-BCC2-F54D08BBF1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1DA0-3490-4B97-8FB2-73729EBA08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907706-5203-45FA-AA31-26C3481A12F2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3D089-C3B3-43F4-A363-7BE88E9EC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4B0F4-2618-4DC2-9286-F161F82822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7A6AAB-1116-4FF2-9AF5-010B26DA6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FFB139-56CE-4F64-872B-DF25446B3DC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9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E5F83F-F038-4EF6-9312-81C2D394D90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82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47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8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1" r:id="rId4"/>
    <p:sldLayoutId id="2147483692" r:id="rId5"/>
    <p:sldLayoutId id="214748369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32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10" Type="http://schemas.openxmlformats.org/officeDocument/2006/relationships/image" Target="../media/image29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://www.bbc.co.uk/guides/z3c2xnb" TargetMode="Externa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4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1.png"/><Relationship Id="rId7" Type="http://schemas.openxmlformats.org/officeDocument/2006/relationships/image" Target="../media/image1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8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7F8C3-5929-4A69-B5A3-6A0B455767F0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DB575-E333-46B8-9B37-CA96F0E7A4F9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336800" y="6465888"/>
            <a:ext cx="44704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 | Year 2 | Living Things and Their Habitats | Food Chains | Lesson 6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Living Things and Their Habitats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/>
              <a:t>Science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638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99D17F-D74E-4091-9C6A-96AD66C3502F}"/>
              </a:ext>
            </a:extLst>
          </p:cNvPr>
          <p:cNvSpPr/>
          <p:nvPr/>
        </p:nvSpPr>
        <p:spPr>
          <a:xfrm>
            <a:off x="755650" y="1738313"/>
            <a:ext cx="3732213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7B0528-A44C-4351-9A20-1B669F106A8C}"/>
              </a:ext>
            </a:extLst>
          </p:cNvPr>
          <p:cNvSpPr/>
          <p:nvPr/>
        </p:nvSpPr>
        <p:spPr>
          <a:xfrm>
            <a:off x="4667250" y="1738313"/>
            <a:ext cx="3730625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755650" y="1738313"/>
            <a:ext cx="37322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animals are </a:t>
            </a:r>
            <a:r>
              <a:rPr lang="en-GB" altLang="en-US" b="1">
                <a:solidFill>
                  <a:schemeClr val="tx1"/>
                </a:solidFill>
              </a:rPr>
              <a:t>omnivores</a:t>
            </a:r>
            <a:r>
              <a:rPr lang="en-GB" altLang="en-US">
                <a:solidFill>
                  <a:schemeClr val="tx1"/>
                </a:solidFill>
              </a:rPr>
              <a:t>. 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4810125" y="1743075"/>
            <a:ext cx="3706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eat </a:t>
            </a:r>
            <a:r>
              <a:rPr lang="en-GB" altLang="en-US" b="1">
                <a:solidFill>
                  <a:schemeClr val="tx1"/>
                </a:solidFill>
              </a:rPr>
              <a:t>plants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chemeClr val="tx1"/>
                </a:solidFill>
              </a:rPr>
              <a:t>animals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392" name="Group 13"/>
          <p:cNvGrpSpPr>
            <a:grpSpLocks/>
          </p:cNvGrpSpPr>
          <p:nvPr/>
        </p:nvGrpSpPr>
        <p:grpSpPr bwMode="auto">
          <a:xfrm>
            <a:off x="1003300" y="2133600"/>
            <a:ext cx="3236913" cy="3776663"/>
            <a:chOff x="949257" y="2134187"/>
            <a:chExt cx="3235944" cy="3776808"/>
          </a:xfrm>
        </p:grpSpPr>
        <p:pic>
          <p:nvPicPr>
            <p:cNvPr id="1640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36" y="4652770"/>
              <a:ext cx="1921933" cy="125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34" y="3634605"/>
              <a:ext cx="1551567" cy="111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5" y="5136425"/>
              <a:ext cx="1048890" cy="70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57" y="3617671"/>
              <a:ext cx="1539774" cy="88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203" y="2134187"/>
              <a:ext cx="1159965" cy="161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54" y="2575782"/>
              <a:ext cx="908040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25"/>
          <p:cNvGrpSpPr>
            <a:grpSpLocks/>
          </p:cNvGrpSpPr>
          <p:nvPr/>
        </p:nvGrpSpPr>
        <p:grpSpPr bwMode="auto">
          <a:xfrm>
            <a:off x="4810125" y="2749550"/>
            <a:ext cx="3416300" cy="2882900"/>
            <a:chOff x="4842167" y="3026436"/>
            <a:chExt cx="3415841" cy="2882771"/>
          </a:xfrm>
        </p:grpSpPr>
        <p:pic>
          <p:nvPicPr>
            <p:cNvPr id="16394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61426">
              <a:off x="4843699" y="3026436"/>
              <a:ext cx="1625162" cy="59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28660">
              <a:off x="6389818" y="3540278"/>
              <a:ext cx="801782" cy="68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397" y="3788557"/>
              <a:ext cx="685183" cy="108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17" y="5055678"/>
              <a:ext cx="1925253" cy="85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167" y="4298276"/>
              <a:ext cx="731279" cy="52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844" y="4597539"/>
              <a:ext cx="560962" cy="59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927" y="5462704"/>
              <a:ext cx="990301" cy="23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28" y="3073631"/>
              <a:ext cx="1053680" cy="11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741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41FF65-4607-4270-B3A4-1483B68EF84F}"/>
              </a:ext>
            </a:extLst>
          </p:cNvPr>
          <p:cNvSpPr/>
          <p:nvPr/>
        </p:nvSpPr>
        <p:spPr>
          <a:xfrm>
            <a:off x="755650" y="1738313"/>
            <a:ext cx="7632700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413" name="Group 22"/>
          <p:cNvGrpSpPr>
            <a:grpSpLocks/>
          </p:cNvGrpSpPr>
          <p:nvPr/>
        </p:nvGrpSpPr>
        <p:grpSpPr bwMode="auto">
          <a:xfrm>
            <a:off x="827088" y="2052638"/>
            <a:ext cx="2352675" cy="1458912"/>
            <a:chOff x="826523" y="2052533"/>
            <a:chExt cx="2353734" cy="1458487"/>
          </a:xfrm>
        </p:grpSpPr>
        <p:sp>
          <p:nvSpPr>
            <p:cNvPr id="22" name="Oval Callout 21">
              <a:extLst>
                <a:ext uri="{FF2B5EF4-FFF2-40B4-BE49-F238E27FC236}">
                  <a16:creationId xmlns:a16="http://schemas.microsoft.com/office/drawing/2014/main" id="{575034E5-0AE0-48DA-83FB-6D837A67447C}"/>
                </a:ext>
              </a:extLst>
            </p:cNvPr>
            <p:cNvSpPr/>
            <p:nvPr/>
          </p:nvSpPr>
          <p:spPr>
            <a:xfrm>
              <a:off x="826523" y="2052533"/>
              <a:ext cx="2353734" cy="1458487"/>
            </a:xfrm>
            <a:prstGeom prst="wedgeEllipseCallout">
              <a:avLst>
                <a:gd name="adj1" fmla="val 64059"/>
                <a:gd name="adj2" fmla="val 4450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19" name="TextBox 2"/>
            <p:cNvSpPr txBox="1">
              <a:spLocks noChangeArrowheads="1"/>
            </p:cNvSpPr>
            <p:nvPr/>
          </p:nvSpPr>
          <p:spPr bwMode="auto">
            <a:xfrm>
              <a:off x="1215615" y="2168343"/>
              <a:ext cx="1575549" cy="122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 rIns="36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Are humans </a:t>
              </a:r>
              <a:r>
                <a:rPr lang="en-GB" altLang="en-US" b="1">
                  <a:solidFill>
                    <a:schemeClr val="tx1"/>
                  </a:solidFill>
                </a:rPr>
                <a:t>herbivores, carnivores </a:t>
              </a:r>
              <a:r>
                <a:rPr lang="en-GB" altLang="en-US">
                  <a:solidFill>
                    <a:schemeClr val="tx1"/>
                  </a:solidFill>
                </a:rPr>
                <a:t>or </a:t>
              </a:r>
              <a:r>
                <a:rPr lang="en-GB" altLang="en-US" b="1">
                  <a:solidFill>
                    <a:schemeClr val="tx1"/>
                  </a:solidFill>
                </a:rPr>
                <a:t>omnivores</a:t>
              </a:r>
              <a:r>
                <a:rPr lang="en-GB" altLang="en-US">
                  <a:solidFill>
                    <a:schemeClr val="tx1"/>
                  </a:solidFill>
                </a:rPr>
                <a:t>? </a:t>
              </a:r>
            </a:p>
          </p:txBody>
        </p:sp>
      </p:grpSp>
      <p:grpSp>
        <p:nvGrpSpPr>
          <p:cNvPr id="17414" name="Group 26"/>
          <p:cNvGrpSpPr>
            <a:grpSpLocks/>
          </p:cNvGrpSpPr>
          <p:nvPr/>
        </p:nvGrpSpPr>
        <p:grpSpPr bwMode="auto">
          <a:xfrm>
            <a:off x="5773738" y="1830388"/>
            <a:ext cx="2333625" cy="939800"/>
            <a:chOff x="5716107" y="1810408"/>
            <a:chExt cx="2332982" cy="939438"/>
          </a:xfrm>
        </p:grpSpPr>
        <p:sp>
          <p:nvSpPr>
            <p:cNvPr id="24" name="Cloud Callout 23">
              <a:extLst>
                <a:ext uri="{FF2B5EF4-FFF2-40B4-BE49-F238E27FC236}">
                  <a16:creationId xmlns:a16="http://schemas.microsoft.com/office/drawing/2014/main" id="{E03CF6CC-4657-4918-8A62-A4BD0B120081}"/>
                </a:ext>
              </a:extLst>
            </p:cNvPr>
            <p:cNvSpPr/>
            <p:nvPr/>
          </p:nvSpPr>
          <p:spPr>
            <a:xfrm>
              <a:off x="5716107" y="1810408"/>
              <a:ext cx="2332982" cy="939438"/>
            </a:xfrm>
            <a:prstGeom prst="cloudCallout">
              <a:avLst>
                <a:gd name="adj1" fmla="val -81439"/>
                <a:gd name="adj2" fmla="val 715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17" name="TextBox 32"/>
            <p:cNvSpPr txBox="1">
              <a:spLocks noChangeArrowheads="1"/>
            </p:cNvSpPr>
            <p:nvPr/>
          </p:nvSpPr>
          <p:spPr bwMode="auto">
            <a:xfrm>
              <a:off x="5972955" y="2082193"/>
              <a:ext cx="1819287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 rIns="36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What do we eat? </a:t>
              </a:r>
            </a:p>
          </p:txBody>
        </p:sp>
      </p:grpSp>
      <p:pic>
        <p:nvPicPr>
          <p:cNvPr id="174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914650"/>
            <a:ext cx="3173412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A88D632-90F2-4510-B470-B37EB7999EAF}"/>
              </a:ext>
            </a:extLst>
          </p:cNvPr>
          <p:cNvSpPr/>
          <p:nvPr/>
        </p:nvSpPr>
        <p:spPr>
          <a:xfrm>
            <a:off x="755650" y="3333750"/>
            <a:ext cx="3148013" cy="275907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Food Chain?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D6404A-5839-46CB-9D62-771B9FA67A76}"/>
              </a:ext>
            </a:extLst>
          </p:cNvPr>
          <p:cNvSpPr/>
          <p:nvPr/>
        </p:nvSpPr>
        <p:spPr>
          <a:xfrm>
            <a:off x="755650" y="1738313"/>
            <a:ext cx="4787900" cy="14843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6CCD50-947B-4206-8973-588CE40E7A95}"/>
              </a:ext>
            </a:extLst>
          </p:cNvPr>
          <p:cNvSpPr/>
          <p:nvPr/>
        </p:nvSpPr>
        <p:spPr>
          <a:xfrm>
            <a:off x="5672138" y="1738313"/>
            <a:ext cx="2716212" cy="14843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755650" y="2005013"/>
            <a:ext cx="47879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food chain shows how each animal gets its food. Food chains are one of the ways that living things depend on each other to stay alive. </a:t>
            </a:r>
          </a:p>
        </p:txBody>
      </p:sp>
      <p:grpSp>
        <p:nvGrpSpPr>
          <p:cNvPr id="18439" name="Group 41"/>
          <p:cNvGrpSpPr>
            <a:grpSpLocks/>
          </p:cNvGrpSpPr>
          <p:nvPr/>
        </p:nvGrpSpPr>
        <p:grpSpPr bwMode="auto">
          <a:xfrm>
            <a:off x="5929313" y="2028825"/>
            <a:ext cx="2201862" cy="942975"/>
            <a:chOff x="5954275" y="2005324"/>
            <a:chExt cx="2202426" cy="942537"/>
          </a:xfrm>
        </p:grpSpPr>
        <p:pic>
          <p:nvPicPr>
            <p:cNvPr id="1844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275" y="2370148"/>
              <a:ext cx="254059" cy="2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194" y="2005324"/>
              <a:ext cx="706507" cy="94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234" y="2290139"/>
              <a:ext cx="541745" cy="37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F4855E7-6E1C-4347-880E-F9280ED361E3}"/>
                </a:ext>
              </a:extLst>
            </p:cNvPr>
            <p:cNvCxnSpPr/>
            <p:nvPr/>
          </p:nvCxnSpPr>
          <p:spPr>
            <a:xfrm>
              <a:off x="6349663" y="2476593"/>
              <a:ext cx="252478" cy="0"/>
            </a:xfrm>
            <a:prstGeom prst="straightConnector1">
              <a:avLst/>
            </a:prstGeom>
            <a:ln w="5715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AECDB42-EF1A-40AF-9D2F-3F1DF18B0142}"/>
                </a:ext>
              </a:extLst>
            </p:cNvPr>
            <p:cNvCxnSpPr/>
            <p:nvPr/>
          </p:nvCxnSpPr>
          <p:spPr>
            <a:xfrm>
              <a:off x="7343693" y="2476593"/>
              <a:ext cx="250889" cy="0"/>
            </a:xfrm>
            <a:prstGeom prst="straightConnector1">
              <a:avLst/>
            </a:prstGeom>
            <a:ln w="5715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0" name="Rectangle 34"/>
          <p:cNvSpPr>
            <a:spLocks noChangeArrowheads="1"/>
          </p:cNvSpPr>
          <p:nvPr/>
        </p:nvSpPr>
        <p:spPr bwMode="auto">
          <a:xfrm>
            <a:off x="1350963" y="3436938"/>
            <a:ext cx="19573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Watch this clip to find out more! </a:t>
            </a:r>
          </a:p>
        </p:txBody>
      </p:sp>
      <p:pic>
        <p:nvPicPr>
          <p:cNvPr id="18441" name="Picture 3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3394075"/>
            <a:ext cx="4237037" cy="2698750"/>
          </a:xfrm>
          <a:prstGeom prst="rect">
            <a:avLst/>
          </a:prstGeom>
          <a:noFill/>
          <a:ln w="57150">
            <a:solidFill>
              <a:srgbClr val="ACDDF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375150"/>
            <a:ext cx="189388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41866263-28B0-44FC-9A7A-2B5D4E8089C4}"/>
              </a:ext>
            </a:extLst>
          </p:cNvPr>
          <p:cNvSpPr/>
          <p:nvPr/>
        </p:nvSpPr>
        <p:spPr>
          <a:xfrm rot="5400000">
            <a:off x="3522663" y="4589463"/>
            <a:ext cx="1066800" cy="304800"/>
          </a:xfrm>
          <a:prstGeom prst="triangle">
            <a:avLst/>
          </a:prstGeom>
          <a:solidFill>
            <a:srgbClr val="ACDDFC"/>
          </a:solidFill>
          <a:ln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CA3573-C4D7-4558-8EEB-CCFA210E34B5}"/>
              </a:ext>
            </a:extLst>
          </p:cNvPr>
          <p:cNvSpPr/>
          <p:nvPr/>
        </p:nvSpPr>
        <p:spPr>
          <a:xfrm>
            <a:off x="4656138" y="1727200"/>
            <a:ext cx="3732212" cy="1557338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Food Chain?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AF9EEB-A8C8-461F-8923-BA1BB9E9A8CE}"/>
              </a:ext>
            </a:extLst>
          </p:cNvPr>
          <p:cNvSpPr/>
          <p:nvPr/>
        </p:nvSpPr>
        <p:spPr>
          <a:xfrm>
            <a:off x="755650" y="1738313"/>
            <a:ext cx="3740150" cy="1555750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755650" y="3438525"/>
            <a:ext cx="7632700" cy="2654300"/>
            <a:chOff x="755650" y="2696620"/>
            <a:chExt cx="7632700" cy="265431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B409AD2-A868-45CE-AC98-8DDD8F38943F}"/>
                </a:ext>
              </a:extLst>
            </p:cNvPr>
            <p:cNvSpPr/>
            <p:nvPr/>
          </p:nvSpPr>
          <p:spPr>
            <a:xfrm>
              <a:off x="755650" y="2696620"/>
              <a:ext cx="7632700" cy="2654313"/>
            </a:xfrm>
            <a:prstGeom prst="roundRect">
              <a:avLst>
                <a:gd name="adj" fmla="val 4938"/>
              </a:avLst>
            </a:prstGeom>
            <a:gradFill>
              <a:gsLst>
                <a:gs pos="0">
                  <a:srgbClr val="F2F3EF"/>
                </a:gs>
                <a:gs pos="0">
                  <a:srgbClr val="ACDD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946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12" y="3875874"/>
              <a:ext cx="1479020" cy="29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876" y="3542362"/>
              <a:ext cx="1746365" cy="9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985" y="2919243"/>
              <a:ext cx="1565973" cy="220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F9409B-240D-4980-920B-ADA55EEC845A}"/>
                </a:ext>
              </a:extLst>
            </p:cNvPr>
            <p:cNvCxnSpPr/>
            <p:nvPr/>
          </p:nvCxnSpPr>
          <p:spPr>
            <a:xfrm>
              <a:off x="2928938" y="4019014"/>
              <a:ext cx="728662" cy="9525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32EB20-93FB-47E8-B678-96073DD7A6C2}"/>
                </a:ext>
              </a:extLst>
            </p:cNvPr>
            <p:cNvCxnSpPr/>
            <p:nvPr/>
          </p:nvCxnSpPr>
          <p:spPr>
            <a:xfrm>
              <a:off x="5411788" y="4019014"/>
              <a:ext cx="728662" cy="9525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979488" y="2179638"/>
            <a:ext cx="32924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arrows in a food chain mean </a:t>
            </a:r>
            <a:r>
              <a:rPr lang="en-GB" altLang="en-US" b="1">
                <a:solidFill>
                  <a:schemeClr val="tx1"/>
                </a:solidFill>
              </a:rPr>
              <a:t>‘is eaten by’. </a:t>
            </a: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4656138" y="2030413"/>
            <a:ext cx="37322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name which animal is eating which in the food chain below?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Food Chain?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D711EB-A175-4F23-85EA-BD57C5F6B823}"/>
              </a:ext>
            </a:extLst>
          </p:cNvPr>
          <p:cNvSpPr/>
          <p:nvPr/>
        </p:nvSpPr>
        <p:spPr>
          <a:xfrm>
            <a:off x="755650" y="1738313"/>
            <a:ext cx="2487613" cy="4354512"/>
          </a:xfrm>
          <a:prstGeom prst="roundRect">
            <a:avLst>
              <a:gd name="adj" fmla="val 8232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819127-D1AB-4669-A9F2-CAF343740673}"/>
              </a:ext>
            </a:extLst>
          </p:cNvPr>
          <p:cNvSpPr/>
          <p:nvPr/>
        </p:nvSpPr>
        <p:spPr>
          <a:xfrm>
            <a:off x="3328988" y="1738313"/>
            <a:ext cx="2478087" cy="4354512"/>
          </a:xfrm>
          <a:prstGeom prst="roundRect">
            <a:avLst>
              <a:gd name="adj" fmla="val 8232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0951CBF-3E16-481B-A001-147DBD03E34D}"/>
              </a:ext>
            </a:extLst>
          </p:cNvPr>
          <p:cNvSpPr/>
          <p:nvPr/>
        </p:nvSpPr>
        <p:spPr>
          <a:xfrm>
            <a:off x="5894388" y="1738313"/>
            <a:ext cx="2493962" cy="4354512"/>
          </a:xfrm>
          <a:prstGeom prst="roundRect">
            <a:avLst>
              <a:gd name="adj" fmla="val 8232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766763" y="1738313"/>
            <a:ext cx="24765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Each food chain starts with a green plant.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Green plants are called </a:t>
            </a:r>
            <a:r>
              <a:rPr lang="en-GB" altLang="en-US" b="1">
                <a:solidFill>
                  <a:schemeClr val="tx1"/>
                </a:solidFill>
              </a:rPr>
              <a:t>producers</a:t>
            </a:r>
            <a:r>
              <a:rPr lang="en-GB" altLang="en-US">
                <a:solidFill>
                  <a:schemeClr val="tx1"/>
                </a:solidFill>
              </a:rPr>
              <a:t> because they </a:t>
            </a:r>
            <a:r>
              <a:rPr lang="en-GB" altLang="en-US" b="1">
                <a:solidFill>
                  <a:schemeClr val="tx1"/>
                </a:solidFill>
              </a:rPr>
              <a:t>produce </a:t>
            </a:r>
            <a:r>
              <a:rPr lang="en-GB" altLang="en-US">
                <a:solidFill>
                  <a:schemeClr val="tx1"/>
                </a:solidFill>
              </a:rPr>
              <a:t>their own food. </a:t>
            </a:r>
          </a:p>
        </p:txBody>
      </p:sp>
      <p:sp>
        <p:nvSpPr>
          <p:cNvPr id="20487" name="Rectangle 23"/>
          <p:cNvSpPr>
            <a:spLocks noChangeArrowheads="1"/>
          </p:cNvSpPr>
          <p:nvPr/>
        </p:nvSpPr>
        <p:spPr bwMode="auto">
          <a:xfrm>
            <a:off x="3330575" y="1738313"/>
            <a:ext cx="24765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All animals are called </a:t>
            </a:r>
            <a:r>
              <a:rPr lang="en-GB" altLang="en-US" b="1">
                <a:solidFill>
                  <a:schemeClr val="tx1"/>
                </a:solidFill>
              </a:rPr>
              <a:t>consumers</a:t>
            </a:r>
            <a:r>
              <a:rPr lang="en-GB" altLang="en-US">
                <a:solidFill>
                  <a:schemeClr val="tx1"/>
                </a:solidFill>
              </a:rPr>
              <a:t> because they</a:t>
            </a:r>
            <a:r>
              <a:rPr lang="en-GB" altLang="en-US" b="1">
                <a:solidFill>
                  <a:schemeClr val="tx1"/>
                </a:solidFill>
              </a:rPr>
              <a:t> consume </a:t>
            </a:r>
            <a:r>
              <a:rPr lang="en-GB" altLang="en-US">
                <a:solidFill>
                  <a:schemeClr val="tx1"/>
                </a:solidFill>
              </a:rPr>
              <a:t>their food by eating plants and other animals. </a:t>
            </a:r>
          </a:p>
        </p:txBody>
      </p:sp>
      <p:sp>
        <p:nvSpPr>
          <p:cNvPr id="20488" name="Rectangle 25"/>
          <p:cNvSpPr>
            <a:spLocks noChangeArrowheads="1"/>
          </p:cNvSpPr>
          <p:nvPr/>
        </p:nvSpPr>
        <p:spPr bwMode="auto">
          <a:xfrm>
            <a:off x="5894388" y="1741488"/>
            <a:ext cx="2476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Animals that eat other animals are called </a:t>
            </a:r>
            <a:r>
              <a:rPr lang="en-GB" altLang="en-US" b="1">
                <a:solidFill>
                  <a:schemeClr val="tx1"/>
                </a:solidFill>
              </a:rPr>
              <a:t>predators. </a:t>
            </a:r>
            <a:r>
              <a:rPr lang="en-GB" altLang="en-US">
                <a:solidFill>
                  <a:schemeClr val="tx1"/>
                </a:solidFill>
              </a:rPr>
              <a:t>The animals that they eat are called </a:t>
            </a:r>
            <a:r>
              <a:rPr lang="en-GB" altLang="en-US" b="1">
                <a:solidFill>
                  <a:schemeClr val="tx1"/>
                </a:solidFill>
              </a:rPr>
              <a:t>prey. </a:t>
            </a:r>
          </a:p>
        </p:txBody>
      </p:sp>
      <p:grpSp>
        <p:nvGrpSpPr>
          <p:cNvPr id="20489" name="Group 48"/>
          <p:cNvGrpSpPr>
            <a:grpSpLocks/>
          </p:cNvGrpSpPr>
          <p:nvPr/>
        </p:nvGrpSpPr>
        <p:grpSpPr bwMode="auto">
          <a:xfrm>
            <a:off x="6100763" y="3500438"/>
            <a:ext cx="2054225" cy="2387600"/>
            <a:chOff x="6118441" y="3503715"/>
            <a:chExt cx="2055201" cy="2386840"/>
          </a:xfrm>
        </p:grpSpPr>
        <p:pic>
          <p:nvPicPr>
            <p:cNvPr id="20502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86" y="3824131"/>
              <a:ext cx="1464856" cy="206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53" y="4359478"/>
              <a:ext cx="1100411" cy="606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4" name="Group 32"/>
            <p:cNvGrpSpPr>
              <a:grpSpLocks/>
            </p:cNvGrpSpPr>
            <p:nvPr/>
          </p:nvGrpSpPr>
          <p:grpSpPr bwMode="auto">
            <a:xfrm>
              <a:off x="6483061" y="3503715"/>
              <a:ext cx="751274" cy="669263"/>
              <a:chOff x="2155947" y="5221292"/>
              <a:chExt cx="751274" cy="66926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E885F5F-0E85-4747-9F03-BE5125E993AB}"/>
                  </a:ext>
                </a:extLst>
              </p:cNvPr>
              <p:cNvSpPr/>
              <p:nvPr/>
            </p:nvSpPr>
            <p:spPr>
              <a:xfrm>
                <a:off x="2177272" y="5221292"/>
                <a:ext cx="709950" cy="6697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2155947" y="5417424"/>
                <a:ext cx="7512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</a:rPr>
                  <a:t>predator</a:t>
                </a:r>
              </a:p>
            </p:txBody>
          </p:sp>
        </p:grpSp>
        <p:grpSp>
          <p:nvGrpSpPr>
            <p:cNvPr id="20505" name="Group 35"/>
            <p:cNvGrpSpPr>
              <a:grpSpLocks/>
            </p:cNvGrpSpPr>
            <p:nvPr/>
          </p:nvGrpSpPr>
          <p:grpSpPr bwMode="auto">
            <a:xfrm>
              <a:off x="6118441" y="5221292"/>
              <a:ext cx="751274" cy="669263"/>
              <a:chOff x="2155947" y="5221292"/>
              <a:chExt cx="751274" cy="66926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EF7EB70-7A76-4F35-A408-85CB6FAFA1C4}"/>
                  </a:ext>
                </a:extLst>
              </p:cNvPr>
              <p:cNvSpPr/>
              <p:nvPr/>
            </p:nvSpPr>
            <p:spPr>
              <a:xfrm>
                <a:off x="2176594" y="5220843"/>
                <a:ext cx="709950" cy="6697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09" name="TextBox 37"/>
              <p:cNvSpPr txBox="1">
                <a:spLocks noChangeArrowheads="1"/>
              </p:cNvSpPr>
              <p:nvPr/>
            </p:nvSpPr>
            <p:spPr bwMode="auto">
              <a:xfrm>
                <a:off x="2155947" y="5417424"/>
                <a:ext cx="7512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</a:rPr>
                  <a:t>prey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E684DDF-A699-4856-A377-1B55D911EFC8}"/>
                </a:ext>
              </a:extLst>
            </p:cNvPr>
            <p:cNvCxnSpPr>
              <a:stCxn id="34" idx="5"/>
            </p:cNvCxnSpPr>
            <p:nvPr/>
          </p:nvCxnSpPr>
          <p:spPr>
            <a:xfrm>
              <a:off x="7109512" y="4075033"/>
              <a:ext cx="214414" cy="90458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67BE88B-F973-44B8-919F-B3731D698A53}"/>
                </a:ext>
              </a:extLst>
            </p:cNvPr>
            <p:cNvCxnSpPr/>
            <p:nvPr/>
          </p:nvCxnSpPr>
          <p:spPr>
            <a:xfrm flipV="1">
              <a:off x="6499622" y="4989142"/>
              <a:ext cx="22236" cy="249158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0" name="Group 46"/>
          <p:cNvGrpSpPr>
            <a:grpSpLocks/>
          </p:cNvGrpSpPr>
          <p:nvPr/>
        </p:nvGrpSpPr>
        <p:grpSpPr bwMode="auto">
          <a:xfrm>
            <a:off x="3463925" y="4344988"/>
            <a:ext cx="2206625" cy="1546225"/>
            <a:chOff x="3463592" y="4345531"/>
            <a:chExt cx="2207286" cy="1545024"/>
          </a:xfrm>
        </p:grpSpPr>
        <p:pic>
          <p:nvPicPr>
            <p:cNvPr id="20497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592" y="4345531"/>
              <a:ext cx="2207286" cy="121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8" name="Group 29"/>
            <p:cNvGrpSpPr>
              <a:grpSpLocks/>
            </p:cNvGrpSpPr>
            <p:nvPr/>
          </p:nvGrpSpPr>
          <p:grpSpPr bwMode="auto">
            <a:xfrm>
              <a:off x="4833569" y="5221292"/>
              <a:ext cx="790257" cy="669263"/>
              <a:chOff x="2116964" y="5221292"/>
              <a:chExt cx="790257" cy="66926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3666951-5F78-4F86-9E31-B446C9741484}"/>
                  </a:ext>
                </a:extLst>
              </p:cNvPr>
              <p:cNvSpPr/>
              <p:nvPr/>
            </p:nvSpPr>
            <p:spPr>
              <a:xfrm>
                <a:off x="2176165" y="5221150"/>
                <a:ext cx="709826" cy="6694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01" name="TextBox 31"/>
              <p:cNvSpPr txBox="1">
                <a:spLocks noChangeArrowheads="1"/>
              </p:cNvSpPr>
              <p:nvPr/>
            </p:nvSpPr>
            <p:spPr bwMode="auto">
              <a:xfrm>
                <a:off x="2116964" y="5417424"/>
                <a:ext cx="7902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</a:rPr>
                  <a:t>consumer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1DD1677-5A05-4110-A3A6-B5082BC67E62}"/>
                </a:ext>
              </a:extLst>
            </p:cNvPr>
            <p:cNvCxnSpPr/>
            <p:nvPr/>
          </p:nvCxnSpPr>
          <p:spPr>
            <a:xfrm flipH="1" flipV="1">
              <a:off x="4851483" y="5113284"/>
              <a:ext cx="149270" cy="199870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1" name="Group 47"/>
          <p:cNvGrpSpPr>
            <a:grpSpLocks/>
          </p:cNvGrpSpPr>
          <p:nvPr/>
        </p:nvGrpSpPr>
        <p:grpSpPr bwMode="auto">
          <a:xfrm>
            <a:off x="952500" y="3743325"/>
            <a:ext cx="2082800" cy="2144713"/>
            <a:chOff x="967655" y="3746264"/>
            <a:chExt cx="2082376" cy="2144291"/>
          </a:xfrm>
        </p:grpSpPr>
        <p:pic>
          <p:nvPicPr>
            <p:cNvPr id="2049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55" y="3746264"/>
              <a:ext cx="1350203" cy="184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3" name="Group 8"/>
            <p:cNvGrpSpPr>
              <a:grpSpLocks/>
            </p:cNvGrpSpPr>
            <p:nvPr/>
          </p:nvGrpSpPr>
          <p:grpSpPr bwMode="auto">
            <a:xfrm>
              <a:off x="2298757" y="5221292"/>
              <a:ext cx="751274" cy="669263"/>
              <a:chOff x="2155947" y="5221292"/>
              <a:chExt cx="751274" cy="66926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542BF4E-83C8-4211-BF76-CD9AE7BC23AF}"/>
                  </a:ext>
                </a:extLst>
              </p:cNvPr>
              <p:cNvSpPr/>
              <p:nvPr/>
            </p:nvSpPr>
            <p:spPr>
              <a:xfrm>
                <a:off x="2177120" y="5220762"/>
                <a:ext cx="709469" cy="669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96" name="TextBox 4"/>
              <p:cNvSpPr txBox="1">
                <a:spLocks noChangeArrowheads="1"/>
              </p:cNvSpPr>
              <p:nvPr/>
            </p:nvSpPr>
            <p:spPr bwMode="auto">
              <a:xfrm>
                <a:off x="2155947" y="5417424"/>
                <a:ext cx="7512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</a:rPr>
                  <a:t>producer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7F1126A-B2DF-4016-9414-FAA2699512DF}"/>
                </a:ext>
              </a:extLst>
            </p:cNvPr>
            <p:cNvCxnSpPr/>
            <p:nvPr/>
          </p:nvCxnSpPr>
          <p:spPr>
            <a:xfrm flipH="1" flipV="1">
              <a:off x="2304058" y="5082676"/>
              <a:ext cx="149195" cy="199986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Food Chain?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4A93D6-353A-4E46-9D0F-AD83CFDF392F}"/>
              </a:ext>
            </a:extLst>
          </p:cNvPr>
          <p:cNvSpPr/>
          <p:nvPr/>
        </p:nvSpPr>
        <p:spPr>
          <a:xfrm>
            <a:off x="755650" y="1731963"/>
            <a:ext cx="7632700" cy="641350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2F0C0B8-9ACB-4FEE-864D-4580917286D8}"/>
              </a:ext>
            </a:extLst>
          </p:cNvPr>
          <p:cNvSpPr/>
          <p:nvPr/>
        </p:nvSpPr>
        <p:spPr>
          <a:xfrm>
            <a:off x="755650" y="4310063"/>
            <a:ext cx="7632700" cy="178276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755650" y="1855788"/>
            <a:ext cx="7632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food chains in all kinds of habitats. </a:t>
            </a:r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1817688" y="4459288"/>
            <a:ext cx="5362575" cy="1484312"/>
            <a:chOff x="980017" y="3857361"/>
            <a:chExt cx="7134364" cy="197390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0F0367-DB80-422A-BFD6-3316F466FA8B}"/>
                </a:ext>
              </a:extLst>
            </p:cNvPr>
            <p:cNvCxnSpPr/>
            <p:nvPr/>
          </p:nvCxnSpPr>
          <p:spPr>
            <a:xfrm>
              <a:off x="2156405" y="4839033"/>
              <a:ext cx="726531" cy="10556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7941515-E784-4E63-9F45-8F4AB39E46A7}"/>
                </a:ext>
              </a:extLst>
            </p:cNvPr>
            <p:cNvCxnSpPr/>
            <p:nvPr/>
          </p:nvCxnSpPr>
          <p:spPr>
            <a:xfrm>
              <a:off x="5451138" y="4839033"/>
              <a:ext cx="728644" cy="10556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2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17" y="4301911"/>
              <a:ext cx="1113040" cy="108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176" y="3857361"/>
              <a:ext cx="2443361" cy="197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656" y="3882859"/>
              <a:ext cx="1871725" cy="192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77CC49A-6C2A-4A82-A23F-79F89942A64E}"/>
              </a:ext>
            </a:extLst>
          </p:cNvPr>
          <p:cNvSpPr/>
          <p:nvPr/>
        </p:nvSpPr>
        <p:spPr>
          <a:xfrm>
            <a:off x="755650" y="2449513"/>
            <a:ext cx="7632700" cy="1784350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12" name="Group 9"/>
          <p:cNvGrpSpPr>
            <a:grpSpLocks/>
          </p:cNvGrpSpPr>
          <p:nvPr/>
        </p:nvGrpSpPr>
        <p:grpSpPr bwMode="auto">
          <a:xfrm>
            <a:off x="1890713" y="3338513"/>
            <a:ext cx="4173537" cy="6350"/>
            <a:chOff x="1812469" y="3193965"/>
            <a:chExt cx="4173464" cy="634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F4760B3-3D45-42F3-9D99-9EDD84565BFD}"/>
                </a:ext>
              </a:extLst>
            </p:cNvPr>
            <p:cNvCxnSpPr/>
            <p:nvPr/>
          </p:nvCxnSpPr>
          <p:spPr>
            <a:xfrm>
              <a:off x="1812469" y="3193965"/>
              <a:ext cx="547677" cy="6344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98B7037-0B98-4356-89B9-4092B3552494}"/>
                </a:ext>
              </a:extLst>
            </p:cNvPr>
            <p:cNvCxnSpPr/>
            <p:nvPr/>
          </p:nvCxnSpPr>
          <p:spPr>
            <a:xfrm>
              <a:off x="5438256" y="3193965"/>
              <a:ext cx="547677" cy="6344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464B901-73A4-46F3-9028-0BB56682EFF5}"/>
                </a:ext>
              </a:extLst>
            </p:cNvPr>
            <p:cNvCxnSpPr/>
            <p:nvPr/>
          </p:nvCxnSpPr>
          <p:spPr>
            <a:xfrm>
              <a:off x="3120546" y="3193965"/>
              <a:ext cx="547677" cy="6344"/>
            </a:xfrm>
            <a:prstGeom prst="straightConnector1">
              <a:avLst/>
            </a:prstGeom>
            <a:ln w="762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8"/>
          <a:stretch>
            <a:fillRect/>
          </a:stretch>
        </p:blipFill>
        <p:spPr bwMode="auto">
          <a:xfrm>
            <a:off x="6367463" y="2693988"/>
            <a:ext cx="11303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8" b="39163"/>
          <a:stretch>
            <a:fillRect/>
          </a:stretch>
        </p:blipFill>
        <p:spPr bwMode="auto">
          <a:xfrm>
            <a:off x="4213225" y="3022600"/>
            <a:ext cx="11318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69060" r="-6438" b="20570"/>
          <a:stretch>
            <a:fillRect/>
          </a:stretch>
        </p:blipFill>
        <p:spPr bwMode="auto">
          <a:xfrm>
            <a:off x="2422525" y="3260725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86218" r="-6438" b="-2548"/>
          <a:stretch>
            <a:fillRect/>
          </a:stretch>
        </p:blipFill>
        <p:spPr bwMode="auto">
          <a:xfrm>
            <a:off x="836613" y="2952750"/>
            <a:ext cx="1098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Food Chain?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6807C4-48F5-4DAA-B935-B21D81961203}"/>
              </a:ext>
            </a:extLst>
          </p:cNvPr>
          <p:cNvSpPr/>
          <p:nvPr/>
        </p:nvSpPr>
        <p:spPr>
          <a:xfrm>
            <a:off x="755650" y="2633663"/>
            <a:ext cx="7632700" cy="345916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0D916A-6599-4F3B-81E5-AA78FE3BE3FF}"/>
              </a:ext>
            </a:extLst>
          </p:cNvPr>
          <p:cNvSpPr/>
          <p:nvPr/>
        </p:nvSpPr>
        <p:spPr>
          <a:xfrm>
            <a:off x="755650" y="1747838"/>
            <a:ext cx="7632700" cy="763587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755650" y="1793875"/>
            <a:ext cx="763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Use some of these living things</a:t>
            </a:r>
            <a:r>
              <a:rPr lang="en-GB" altLang="en-US">
                <a:solidFill>
                  <a:schemeClr val="tx1"/>
                </a:solidFill>
              </a:rPr>
              <a:t> to draw a food chain on your whiteboards.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Remember to draw the arrows to show what eats what! </a:t>
            </a:r>
          </a:p>
        </p:txBody>
      </p:sp>
      <p:pic>
        <p:nvPicPr>
          <p:cNvPr id="2253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5156200"/>
            <a:ext cx="8366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838450"/>
            <a:ext cx="26638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78150"/>
            <a:ext cx="17192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17559">
            <a:off x="1071563" y="5314950"/>
            <a:ext cx="8016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221288"/>
            <a:ext cx="8350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775075"/>
            <a:ext cx="16859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561013"/>
            <a:ext cx="6397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5686425"/>
            <a:ext cx="7191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830513"/>
            <a:ext cx="6238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Food Chains Sorting Activity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606F04-BF3C-4430-8A9B-D26CBD855AF2}"/>
              </a:ext>
            </a:extLst>
          </p:cNvPr>
          <p:cNvSpPr/>
          <p:nvPr/>
        </p:nvSpPr>
        <p:spPr>
          <a:xfrm>
            <a:off x="755650" y="2633663"/>
            <a:ext cx="7632700" cy="345916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EC66A2-8ADF-48D8-8CBD-741042D7BCAA}"/>
              </a:ext>
            </a:extLst>
          </p:cNvPr>
          <p:cNvSpPr/>
          <p:nvPr/>
        </p:nvSpPr>
        <p:spPr>
          <a:xfrm>
            <a:off x="755650" y="1747838"/>
            <a:ext cx="7632700" cy="763587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755650" y="1793875"/>
            <a:ext cx="763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your group, arrange the cards into as many food chains as you can.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lots of correct answers!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F76FA-6025-4E44-A9A0-2027A9B0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3193">
            <a:off x="1282700" y="3035300"/>
            <a:ext cx="1395413" cy="137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17842-D4EA-4603-9F9C-DCB3336D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3262313"/>
            <a:ext cx="1392238" cy="1357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0CFE68-C015-40C4-9ACA-20923019C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88" y="2838450"/>
            <a:ext cx="1431925" cy="1484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F865EC-D196-4C87-AD6F-EBB230568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2001">
            <a:off x="3151188" y="4365625"/>
            <a:ext cx="1397000" cy="1411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EEB1E-578A-4108-B567-3EB5F1CD78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55" b="2101"/>
          <a:stretch/>
        </p:blipFill>
        <p:spPr>
          <a:xfrm>
            <a:off x="1800225" y="4373563"/>
            <a:ext cx="1438275" cy="139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8E69C2-F4E5-4A3E-A118-1207BD73F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125" y="4483100"/>
            <a:ext cx="1403350" cy="1373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06B74-C2E0-4ABC-8C81-1E0C69313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688" y="4032250"/>
            <a:ext cx="1381125" cy="1376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B52D6A-5EC0-4507-A5A9-DB1BB46155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3"/>
          <a:stretch/>
        </p:blipFill>
        <p:spPr>
          <a:xfrm rot="20749306">
            <a:off x="4462463" y="3698875"/>
            <a:ext cx="1382712" cy="137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F47C8-7EA4-4FEA-B7D4-ADA06BFDC0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20754">
            <a:off x="5786438" y="2978150"/>
            <a:ext cx="141605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914E1B-9DAA-4E8D-9756-4696BD9DDC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316"/>
          <a:stretch/>
        </p:blipFill>
        <p:spPr>
          <a:xfrm rot="702478">
            <a:off x="6645275" y="4483100"/>
            <a:ext cx="12954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8" name="Group Work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461963" y="3079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sz="3600" smtClean="0"/>
              <a:t>Food Chains Concertina Book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BD9CAD-E682-4D32-9B26-33C1798BA648}"/>
              </a:ext>
            </a:extLst>
          </p:cNvPr>
          <p:cNvSpPr/>
          <p:nvPr/>
        </p:nvSpPr>
        <p:spPr>
          <a:xfrm>
            <a:off x="755650" y="1601788"/>
            <a:ext cx="7632700" cy="4491037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F3360-2B70-408C-A7A9-0C4C56F7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63" y="1739900"/>
            <a:ext cx="5959475" cy="421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1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7E0D9B-9F0B-46AC-8704-0C911CA878B9}"/>
              </a:ext>
            </a:extLst>
          </p:cNvPr>
          <p:cNvSpPr/>
          <p:nvPr/>
        </p:nvSpPr>
        <p:spPr>
          <a:xfrm>
            <a:off x="4673600" y="1751013"/>
            <a:ext cx="3714750" cy="1079500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And Finally . . .</a:t>
            </a:r>
          </a:p>
        </p:txBody>
      </p:sp>
      <p:pic>
        <p:nvPicPr>
          <p:cNvPr id="2560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A3B22-4AA9-4B8E-B640-2A783B044510}"/>
              </a:ext>
            </a:extLst>
          </p:cNvPr>
          <p:cNvSpPr/>
          <p:nvPr/>
        </p:nvSpPr>
        <p:spPr>
          <a:xfrm>
            <a:off x="755650" y="2959100"/>
            <a:ext cx="7632700" cy="31337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67E03D-182A-465F-ADAA-AAB9A6713CB4}"/>
              </a:ext>
            </a:extLst>
          </p:cNvPr>
          <p:cNvSpPr/>
          <p:nvPr/>
        </p:nvSpPr>
        <p:spPr>
          <a:xfrm>
            <a:off x="755650" y="1747838"/>
            <a:ext cx="3714750" cy="1079500"/>
          </a:xfrm>
          <a:prstGeom prst="roundRect">
            <a:avLst>
              <a:gd name="adj" fmla="val 12100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877888" y="1933575"/>
            <a:ext cx="34702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Rearrange these living things to make two food chains.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4721225" y="1966913"/>
            <a:ext cx="361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habitats do these food chains belong in?  </a:t>
            </a:r>
          </a:p>
        </p:txBody>
      </p:sp>
      <p:pic>
        <p:nvPicPr>
          <p:cNvPr id="2560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448050"/>
            <a:ext cx="8016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200400"/>
            <a:ext cx="1920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063875"/>
            <a:ext cx="117633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106988"/>
            <a:ext cx="8651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5238750"/>
            <a:ext cx="10255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770">
            <a:off x="3960813" y="5300663"/>
            <a:ext cx="17097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810125"/>
            <a:ext cx="17494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>
          <a:xfrm>
            <a:off x="628650" y="1098550"/>
            <a:ext cx="7886700" cy="1325563"/>
          </a:xfrm>
        </p:spPr>
        <p:txBody>
          <a:bodyPr lIns="0" tIns="0" rIns="0" bIns="0"/>
          <a:lstStyle/>
          <a:p>
            <a:pPr eaLnBrk="1" hangingPunct="1"/>
            <a:r>
              <a:rPr lang="en-GB" altLang="en-US" smtClean="0"/>
              <a:t>Title slide (themed) here</a:t>
            </a:r>
          </a:p>
        </p:txBody>
      </p:sp>
      <p:pic>
        <p:nvPicPr>
          <p:cNvPr id="8195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7B72A06-3149-4249-8514-392AD0FC3A77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4C6BF77-EEA8-41E9-AFA2-6AC7EA3668B7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663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use a food chain to show how animals get their food.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F4A9EEDD-0DA7-4DC4-8699-E86B75CAC0A0}"/>
              </a:ext>
            </a:extLst>
          </p:cNvPr>
          <p:cNvSpPr txBox="1">
            <a:spLocks/>
          </p:cNvSpPr>
          <p:nvPr/>
        </p:nvSpPr>
        <p:spPr>
          <a:xfrm>
            <a:off x="628650" y="35687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I can name some sources of food.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give examples of carnivores, herbivores and omnivores.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order living things in a food chain. 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67AAA1A-8DAD-4095-BE65-43A4DC64330D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A50F239-AD9E-4626-950F-ED4D0BC0EBF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use a food chain to show how animals get their food.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B9E4C0EB-88FD-4F9A-9B7C-5DA7CE349EAB}"/>
              </a:ext>
            </a:extLst>
          </p:cNvPr>
          <p:cNvSpPr txBox="1">
            <a:spLocks/>
          </p:cNvSpPr>
          <p:nvPr/>
        </p:nvSpPr>
        <p:spPr>
          <a:xfrm>
            <a:off x="628650" y="35687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I can name some sources of food.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give examples of carnivores, herbivores and omnivores.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order living things in a food chain. 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91FBD-0D39-4D26-956B-9D19C6FFFEFF}"/>
              </a:ext>
            </a:extLst>
          </p:cNvPr>
          <p:cNvSpPr/>
          <p:nvPr/>
        </p:nvSpPr>
        <p:spPr>
          <a:xfrm>
            <a:off x="755650" y="1601788"/>
            <a:ext cx="7626350" cy="44942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024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846388"/>
            <a:ext cx="42751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Callout 19">
            <a:extLst>
              <a:ext uri="{FF2B5EF4-FFF2-40B4-BE49-F238E27FC236}">
                <a16:creationId xmlns:a16="http://schemas.microsoft.com/office/drawing/2014/main" id="{4EED6FBA-6737-417D-83CE-7A92408632DB}"/>
              </a:ext>
            </a:extLst>
          </p:cNvPr>
          <p:cNvSpPr/>
          <p:nvPr/>
        </p:nvSpPr>
        <p:spPr>
          <a:xfrm>
            <a:off x="5613400" y="3370263"/>
            <a:ext cx="2486025" cy="1311275"/>
          </a:xfrm>
          <a:prstGeom prst="wedgeEllipseCallout">
            <a:avLst>
              <a:gd name="adj1" fmla="val -82801"/>
              <a:gd name="adj2" fmla="val 59274"/>
            </a:avLst>
          </a:prstGeom>
          <a:solidFill>
            <a:srgbClr val="E4FF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Rectangle 20"/>
          <p:cNvSpPr>
            <a:spLocks noChangeArrowheads="1"/>
          </p:cNvSpPr>
          <p:nvPr/>
        </p:nvSpPr>
        <p:spPr bwMode="auto">
          <a:xfrm>
            <a:off x="5995988" y="3563938"/>
            <a:ext cx="1720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Today we are going to look at </a:t>
            </a:r>
            <a:r>
              <a:rPr lang="en-GB" altLang="en-US" b="1">
                <a:solidFill>
                  <a:schemeClr val="tx1"/>
                </a:solidFill>
              </a:rPr>
              <a:t>nutrition.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876133A-829C-4532-B7FE-F8EC84E690D3}"/>
              </a:ext>
            </a:extLst>
          </p:cNvPr>
          <p:cNvSpPr/>
          <p:nvPr/>
        </p:nvSpPr>
        <p:spPr>
          <a:xfrm>
            <a:off x="973138" y="1725613"/>
            <a:ext cx="7213600" cy="992187"/>
          </a:xfrm>
          <a:prstGeom prst="roundRect">
            <a:avLst/>
          </a:prstGeom>
          <a:solidFill>
            <a:srgbClr val="E4FF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973138" y="1760538"/>
            <a:ext cx="7213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remember the 7 life processes?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 the things that all living plants and animals have to do.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processes tell us if something is alive.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126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0BF7C7-9EAF-4A2D-BBF6-A2EF31926BD7}"/>
              </a:ext>
            </a:extLst>
          </p:cNvPr>
          <p:cNvSpPr/>
          <p:nvPr/>
        </p:nvSpPr>
        <p:spPr>
          <a:xfrm>
            <a:off x="755650" y="1738313"/>
            <a:ext cx="3732213" cy="21050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9041A0-3C40-4C61-807D-0CCE0028C6AF}"/>
              </a:ext>
            </a:extLst>
          </p:cNvPr>
          <p:cNvSpPr/>
          <p:nvPr/>
        </p:nvSpPr>
        <p:spPr>
          <a:xfrm>
            <a:off x="755650" y="3986213"/>
            <a:ext cx="3732213" cy="21066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47A38D6-B1D7-4C8A-86FE-23619336EC7D}"/>
              </a:ext>
            </a:extLst>
          </p:cNvPr>
          <p:cNvSpPr/>
          <p:nvPr/>
        </p:nvSpPr>
        <p:spPr>
          <a:xfrm>
            <a:off x="4656138" y="1738313"/>
            <a:ext cx="3732212" cy="21050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C8F9ED3-AF10-4CC1-A638-7D70195DF213}"/>
              </a:ext>
            </a:extLst>
          </p:cNvPr>
          <p:cNvSpPr/>
          <p:nvPr/>
        </p:nvSpPr>
        <p:spPr>
          <a:xfrm>
            <a:off x="4656138" y="3986213"/>
            <a:ext cx="3732212" cy="21066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755650" y="1738313"/>
            <a:ext cx="37322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animals get their food from eating </a:t>
            </a:r>
            <a:r>
              <a:rPr lang="en-GB" altLang="en-US" b="1">
                <a:solidFill>
                  <a:schemeClr val="tx1"/>
                </a:solidFill>
              </a:rPr>
              <a:t>plants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1273" name="Group 14"/>
          <p:cNvGrpSpPr>
            <a:grpSpLocks/>
          </p:cNvGrpSpPr>
          <p:nvPr/>
        </p:nvGrpSpPr>
        <p:grpSpPr bwMode="auto">
          <a:xfrm>
            <a:off x="982663" y="2224088"/>
            <a:ext cx="3276600" cy="1524000"/>
            <a:chOff x="983092" y="2224138"/>
            <a:chExt cx="3276754" cy="1523425"/>
          </a:xfrm>
        </p:grpSpPr>
        <p:pic>
          <p:nvPicPr>
            <p:cNvPr id="1128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92" y="2599824"/>
              <a:ext cx="779008" cy="114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399" y="2617332"/>
              <a:ext cx="1293921" cy="100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620" y="2224138"/>
              <a:ext cx="803226" cy="150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TextBox 15"/>
          <p:cNvSpPr txBox="1">
            <a:spLocks noChangeArrowheads="1"/>
          </p:cNvSpPr>
          <p:nvPr/>
        </p:nvSpPr>
        <p:spPr bwMode="auto">
          <a:xfrm>
            <a:off x="4656138" y="1743075"/>
            <a:ext cx="37322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animals are called </a:t>
            </a:r>
            <a:r>
              <a:rPr lang="en-GB" altLang="en-US" b="1">
                <a:solidFill>
                  <a:schemeClr val="tx1"/>
                </a:solidFill>
              </a:rPr>
              <a:t>herbivores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275" name="TextBox 16"/>
          <p:cNvSpPr txBox="1">
            <a:spLocks noChangeArrowheads="1"/>
          </p:cNvSpPr>
          <p:nvPr/>
        </p:nvSpPr>
        <p:spPr bwMode="auto">
          <a:xfrm>
            <a:off x="742950" y="3986213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some </a:t>
            </a:r>
            <a:r>
              <a:rPr lang="en-GB" altLang="en-US" b="1">
                <a:solidFill>
                  <a:schemeClr val="tx1"/>
                </a:solidFill>
              </a:rPr>
              <a:t>herbivores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276" name="TextBox 17"/>
          <p:cNvSpPr txBox="1">
            <a:spLocks noChangeArrowheads="1"/>
          </p:cNvSpPr>
          <p:nvPr/>
        </p:nvSpPr>
        <p:spPr bwMode="auto">
          <a:xfrm>
            <a:off x="4645025" y="3986213"/>
            <a:ext cx="3730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some of the different things they could eat?</a:t>
            </a:r>
          </a:p>
        </p:txBody>
      </p:sp>
      <p:pic>
        <p:nvPicPr>
          <p:cNvPr id="11277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171700"/>
            <a:ext cx="1887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659313"/>
            <a:ext cx="13573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578350"/>
            <a:ext cx="24288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491B91-0B9E-4C41-9F00-4A8080CFB15B}"/>
              </a:ext>
            </a:extLst>
          </p:cNvPr>
          <p:cNvSpPr/>
          <p:nvPr/>
        </p:nvSpPr>
        <p:spPr>
          <a:xfrm>
            <a:off x="755650" y="1738313"/>
            <a:ext cx="3732213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CE7201-D9A6-4C84-BD8F-BB61B208EB50}"/>
              </a:ext>
            </a:extLst>
          </p:cNvPr>
          <p:cNvSpPr/>
          <p:nvPr/>
        </p:nvSpPr>
        <p:spPr>
          <a:xfrm>
            <a:off x="4667250" y="1738313"/>
            <a:ext cx="3730625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755650" y="1738313"/>
            <a:ext cx="37322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animals are </a:t>
            </a:r>
            <a:r>
              <a:rPr lang="en-GB" altLang="en-US" b="1">
                <a:solidFill>
                  <a:schemeClr val="tx1"/>
                </a:solidFill>
              </a:rPr>
              <a:t>herbivores</a:t>
            </a:r>
            <a:r>
              <a:rPr lang="en-GB" altLang="en-US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4810125" y="1743075"/>
            <a:ext cx="3706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eat </a:t>
            </a:r>
            <a:r>
              <a:rPr lang="en-GB" altLang="en-US" b="1">
                <a:solidFill>
                  <a:schemeClr val="tx1"/>
                </a:solidFill>
              </a:rPr>
              <a:t>plants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2296" name="Group 29"/>
          <p:cNvGrpSpPr>
            <a:grpSpLocks/>
          </p:cNvGrpSpPr>
          <p:nvPr/>
        </p:nvGrpSpPr>
        <p:grpSpPr bwMode="auto">
          <a:xfrm>
            <a:off x="954088" y="2466975"/>
            <a:ext cx="3335337" cy="3178175"/>
            <a:chOff x="911085" y="2733680"/>
            <a:chExt cx="3509426" cy="3281197"/>
          </a:xfrm>
        </p:grpSpPr>
        <p:pic>
          <p:nvPicPr>
            <p:cNvPr id="1230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948" y="3223087"/>
              <a:ext cx="898148" cy="69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85" y="4544858"/>
              <a:ext cx="1795626" cy="147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243" y="3295282"/>
              <a:ext cx="1595268" cy="263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183">
              <a:off x="1005533" y="2733680"/>
              <a:ext cx="1311983" cy="149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627" y="3771696"/>
              <a:ext cx="655490" cy="57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232" y="5439517"/>
              <a:ext cx="749101" cy="40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64" y="4369358"/>
              <a:ext cx="469348" cy="4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405063"/>
            <a:ext cx="769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98850"/>
            <a:ext cx="10302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144713"/>
            <a:ext cx="846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692650"/>
            <a:ext cx="8255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3838"/>
            <a:ext cx="5603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360863"/>
            <a:ext cx="473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02138"/>
            <a:ext cx="5730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8660">
            <a:off x="6713538" y="3521075"/>
            <a:ext cx="8016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024438"/>
            <a:ext cx="13255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039">
            <a:off x="6288088" y="2238375"/>
            <a:ext cx="8112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514725"/>
            <a:ext cx="6842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829050"/>
            <a:ext cx="765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3315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B3C8F5-E89C-4492-891E-DDE04CDF710E}"/>
              </a:ext>
            </a:extLst>
          </p:cNvPr>
          <p:cNvSpPr/>
          <p:nvPr/>
        </p:nvSpPr>
        <p:spPr>
          <a:xfrm>
            <a:off x="755650" y="1738313"/>
            <a:ext cx="3732213" cy="21050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9BAD12-8F76-4E7A-9B5F-17233A1016FB}"/>
              </a:ext>
            </a:extLst>
          </p:cNvPr>
          <p:cNvSpPr/>
          <p:nvPr/>
        </p:nvSpPr>
        <p:spPr>
          <a:xfrm>
            <a:off x="755650" y="3986213"/>
            <a:ext cx="3732213" cy="21066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D98C57-9A68-4F61-9C02-A3E00418F70C}"/>
              </a:ext>
            </a:extLst>
          </p:cNvPr>
          <p:cNvSpPr/>
          <p:nvPr/>
        </p:nvSpPr>
        <p:spPr>
          <a:xfrm>
            <a:off x="4656138" y="1738313"/>
            <a:ext cx="3732212" cy="21050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81445ED-ACF7-4EBC-939F-4A3AA43E82FB}"/>
              </a:ext>
            </a:extLst>
          </p:cNvPr>
          <p:cNvSpPr/>
          <p:nvPr/>
        </p:nvSpPr>
        <p:spPr>
          <a:xfrm>
            <a:off x="4656138" y="3986213"/>
            <a:ext cx="3732212" cy="21066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755650" y="1738313"/>
            <a:ext cx="37322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animals get their food from eating other </a:t>
            </a:r>
            <a:r>
              <a:rPr lang="en-GB" altLang="en-US" b="1">
                <a:solidFill>
                  <a:schemeClr val="tx1"/>
                </a:solidFill>
              </a:rPr>
              <a:t>animals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4656138" y="1743075"/>
            <a:ext cx="37322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animals are called </a:t>
            </a:r>
            <a:r>
              <a:rPr lang="en-GB" altLang="en-US" b="1">
                <a:solidFill>
                  <a:schemeClr val="tx1"/>
                </a:solidFill>
              </a:rPr>
              <a:t>carnivores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742950" y="3986213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some </a:t>
            </a:r>
            <a:r>
              <a:rPr lang="en-GB" altLang="en-US" b="1">
                <a:solidFill>
                  <a:schemeClr val="tx1"/>
                </a:solidFill>
              </a:rPr>
              <a:t>carnivores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>
            <a:off x="4645025" y="3986213"/>
            <a:ext cx="3730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some of the different things they could eat?</a:t>
            </a:r>
          </a:p>
        </p:txBody>
      </p:sp>
      <p:pic>
        <p:nvPicPr>
          <p:cNvPr id="13324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578350"/>
            <a:ext cx="24288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5" name="Group 20"/>
          <p:cNvGrpSpPr>
            <a:grpSpLocks/>
          </p:cNvGrpSpPr>
          <p:nvPr/>
        </p:nvGrpSpPr>
        <p:grpSpPr bwMode="auto">
          <a:xfrm>
            <a:off x="1831975" y="2473325"/>
            <a:ext cx="1579563" cy="1246188"/>
            <a:chOff x="1537876" y="2473864"/>
            <a:chExt cx="1580298" cy="1245938"/>
          </a:xfrm>
        </p:grpSpPr>
        <p:pic>
          <p:nvPicPr>
            <p:cNvPr id="13328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67" y="3333274"/>
              <a:ext cx="595107" cy="38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876" y="2473864"/>
              <a:ext cx="985191" cy="124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6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3"/>
          <a:stretch>
            <a:fillRect/>
          </a:stretch>
        </p:blipFill>
        <p:spPr bwMode="auto">
          <a:xfrm>
            <a:off x="5256213" y="2298700"/>
            <a:ext cx="22320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773613"/>
            <a:ext cx="1774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433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F2C59E-2C02-4A88-A27E-428D4EA34727}"/>
              </a:ext>
            </a:extLst>
          </p:cNvPr>
          <p:cNvSpPr/>
          <p:nvPr/>
        </p:nvSpPr>
        <p:spPr>
          <a:xfrm>
            <a:off x="755650" y="1738313"/>
            <a:ext cx="3732213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E148AE0-06A5-47A6-B905-62A61F1EE493}"/>
              </a:ext>
            </a:extLst>
          </p:cNvPr>
          <p:cNvSpPr/>
          <p:nvPr/>
        </p:nvSpPr>
        <p:spPr>
          <a:xfrm>
            <a:off x="4667250" y="1738313"/>
            <a:ext cx="3730625" cy="43545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755650" y="1738313"/>
            <a:ext cx="37322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animals are </a:t>
            </a:r>
            <a:r>
              <a:rPr lang="en-GB" altLang="en-US" b="1">
                <a:solidFill>
                  <a:schemeClr val="tx1"/>
                </a:solidFill>
              </a:rPr>
              <a:t>carnivores</a:t>
            </a:r>
            <a:r>
              <a:rPr lang="en-GB" altLang="en-US">
                <a:solidFill>
                  <a:schemeClr val="tx1"/>
                </a:solidFill>
              </a:rPr>
              <a:t>. 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4810125" y="1743075"/>
            <a:ext cx="3706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eat </a:t>
            </a:r>
            <a:r>
              <a:rPr lang="en-GB" altLang="en-US" b="1">
                <a:solidFill>
                  <a:schemeClr val="tx1"/>
                </a:solidFill>
              </a:rPr>
              <a:t>animals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34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138613"/>
            <a:ext cx="154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489450"/>
            <a:ext cx="29622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133600"/>
            <a:ext cx="1670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228975"/>
            <a:ext cx="26828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330450"/>
            <a:ext cx="8604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2266950"/>
            <a:ext cx="1574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844925"/>
            <a:ext cx="17256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742">
            <a:off x="6565900" y="4321175"/>
            <a:ext cx="16383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324225"/>
            <a:ext cx="584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4000500"/>
            <a:ext cx="58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38463"/>
            <a:ext cx="19589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292350"/>
            <a:ext cx="8540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Sources of Food</a:t>
            </a:r>
          </a:p>
        </p:txBody>
      </p:sp>
      <p:pic>
        <p:nvPicPr>
          <p:cNvPr id="1536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A8672E-3161-4967-B5EF-D106C0C55AE8}"/>
              </a:ext>
            </a:extLst>
          </p:cNvPr>
          <p:cNvSpPr/>
          <p:nvPr/>
        </p:nvSpPr>
        <p:spPr>
          <a:xfrm>
            <a:off x="755650" y="1738313"/>
            <a:ext cx="3732213" cy="21050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FD8F699-FED2-4DC0-888B-B43CA9C5627A}"/>
              </a:ext>
            </a:extLst>
          </p:cNvPr>
          <p:cNvSpPr/>
          <p:nvPr/>
        </p:nvSpPr>
        <p:spPr>
          <a:xfrm>
            <a:off x="755650" y="3986213"/>
            <a:ext cx="3732213" cy="21066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3A5AD4-E2FB-4AD7-9F0E-042A907E0DB6}"/>
              </a:ext>
            </a:extLst>
          </p:cNvPr>
          <p:cNvSpPr/>
          <p:nvPr/>
        </p:nvSpPr>
        <p:spPr>
          <a:xfrm>
            <a:off x="4656138" y="1738313"/>
            <a:ext cx="3732212" cy="2105025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3F9A24-63DB-49E9-8B1A-8B6DC18557D5}"/>
              </a:ext>
            </a:extLst>
          </p:cNvPr>
          <p:cNvSpPr/>
          <p:nvPr/>
        </p:nvSpPr>
        <p:spPr>
          <a:xfrm>
            <a:off x="4656138" y="3986213"/>
            <a:ext cx="3732212" cy="21066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755650" y="1738313"/>
            <a:ext cx="37322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animals get their food from eating some </a:t>
            </a:r>
            <a:r>
              <a:rPr lang="en-GB" altLang="en-US" b="1">
                <a:solidFill>
                  <a:schemeClr val="tx1"/>
                </a:solidFill>
              </a:rPr>
              <a:t>plants </a:t>
            </a:r>
            <a:r>
              <a:rPr lang="en-GB" altLang="en-US">
                <a:solidFill>
                  <a:schemeClr val="tx1"/>
                </a:solidFill>
              </a:rPr>
              <a:t>and some other </a:t>
            </a:r>
            <a:r>
              <a:rPr lang="en-GB" altLang="en-US" b="1">
                <a:solidFill>
                  <a:schemeClr val="tx1"/>
                </a:solidFill>
              </a:rPr>
              <a:t>animals</a:t>
            </a:r>
            <a:r>
              <a:rPr lang="en-GB" altLang="en-US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4656138" y="1743075"/>
            <a:ext cx="37322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animals are called </a:t>
            </a:r>
            <a:r>
              <a:rPr lang="en-GB" altLang="en-US" b="1">
                <a:solidFill>
                  <a:schemeClr val="tx1"/>
                </a:solidFill>
              </a:rPr>
              <a:t>omnivores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742950" y="3986213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some </a:t>
            </a:r>
            <a:r>
              <a:rPr lang="en-GB" altLang="en-US" b="1">
                <a:solidFill>
                  <a:schemeClr val="tx1"/>
                </a:solidFill>
              </a:rPr>
              <a:t>omnivores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4645025" y="3986213"/>
            <a:ext cx="3730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 r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some of the different things they could eat?</a:t>
            </a:r>
          </a:p>
        </p:txBody>
      </p:sp>
      <p:pic>
        <p:nvPicPr>
          <p:cNvPr id="1537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578350"/>
            <a:ext cx="24288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3" name="Group 1"/>
          <p:cNvGrpSpPr>
            <a:grpSpLocks/>
          </p:cNvGrpSpPr>
          <p:nvPr/>
        </p:nvGrpSpPr>
        <p:grpSpPr bwMode="auto">
          <a:xfrm>
            <a:off x="5073650" y="4702175"/>
            <a:ext cx="2897188" cy="1241425"/>
            <a:chOff x="4915387" y="4659516"/>
            <a:chExt cx="2897574" cy="1241940"/>
          </a:xfrm>
        </p:grpSpPr>
        <p:pic>
          <p:nvPicPr>
            <p:cNvPr id="15377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387" y="4951528"/>
              <a:ext cx="1453971" cy="94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692" y="4659516"/>
              <a:ext cx="1274269" cy="124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235200"/>
            <a:ext cx="2222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87638"/>
            <a:ext cx="12096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830513"/>
            <a:ext cx="16240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587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Sassoon Infant Md</vt:lpstr>
      <vt:lpstr>Sassoon Infant Rg</vt:lpstr>
      <vt:lpstr>Arial</vt:lpstr>
      <vt:lpstr>BPreplay</vt:lpstr>
      <vt:lpstr>Office Theme</vt:lpstr>
      <vt:lpstr>Science</vt:lpstr>
      <vt:lpstr>Title slide (themed) here</vt:lpstr>
      <vt:lpstr>PowerPoint Presentation</vt:lpstr>
      <vt:lpstr>Sources of Food</vt:lpstr>
      <vt:lpstr>Sources of Food</vt:lpstr>
      <vt:lpstr>Sources of Food</vt:lpstr>
      <vt:lpstr>Sources of Food</vt:lpstr>
      <vt:lpstr>Sources of Food</vt:lpstr>
      <vt:lpstr>Sources of Food</vt:lpstr>
      <vt:lpstr>Sources of Food</vt:lpstr>
      <vt:lpstr>Sources of Food</vt:lpstr>
      <vt:lpstr>What Is a Food Chain?</vt:lpstr>
      <vt:lpstr>What Is a Food Chain?</vt:lpstr>
      <vt:lpstr>What Is a Food Chain?</vt:lpstr>
      <vt:lpstr>What Is a Food Chain?</vt:lpstr>
      <vt:lpstr>What Is a Food Chain?</vt:lpstr>
      <vt:lpstr>Food Chains Sorting Activity</vt:lpstr>
      <vt:lpstr>Food Chains Concertina Book</vt:lpstr>
      <vt:lpstr>And Finally . . 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Year 2</cp:lastModifiedBy>
  <cp:revision>88</cp:revision>
  <dcterms:created xsi:type="dcterms:W3CDTF">2014-10-01T16:09:27Z</dcterms:created>
  <dcterms:modified xsi:type="dcterms:W3CDTF">2020-06-21T13:56:06Z</dcterms:modified>
</cp:coreProperties>
</file>