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9"/>
  </p:notesMasterIdLst>
  <p:handoutMasterIdLst>
    <p:handoutMasterId r:id="rId10"/>
  </p:handoutMasterIdLst>
  <p:sldIdLst>
    <p:sldId id="280" r:id="rId2"/>
    <p:sldId id="274" r:id="rId3"/>
    <p:sldId id="263" r:id="rId4"/>
    <p:sldId id="264" r:id="rId5"/>
    <p:sldId id="283" r:id="rId6"/>
    <p:sldId id="284" r:id="rId7"/>
    <p:sldId id="267" r:id="rId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Tuffy" panose="020B0603060100000000" charset="0"/>
      <p:regular r:id="rId15"/>
      <p:bold r:id="rId16"/>
      <p:italic r:id="rId17"/>
      <p:boldItalic r:id="rId18"/>
    </p:embeddedFont>
    <p:embeddedFont>
      <p:font typeface="Twinkl SemiBold" pitchFamily="2" charset="0"/>
      <p:bold r:id="rId19"/>
    </p:embeddedFont>
    <p:embeddedFont>
      <p:font typeface="Twinkl" pitchFamily="2" charset="0"/>
      <p:regular r:id="rId20"/>
      <p:bold r:id="rId21"/>
    </p:embeddedFont>
    <p:embeddedFont>
      <p:font typeface="Sassoon Infant Rg" panose="02000503030000020003" charset="0"/>
      <p:regular r:id="rId22"/>
      <p:bold r:id="rId23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63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9212"/>
    <a:srgbClr val="3399FF"/>
    <a:srgbClr val="DB5183"/>
    <a:srgbClr val="A21770"/>
    <a:srgbClr val="32B3A2"/>
    <a:srgbClr val="18A0DB"/>
    <a:srgbClr val="DE1E5A"/>
    <a:srgbClr val="BC01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1320" y="78"/>
      </p:cViewPr>
      <p:guideLst>
        <p:guide orient="horz" pos="2160"/>
        <p:guide pos="2880"/>
        <p:guide pos="363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10" Type="http://schemas.openxmlformats.org/officeDocument/2006/relationships/handoutMaster" Target="handoutMasters/handout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E716208-FE14-4B03-8EE4-F97149DA4348}" type="datetimeFigureOut">
              <a:rPr lang="en-GB"/>
              <a:pPr>
                <a:defRPr/>
              </a:pPr>
              <a:t>20/06/2020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54F6C33-7ED4-44B5-860A-F9329DA62C2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4547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E53CA93-7039-4DD5-9798-3A836012AE73}" type="datetimeFigureOut">
              <a:rPr lang="en-GB"/>
              <a:pPr>
                <a:defRPr/>
              </a:pPr>
              <a:t>20/06/2020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0255B9B-2E2A-4133-83DB-3FD26D16C32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868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5685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502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531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3"/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/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42709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3867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8445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48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1" r:id="rId6"/>
    <p:sldLayoutId id="2147483697" r:id="rId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7.WAV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microsoft.com/office/2007/relationships/media" Target="../media/media2.WAV"/><Relationship Id="rId21" Type="http://schemas.openxmlformats.org/officeDocument/2006/relationships/image" Target="../media/image10.png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openxmlformats.org/officeDocument/2006/relationships/slideLayout" Target="../slideLayouts/slideLayout3.xml"/><Relationship Id="rId25" Type="http://schemas.openxmlformats.org/officeDocument/2006/relationships/image" Target="../media/image14.png"/><Relationship Id="rId2" Type="http://schemas.openxmlformats.org/officeDocument/2006/relationships/audio" Target="../media/media1.WAV"/><Relationship Id="rId16" Type="http://schemas.openxmlformats.org/officeDocument/2006/relationships/audio" Target="../media/media8.WAV"/><Relationship Id="rId20" Type="http://schemas.openxmlformats.org/officeDocument/2006/relationships/image" Target="../media/image9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24" Type="http://schemas.openxmlformats.org/officeDocument/2006/relationships/image" Target="../media/image13.png"/><Relationship Id="rId5" Type="http://schemas.microsoft.com/office/2007/relationships/media" Target="../media/media3.WAV"/><Relationship Id="rId15" Type="http://schemas.microsoft.com/office/2007/relationships/media" Target="../media/media8.WAV"/><Relationship Id="rId23" Type="http://schemas.openxmlformats.org/officeDocument/2006/relationships/image" Target="../media/image12.png"/><Relationship Id="rId10" Type="http://schemas.openxmlformats.org/officeDocument/2006/relationships/audio" Target="../media/media5.WAV"/><Relationship Id="rId19" Type="http://schemas.openxmlformats.org/officeDocument/2006/relationships/image" Target="../media/image8.pn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Relationship Id="rId22" Type="http://schemas.openxmlformats.org/officeDocument/2006/relationships/image" Target="../media/image11.png"/><Relationship Id="rId27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WAV"/><Relationship Id="rId13" Type="http://schemas.microsoft.com/office/2007/relationships/media" Target="../media/media14.WAV"/><Relationship Id="rId18" Type="http://schemas.openxmlformats.org/officeDocument/2006/relationships/image" Target="../media/image17.png"/><Relationship Id="rId26" Type="http://schemas.openxmlformats.org/officeDocument/2006/relationships/image" Target="../media/image15.png"/><Relationship Id="rId3" Type="http://schemas.microsoft.com/office/2007/relationships/media" Target="../media/media10.WAV"/><Relationship Id="rId21" Type="http://schemas.openxmlformats.org/officeDocument/2006/relationships/image" Target="../media/image20.png"/><Relationship Id="rId7" Type="http://schemas.microsoft.com/office/2007/relationships/media" Target="../media/media12.WAV"/><Relationship Id="rId12" Type="http://schemas.openxmlformats.org/officeDocument/2006/relationships/audio" Target="../media/media13.WAV"/><Relationship Id="rId17" Type="http://schemas.openxmlformats.org/officeDocument/2006/relationships/slideLayout" Target="../slideLayouts/slideLayout3.xml"/><Relationship Id="rId25" Type="http://schemas.openxmlformats.org/officeDocument/2006/relationships/image" Target="../media/image11.png"/><Relationship Id="rId2" Type="http://schemas.openxmlformats.org/officeDocument/2006/relationships/audio" Target="../media/media9.WAV"/><Relationship Id="rId16" Type="http://schemas.openxmlformats.org/officeDocument/2006/relationships/audio" Target="../media/media8.WAV"/><Relationship Id="rId20" Type="http://schemas.openxmlformats.org/officeDocument/2006/relationships/image" Target="../media/image19.png"/><Relationship Id="rId1" Type="http://schemas.microsoft.com/office/2007/relationships/media" Target="../media/media9.WAV"/><Relationship Id="rId6" Type="http://schemas.openxmlformats.org/officeDocument/2006/relationships/audio" Target="../media/media11.WAV"/><Relationship Id="rId11" Type="http://schemas.microsoft.com/office/2007/relationships/media" Target="../media/media13.WAV"/><Relationship Id="rId24" Type="http://schemas.openxmlformats.org/officeDocument/2006/relationships/image" Target="../media/image23.png"/><Relationship Id="rId5" Type="http://schemas.microsoft.com/office/2007/relationships/media" Target="../media/media11.WAV"/><Relationship Id="rId15" Type="http://schemas.microsoft.com/office/2007/relationships/media" Target="../media/media8.WAV"/><Relationship Id="rId23" Type="http://schemas.openxmlformats.org/officeDocument/2006/relationships/image" Target="../media/image22.png"/><Relationship Id="rId10" Type="http://schemas.openxmlformats.org/officeDocument/2006/relationships/audio" Target="../media/media5.WAV"/><Relationship Id="rId19" Type="http://schemas.openxmlformats.org/officeDocument/2006/relationships/image" Target="../media/image18.png"/><Relationship Id="rId4" Type="http://schemas.openxmlformats.org/officeDocument/2006/relationships/audio" Target="../media/media10.WAV"/><Relationship Id="rId9" Type="http://schemas.microsoft.com/office/2007/relationships/media" Target="../media/media5.WAV"/><Relationship Id="rId14" Type="http://schemas.openxmlformats.org/officeDocument/2006/relationships/audio" Target="../media/media14.WAV"/><Relationship Id="rId22" Type="http://schemas.openxmlformats.org/officeDocument/2006/relationships/image" Target="../media/image21.png"/><Relationship Id="rId27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8.WAV"/><Relationship Id="rId13" Type="http://schemas.openxmlformats.org/officeDocument/2006/relationships/image" Target="../media/image25.png"/><Relationship Id="rId3" Type="http://schemas.microsoft.com/office/2007/relationships/media" Target="../media/media16.WAV"/><Relationship Id="rId7" Type="http://schemas.microsoft.com/office/2007/relationships/media" Target="../media/media18.WAV"/><Relationship Id="rId12" Type="http://schemas.openxmlformats.org/officeDocument/2006/relationships/image" Target="../media/image24.png"/><Relationship Id="rId17" Type="http://schemas.openxmlformats.org/officeDocument/2006/relationships/image" Target="../media/image16.png"/><Relationship Id="rId2" Type="http://schemas.openxmlformats.org/officeDocument/2006/relationships/audio" Target="../media/media15.WAV"/><Relationship Id="rId16" Type="http://schemas.openxmlformats.org/officeDocument/2006/relationships/image" Target="../media/image15.png"/><Relationship Id="rId1" Type="http://schemas.microsoft.com/office/2007/relationships/media" Target="../media/media15.WAV"/><Relationship Id="rId6" Type="http://schemas.openxmlformats.org/officeDocument/2006/relationships/audio" Target="../media/media17.WAV"/><Relationship Id="rId11" Type="http://schemas.openxmlformats.org/officeDocument/2006/relationships/slideLayout" Target="../slideLayouts/slideLayout3.xml"/><Relationship Id="rId5" Type="http://schemas.microsoft.com/office/2007/relationships/media" Target="../media/media17.WAV"/><Relationship Id="rId15" Type="http://schemas.openxmlformats.org/officeDocument/2006/relationships/image" Target="../media/image27.png"/><Relationship Id="rId10" Type="http://schemas.openxmlformats.org/officeDocument/2006/relationships/audio" Target="../media/media19.WAV"/><Relationship Id="rId4" Type="http://schemas.openxmlformats.org/officeDocument/2006/relationships/audio" Target="../media/media16.WAV"/><Relationship Id="rId9" Type="http://schemas.microsoft.com/office/2007/relationships/media" Target="../media/media19.WAV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8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A21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6" name="TextBox 10"/>
          <p:cNvSpPr txBox="1">
            <a:spLocks noChangeArrowheads="1"/>
          </p:cNvSpPr>
          <p:nvPr/>
        </p:nvSpPr>
        <p:spPr bwMode="auto">
          <a:xfrm>
            <a:off x="2857500" y="6464300"/>
            <a:ext cx="34210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French</a:t>
            </a:r>
            <a:r>
              <a:rPr lang="en-GB" alt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Year 4 | Going Shopping | Fruit | Lesson 1</a:t>
            </a:r>
          </a:p>
        </p:txBody>
      </p:sp>
      <p:sp>
        <p:nvSpPr>
          <p:cNvPr id="1024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pPr eaLnBrk="1" hangingPunct="1"/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Going Shopping</a:t>
            </a:r>
          </a:p>
        </p:txBody>
      </p:sp>
      <p:sp>
        <p:nvSpPr>
          <p:cNvPr id="10248" name="Title 17"/>
          <p:cNvSpPr>
            <a:spLocks noGrp="1"/>
          </p:cNvSpPr>
          <p:nvPr>
            <p:ph type="title"/>
          </p:nvPr>
        </p:nvSpPr>
        <p:spPr>
          <a:xfrm>
            <a:off x="539750" y="2359025"/>
            <a:ext cx="8064500" cy="655638"/>
          </a:xfrm>
        </p:spPr>
        <p:txBody>
          <a:bodyPr/>
          <a:lstStyle/>
          <a:p>
            <a:pPr eaLnBrk="1" hangingPunct="1"/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French</a:t>
            </a:r>
          </a:p>
        </p:txBody>
      </p:sp>
      <p:pic>
        <p:nvPicPr>
          <p:cNvPr id="10249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11268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tx1"/>
                </a:solidFill>
                <a:latin typeface="Twinkl SemiBold" pitchFamily="2" charset="0"/>
              </a:rPr>
              <a:t>Success Criteria</a:t>
            </a:r>
          </a:p>
        </p:txBody>
      </p:sp>
      <p:sp>
        <p:nvSpPr>
          <p:cNvPr id="11269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tx1"/>
                </a:solidFill>
                <a:latin typeface="Twinkl SemiBold" pitchFamily="2" charset="0"/>
              </a:rPr>
              <a:t>Aim</a:t>
            </a:r>
          </a:p>
        </p:txBody>
      </p:sp>
      <p:sp>
        <p:nvSpPr>
          <p:cNvPr id="11270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GB" altLang="en-US">
                <a:latin typeface="Twinkl" pitchFamily="2" charset="0"/>
              </a:rPr>
              <a:t>I can express an opinion in French.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>
                <a:latin typeface="Twinkl" pitchFamily="2" charset="0"/>
              </a:rPr>
              <a:t>I can write sentence answers to a question, using quantifiers.</a:t>
            </a:r>
          </a:p>
        </p:txBody>
      </p:sp>
      <p:sp>
        <p:nvSpPr>
          <p:cNvPr id="11271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/>
            <a:r>
              <a:rPr lang="en-GB" altLang="en-US"/>
              <a:t>I can ask a question to a partner ‘Aimes-tu….?’</a:t>
            </a:r>
          </a:p>
          <a:p>
            <a:pPr eaLnBrk="1" hangingPunct="1"/>
            <a:r>
              <a:rPr lang="en-GB" altLang="en-US"/>
              <a:t>I can answer a question orally using J’aime… Je n’aime pas… </a:t>
            </a:r>
            <a:br>
              <a:rPr lang="en-GB" altLang="en-US"/>
            </a:br>
            <a:r>
              <a:rPr lang="en-GB" altLang="en-US"/>
              <a:t>J’aime beaucoup… J’aime un peu…</a:t>
            </a:r>
          </a:p>
          <a:p>
            <a:pPr eaLnBrk="1" hangingPunct="1"/>
            <a:r>
              <a:rPr lang="en-GB" altLang="en-US"/>
              <a:t>I can answer questions in writing sentences in French.</a:t>
            </a:r>
          </a:p>
          <a:p>
            <a:pPr eaLnBrk="1" hangingPunct="1"/>
            <a:r>
              <a:rPr lang="en-GB" altLang="en-US"/>
              <a:t>I can answer a question in writing using J’aime… Je n’aime pas… </a:t>
            </a:r>
            <a:br>
              <a:rPr lang="en-GB" altLang="en-US"/>
            </a:br>
            <a:r>
              <a:rPr lang="en-GB" altLang="en-US"/>
              <a:t>J’aime beaucoup… J’aime un peu…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600" b="0"/>
              <a:t>Les fruits</a:t>
            </a:r>
            <a:br>
              <a:rPr lang="en-GB" altLang="en-US" sz="3600" b="0"/>
            </a:br>
            <a:r>
              <a:rPr lang="en-GB" altLang="en-US" sz="3600" b="0"/>
              <a:t>Qu’est-ce que c’est ?</a:t>
            </a:r>
          </a:p>
        </p:txBody>
      </p:sp>
      <p:sp>
        <p:nvSpPr>
          <p:cNvPr id="12291" name="Rectangle 1"/>
          <p:cNvSpPr>
            <a:spLocks noChangeArrowheads="1"/>
          </p:cNvSpPr>
          <p:nvPr/>
        </p:nvSpPr>
        <p:spPr bwMode="auto">
          <a:xfrm>
            <a:off x="2108200" y="1598613"/>
            <a:ext cx="4572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chemeClr val="tx1"/>
                </a:solidFill>
                <a:latin typeface="Twinkl SemiBold" pitchFamily="2" charset="0"/>
              </a:rPr>
              <a:t>Fruit</a:t>
            </a:r>
            <a:br>
              <a:rPr lang="en-GB" altLang="en-US" sz="2400">
                <a:solidFill>
                  <a:schemeClr val="tx1"/>
                </a:solidFill>
                <a:latin typeface="Twinkl SemiBold" pitchFamily="2" charset="0"/>
              </a:rPr>
            </a:br>
            <a:r>
              <a:rPr lang="en-GB" altLang="en-US" sz="2400">
                <a:solidFill>
                  <a:schemeClr val="tx1"/>
                </a:solidFill>
                <a:latin typeface="Twinkl SemiBold" pitchFamily="2" charset="0"/>
              </a:rPr>
              <a:t>What is it?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88" y="1497013"/>
            <a:ext cx="1087437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88" y="3089275"/>
            <a:ext cx="1125537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4630738"/>
            <a:ext cx="1152525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2606675"/>
            <a:ext cx="1577975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25" y="4630738"/>
            <a:ext cx="1436688" cy="128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200" y="1306513"/>
            <a:ext cx="1055688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3095625"/>
            <a:ext cx="842962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063" y="4706938"/>
            <a:ext cx="8223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66788" y="2476500"/>
            <a:ext cx="1760537" cy="465138"/>
          </a:xfrm>
          <a:prstGeom prst="rect">
            <a:avLst/>
          </a:prstGeom>
          <a:solidFill>
            <a:schemeClr val="bg1"/>
          </a:solidFill>
          <a:ln w="38100">
            <a:solidFill>
              <a:srgbClr val="FD92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966788" y="4011613"/>
            <a:ext cx="1760537" cy="465137"/>
          </a:xfrm>
          <a:prstGeom prst="rect">
            <a:avLst/>
          </a:prstGeom>
          <a:solidFill>
            <a:schemeClr val="bg1"/>
          </a:solidFill>
          <a:ln w="38100">
            <a:solidFill>
              <a:srgbClr val="FD92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966788" y="5662613"/>
            <a:ext cx="1760537" cy="465137"/>
          </a:xfrm>
          <a:prstGeom prst="rect">
            <a:avLst/>
          </a:prstGeom>
          <a:solidFill>
            <a:schemeClr val="bg1"/>
          </a:solidFill>
          <a:ln w="38100">
            <a:solidFill>
              <a:srgbClr val="FD92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671888" y="4011613"/>
            <a:ext cx="1758950" cy="465137"/>
          </a:xfrm>
          <a:prstGeom prst="rect">
            <a:avLst/>
          </a:prstGeom>
          <a:solidFill>
            <a:schemeClr val="bg1"/>
          </a:solidFill>
          <a:ln w="38100">
            <a:solidFill>
              <a:srgbClr val="FD92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3671888" y="5662613"/>
            <a:ext cx="1758950" cy="465137"/>
          </a:xfrm>
          <a:prstGeom prst="rect">
            <a:avLst/>
          </a:prstGeom>
          <a:solidFill>
            <a:schemeClr val="bg1"/>
          </a:solidFill>
          <a:ln w="38100">
            <a:solidFill>
              <a:srgbClr val="FD92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6375400" y="2459038"/>
            <a:ext cx="1760538" cy="466725"/>
          </a:xfrm>
          <a:prstGeom prst="rect">
            <a:avLst/>
          </a:prstGeom>
          <a:solidFill>
            <a:schemeClr val="bg1"/>
          </a:solidFill>
          <a:ln w="38100">
            <a:solidFill>
              <a:srgbClr val="FD92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6375400" y="4011613"/>
            <a:ext cx="1760538" cy="465137"/>
          </a:xfrm>
          <a:prstGeom prst="rect">
            <a:avLst/>
          </a:prstGeom>
          <a:solidFill>
            <a:schemeClr val="bg1"/>
          </a:solidFill>
          <a:ln w="38100">
            <a:solidFill>
              <a:srgbClr val="FD92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6375400" y="5662613"/>
            <a:ext cx="1760538" cy="465137"/>
          </a:xfrm>
          <a:prstGeom prst="rect">
            <a:avLst/>
          </a:prstGeom>
          <a:solidFill>
            <a:schemeClr val="bg1"/>
          </a:solidFill>
          <a:ln w="38100">
            <a:solidFill>
              <a:srgbClr val="FD92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966788" y="2516188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DB5183"/>
                </a:solidFill>
              </a:rPr>
              <a:t>la </a:t>
            </a:r>
            <a:r>
              <a:rPr lang="en-GB" altLang="en-US" sz="2000" dirty="0" err="1">
                <a:solidFill>
                  <a:srgbClr val="DB5183"/>
                </a:solidFill>
              </a:rPr>
              <a:t>pomme</a:t>
            </a:r>
            <a:endParaRPr lang="en-GB" altLang="en-US" sz="2000" dirty="0">
              <a:solidFill>
                <a:srgbClr val="DB5183"/>
              </a:solidFill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966788" y="4052888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DB5183"/>
                </a:solidFill>
              </a:rPr>
              <a:t>la pêche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962025" y="5703888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DB5183"/>
                </a:solidFill>
              </a:rPr>
              <a:t>l’orange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660775" y="4052888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DB5183"/>
                </a:solidFill>
              </a:rPr>
              <a:t>la banane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3667125" y="5702300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3399FF"/>
                </a:solidFill>
              </a:rPr>
              <a:t>les raisins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378575" y="2497138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DB5183"/>
                </a:solidFill>
              </a:rPr>
              <a:t>la poire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6372225" y="4057650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DB5183"/>
                </a:solidFill>
              </a:rPr>
              <a:t>la fraise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378575" y="5703888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DB5183"/>
                </a:solidFill>
              </a:rPr>
              <a:t>la prune</a:t>
            </a:r>
          </a:p>
        </p:txBody>
      </p:sp>
      <p:pic>
        <p:nvPicPr>
          <p:cNvPr id="31" name="la pomme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2587625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la peche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4116388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l'orange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5792788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la poire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75" y="2589213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la fraise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75" y="4117975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la prune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75" y="5794375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la banane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3" y="4116388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les raisins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3" y="5792788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0" y="5921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0" y="12255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25" y="18875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913" y="25733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913" y="3200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988" y="3825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988" y="44529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913" y="51228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 nodeType="clickPar">
                      <p:stCondLst>
                        <p:cond delay="0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211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 nodeType="clickPar">
                      <p:stCondLst>
                        <p:cond delay="0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2019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 nodeType="clickPar">
                      <p:stCondLst>
                        <p:cond delay="0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206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2294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 nodeType="clickPar">
                      <p:stCondLst>
                        <p:cond delay="0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201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 nodeType="clickPar">
                      <p:stCondLst>
                        <p:cond delay="0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2065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 nodeType="clickPar">
                      <p:stCondLst>
                        <p:cond delay="0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201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 nodeType="clickPar">
                      <p:stCondLst>
                        <p:cond delay="0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6" dur="1698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15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811789">
            <a:off x="3764757" y="2274094"/>
            <a:ext cx="172243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4321175"/>
            <a:ext cx="161925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2652713"/>
            <a:ext cx="1404937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881063"/>
            <a:ext cx="1458912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0" y="887413"/>
            <a:ext cx="1585913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2922588"/>
            <a:ext cx="1843088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0" y="4454525"/>
            <a:ext cx="1611313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600" b="0"/>
              <a:t>Plurals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600" y="4235450"/>
            <a:ext cx="1438275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060450" y="2079625"/>
            <a:ext cx="1758950" cy="466725"/>
          </a:xfrm>
          <a:prstGeom prst="rect">
            <a:avLst/>
          </a:prstGeom>
          <a:solidFill>
            <a:schemeClr val="bg1"/>
          </a:solidFill>
          <a:ln w="38100">
            <a:solidFill>
              <a:srgbClr val="FD92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60450" y="3614738"/>
            <a:ext cx="1758950" cy="466725"/>
          </a:xfrm>
          <a:prstGeom prst="rect">
            <a:avLst/>
          </a:prstGeom>
          <a:solidFill>
            <a:schemeClr val="bg1"/>
          </a:solidFill>
          <a:ln w="38100">
            <a:solidFill>
              <a:srgbClr val="FD92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1060450" y="5265738"/>
            <a:ext cx="1758950" cy="466725"/>
          </a:xfrm>
          <a:prstGeom prst="rect">
            <a:avLst/>
          </a:prstGeom>
          <a:solidFill>
            <a:schemeClr val="bg1"/>
          </a:solidFill>
          <a:ln w="38100">
            <a:solidFill>
              <a:srgbClr val="FD92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763963" y="3614738"/>
            <a:ext cx="1760537" cy="466725"/>
          </a:xfrm>
          <a:prstGeom prst="rect">
            <a:avLst/>
          </a:prstGeom>
          <a:solidFill>
            <a:schemeClr val="bg1"/>
          </a:solidFill>
          <a:ln w="38100">
            <a:solidFill>
              <a:srgbClr val="FD92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3763963" y="5265738"/>
            <a:ext cx="1760537" cy="466725"/>
          </a:xfrm>
          <a:prstGeom prst="rect">
            <a:avLst/>
          </a:prstGeom>
          <a:solidFill>
            <a:schemeClr val="bg1"/>
          </a:solidFill>
          <a:ln w="38100">
            <a:solidFill>
              <a:srgbClr val="FD92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6469063" y="2063750"/>
            <a:ext cx="1758950" cy="465138"/>
          </a:xfrm>
          <a:prstGeom prst="rect">
            <a:avLst/>
          </a:prstGeom>
          <a:solidFill>
            <a:schemeClr val="bg1"/>
          </a:solidFill>
          <a:ln w="38100">
            <a:solidFill>
              <a:srgbClr val="FD92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6469063" y="3614738"/>
            <a:ext cx="1758950" cy="466725"/>
          </a:xfrm>
          <a:prstGeom prst="rect">
            <a:avLst/>
          </a:prstGeom>
          <a:solidFill>
            <a:schemeClr val="bg1"/>
          </a:solidFill>
          <a:ln w="38100">
            <a:solidFill>
              <a:srgbClr val="FD92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6469063" y="5265738"/>
            <a:ext cx="1758950" cy="466725"/>
          </a:xfrm>
          <a:prstGeom prst="rect">
            <a:avLst/>
          </a:prstGeom>
          <a:solidFill>
            <a:schemeClr val="bg1"/>
          </a:solidFill>
          <a:ln w="38100">
            <a:solidFill>
              <a:srgbClr val="FD92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060450" y="2119313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DB5183"/>
                </a:solidFill>
              </a:rPr>
              <a:t>les pommes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060450" y="3657600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DB5183"/>
                </a:solidFill>
              </a:rPr>
              <a:t>les pêches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055688" y="5307013"/>
            <a:ext cx="177482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DB5183"/>
                </a:solidFill>
              </a:rPr>
              <a:t>les oranges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754438" y="3657600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DB5183"/>
                </a:solidFill>
              </a:rPr>
              <a:t>les bananes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3760788" y="5307013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3399FF"/>
                </a:solidFill>
              </a:rPr>
              <a:t>les raisins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470650" y="2101850"/>
            <a:ext cx="17764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DB5183"/>
                </a:solidFill>
              </a:rPr>
              <a:t>les poires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6464300" y="3660775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DB5183"/>
                </a:solidFill>
              </a:rPr>
              <a:t>les fraises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472238" y="5308600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DB5183"/>
                </a:solidFill>
              </a:rPr>
              <a:t>les prunes</a:t>
            </a:r>
          </a:p>
        </p:txBody>
      </p:sp>
      <p:pic>
        <p:nvPicPr>
          <p:cNvPr id="31" name="la pomme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2190750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la peche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3719513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l'orange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5397500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la poire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0" y="2193925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la fraise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0" y="372110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la prune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0" y="5399088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la banane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588" y="3719513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les raisins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588" y="5397500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75" y="11128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75" y="16970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75" y="23320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75" y="29416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55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75" y="35528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6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75" y="41989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7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75" y="48466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58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75" y="54927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 nodeType="clickPar">
                      <p:stCondLst>
                        <p:cond delay="0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188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 nodeType="clickPar">
                      <p:stCondLst>
                        <p:cond delay="0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197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 nodeType="clickPar">
                      <p:stCondLst>
                        <p:cond delay="0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2753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2019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 nodeType="clickPar">
                      <p:stCondLst>
                        <p:cond delay="0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2019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 nodeType="clickPar">
                      <p:stCondLst>
                        <p:cond delay="0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2203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 nodeType="clickPar">
                      <p:stCondLst>
                        <p:cond delay="0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183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 nodeType="clickPar">
                      <p:stCondLst>
                        <p:cond delay="0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6" dur="1698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15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600" b="0"/>
              <a:t>Aimes-tu…..?</a:t>
            </a:r>
          </a:p>
        </p:txBody>
      </p:sp>
      <p:pic>
        <p:nvPicPr>
          <p:cNvPr id="15363" name="Whole Class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37"/>
          <a:stretch>
            <a:fillRect/>
          </a:stretch>
        </p:blipFill>
        <p:spPr bwMode="auto">
          <a:xfrm>
            <a:off x="600075" y="1497013"/>
            <a:ext cx="7934325" cy="47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" b="4185"/>
          <a:stretch>
            <a:fillRect/>
          </a:stretch>
        </p:blipFill>
        <p:spPr bwMode="auto">
          <a:xfrm>
            <a:off x="592138" y="2381250"/>
            <a:ext cx="5892800" cy="387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419600" y="1606550"/>
            <a:ext cx="3954463" cy="4506913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738" y="1708150"/>
            <a:ext cx="2008187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016500" y="3286125"/>
            <a:ext cx="2543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  <a:latin typeface="Twinkl SemiBold" pitchFamily="2" charset="0"/>
              </a:rPr>
              <a:t>Aimes-tu les oranges ?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014913" y="3656013"/>
            <a:ext cx="36957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J’aime les oranges.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Je n’aime pas les oranges.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J’aime beaucoup les oranges.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J’aime un peu les oranges.</a:t>
            </a:r>
          </a:p>
        </p:txBody>
      </p:sp>
      <p:pic>
        <p:nvPicPr>
          <p:cNvPr id="60" name="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343275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898900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452938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5006975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5576888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913" y="13017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913" y="19113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913" y="25209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913" y="32146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913" y="38623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799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52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799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83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2845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" id="{83AF8C30-6550-4FD0-AE38-EFC6D4809F08}" vid="{D43BF2A8-BA96-49FD-923B-1772A58479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</TotalTime>
  <Words>128</Words>
  <Application>Microsoft Office PowerPoint</Application>
  <PresentationFormat>On-screen Show (4:3)</PresentationFormat>
  <Paragraphs>39</Paragraphs>
  <Slides>7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Calibri</vt:lpstr>
      <vt:lpstr>Tuffy</vt:lpstr>
      <vt:lpstr>Twinkl SemiBold</vt:lpstr>
      <vt:lpstr>Twinkl</vt:lpstr>
      <vt:lpstr>Sassoon Infant Rg</vt:lpstr>
      <vt:lpstr>Arial</vt:lpstr>
      <vt:lpstr>Office Theme</vt:lpstr>
      <vt:lpstr>French</vt:lpstr>
      <vt:lpstr>PowerPoint Presentation</vt:lpstr>
      <vt:lpstr>PowerPoint Presentation</vt:lpstr>
      <vt:lpstr>Les fruits Qu’est-ce que c’est ?</vt:lpstr>
      <vt:lpstr>Plurals</vt:lpstr>
      <vt:lpstr>Aimes-tu…..?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Tinkler</dc:creator>
  <cp:lastModifiedBy>Staff</cp:lastModifiedBy>
  <cp:revision>13</cp:revision>
  <dcterms:created xsi:type="dcterms:W3CDTF">2017-11-21T16:06:32Z</dcterms:created>
  <dcterms:modified xsi:type="dcterms:W3CDTF">2020-06-20T12:05:15Z</dcterms:modified>
</cp:coreProperties>
</file>