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6" r:id="rId14"/>
    <p:sldId id="265" r:id="rId15"/>
    <p:sldId id="264" r:id="rId16"/>
  </p:sldIdLst>
  <p:sldSz cx="9144000" cy="6858000" type="screen4x3"/>
  <p:notesSz cx="6858000" cy="9144000"/>
  <p:embeddedFontLst>
    <p:embeddedFont>
      <p:font typeface="Twinkl SemiBold" charset="0"/>
      <p:bold r:id="rId17"/>
    </p:embeddedFont>
    <p:embeddedFont>
      <p:font typeface="Sassoon Infant Rg" panose="02000503030000020003" charset="0"/>
      <p:regular r:id="rId18"/>
      <p:bold r:id="rId19"/>
    </p:embeddedFont>
    <p:embeddedFont>
      <p:font typeface="Sassoon Infant Md" panose="02000603050000020003" charset="0"/>
      <p:regular r:id="rId20"/>
    </p:embeddedFont>
    <p:embeddedFont>
      <p:font typeface="Twinkl" panose="020B0604020202020204" charset="0"/>
      <p:regular r:id="rId21"/>
      <p:bold r:id="rId22"/>
    </p:embeddedFont>
    <p:embeddedFont>
      <p:font typeface="Tuffy" panose="020B0603060100000000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87" d="100"/>
          <a:sy n="87" d="100"/>
        </p:scale>
        <p:origin x="-858" y="-12"/>
      </p:cViewPr>
      <p:guideLst>
        <p:guide orient="horz" pos="2160"/>
        <p:guide orient="horz" pos="323"/>
        <p:guide orient="horz" pos="482"/>
        <p:guide orient="horz" pos="3997"/>
        <p:guide orient="horz" pos="3838"/>
        <p:guide pos="2880"/>
        <p:guide pos="317"/>
        <p:guide pos="476"/>
        <p:guide pos="5284"/>
        <p:guide pos="54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235333" y="6464300"/>
            <a:ext cx="6673335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r">
              <a:lnSpc>
                <a:spcPct val="107000"/>
              </a:lnSpc>
              <a:spcAft>
                <a:spcPts val="0"/>
              </a:spcAft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" panose="020B0603060100000000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| </a:t>
            </a:r>
            <a:r>
              <a:rPr lang="en-GB" sz="800" dirty="0">
                <a:solidFill>
                  <a:srgbClr val="FFFFFF"/>
                </a:solidFill>
                <a:latin typeface="Tuffy" panose="020B0603060100000000" pitchFamily="34" charset="0"/>
                <a:ea typeface="Tuffy" panose="020B0603060100000000" pitchFamily="34" charset="0"/>
                <a:cs typeface="Times New Roman" panose="02020603050405020304" pitchFamily="18" charset="0"/>
              </a:rPr>
              <a:t>Year 3 | Measurement | </a:t>
            </a:r>
            <a:r>
              <a:rPr lang="en-GB" sz="800" dirty="0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Measure, Compare, Add and Subtract Units of Measurement</a:t>
            </a:r>
            <a:r>
              <a:rPr lang="en-GB" sz="800" dirty="0">
                <a:solidFill>
                  <a:srgbClr val="FFFFFF"/>
                </a:solidFill>
                <a:latin typeface="Tuffy" panose="020B0603060100000000" pitchFamily="34" charset="0"/>
                <a:ea typeface="Tuffy" panose="020B0603060100000000" pitchFamily="34" charset="0"/>
                <a:cs typeface="Times New Roman" panose="02020603050405020304" pitchFamily="18" charset="0"/>
              </a:rPr>
              <a:t> | Lesson 2 of 5: Measuring in Litres and Millilitres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/>
              <a:t>Maths</a:t>
            </a:r>
            <a:endParaRPr lang="en-GB" altLang="en-US" sz="5400" b="0"/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/>
              <a:t>Measurement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626" y="1999622"/>
            <a:ext cx="7636747" cy="4100001"/>
            <a:chOff x="753626" y="1999622"/>
            <a:chExt cx="7636747" cy="41000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7" t="16154" r="13473" b="29076"/>
            <a:stretch/>
          </p:blipFill>
          <p:spPr>
            <a:xfrm>
              <a:off x="757880" y="1999622"/>
              <a:ext cx="7628239" cy="381022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00"/>
            <a:stretch/>
          </p:blipFill>
          <p:spPr>
            <a:xfrm>
              <a:off x="991596" y="2455432"/>
              <a:ext cx="1896858" cy="364419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09" y="2063548"/>
              <a:ext cx="3739955" cy="310736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8" r="-1" b="4205"/>
            <a:stretch/>
          </p:blipFill>
          <p:spPr>
            <a:xfrm flipH="1">
              <a:off x="5867775" y="2094530"/>
              <a:ext cx="2522598" cy="399477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3" r="7549" b="24411"/>
            <a:stretch/>
          </p:blipFill>
          <p:spPr>
            <a:xfrm>
              <a:off x="753626" y="3335336"/>
              <a:ext cx="7636747" cy="275396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38" t="2961" r="18589" b="11406"/>
            <a:stretch/>
          </p:blipFill>
          <p:spPr>
            <a:xfrm>
              <a:off x="4451936" y="2169153"/>
              <a:ext cx="1696639" cy="389520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1" name="Talking Partner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44906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6022" y="148988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This is the same scale, how much liquid is in the measuring cylinder?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1920" y="2230720"/>
            <a:ext cx="3580404" cy="11742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If you look where the liquid comes up to, it is 4l plus three intervals, so this measures: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4l + 750ml = 4l 750ml.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06E4B9D-EEE0-457A-9A0F-156CEC549693}"/>
              </a:ext>
            </a:extLst>
          </p:cNvPr>
          <p:cNvSpPr/>
          <p:nvPr/>
        </p:nvSpPr>
        <p:spPr>
          <a:xfrm>
            <a:off x="2347033" y="419558"/>
            <a:ext cx="4449937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Measuring Volume in</a:t>
            </a:r>
          </a:p>
          <a:p>
            <a:pPr algn="ctr"/>
            <a:r>
              <a:rPr lang="en-GB" altLang="en-US" sz="3600" b="1" dirty="0"/>
              <a:t>Litres and Millilitres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63811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53626" y="1999622"/>
            <a:ext cx="7636747" cy="4100001"/>
            <a:chOff x="753626" y="1999622"/>
            <a:chExt cx="7636747" cy="41000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7" t="16154" r="13473" b="29076"/>
            <a:stretch/>
          </p:blipFill>
          <p:spPr>
            <a:xfrm>
              <a:off x="757880" y="1999622"/>
              <a:ext cx="7628239" cy="381022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00"/>
            <a:stretch/>
          </p:blipFill>
          <p:spPr>
            <a:xfrm>
              <a:off x="991596" y="2455432"/>
              <a:ext cx="1896858" cy="364419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09" y="2063548"/>
              <a:ext cx="3739955" cy="310736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8" r="-1" b="4205"/>
            <a:stretch/>
          </p:blipFill>
          <p:spPr>
            <a:xfrm flipH="1">
              <a:off x="5867775" y="2094530"/>
              <a:ext cx="2522598" cy="399477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3" r="7549" b="24411"/>
            <a:stretch/>
          </p:blipFill>
          <p:spPr>
            <a:xfrm>
              <a:off x="753626" y="3335336"/>
              <a:ext cx="7636747" cy="275396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8" t="2715" r="71868" b="11030"/>
            <a:stretch/>
          </p:blipFill>
          <p:spPr>
            <a:xfrm>
              <a:off x="4461984" y="2161131"/>
              <a:ext cx="1678124" cy="391327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1" name="Talking Partner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44906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6022" y="148988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We are going to measure volume in litres and millilitres.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88885" y="2231597"/>
            <a:ext cx="3580404" cy="117385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To work out what each interval is worth, we divide 1000 by 5.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1000 ÷ 5 = 200, so each interval is worth 200ml.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8885" y="2231394"/>
            <a:ext cx="3580404" cy="11742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If you look where the liquid comes up to, it is 2l plus two intervals, so this measures: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2l + 400ml = 2l 400ml.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4BC72D8-9D7A-49D3-871E-9D99B6ACD28D}"/>
              </a:ext>
            </a:extLst>
          </p:cNvPr>
          <p:cNvSpPr/>
          <p:nvPr/>
        </p:nvSpPr>
        <p:spPr>
          <a:xfrm>
            <a:off x="2347033" y="419558"/>
            <a:ext cx="4449937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Measuring Volume in</a:t>
            </a:r>
          </a:p>
          <a:p>
            <a:pPr algn="ctr"/>
            <a:r>
              <a:rPr lang="en-GB" altLang="en-US" sz="3600" b="1" dirty="0"/>
              <a:t>Litres and Millilitres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01960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626" y="1999622"/>
            <a:ext cx="7636747" cy="4100001"/>
            <a:chOff x="753626" y="1999622"/>
            <a:chExt cx="7636747" cy="41000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7" t="16154" r="13473" b="29076"/>
            <a:stretch/>
          </p:blipFill>
          <p:spPr>
            <a:xfrm>
              <a:off x="757880" y="1999622"/>
              <a:ext cx="7628239" cy="381022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00"/>
            <a:stretch/>
          </p:blipFill>
          <p:spPr>
            <a:xfrm>
              <a:off x="991596" y="2455432"/>
              <a:ext cx="1896858" cy="364419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09" y="2063548"/>
              <a:ext cx="3739955" cy="310736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8" r="-1" b="4205"/>
            <a:stretch/>
          </p:blipFill>
          <p:spPr>
            <a:xfrm flipH="1">
              <a:off x="5867775" y="2094530"/>
              <a:ext cx="2522598" cy="399477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3" r="7549" b="24411"/>
            <a:stretch/>
          </p:blipFill>
          <p:spPr>
            <a:xfrm>
              <a:off x="753626" y="3335336"/>
              <a:ext cx="7636747" cy="275396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45" t="2715" r="45401" b="11030"/>
            <a:stretch/>
          </p:blipFill>
          <p:spPr>
            <a:xfrm>
              <a:off x="4461984" y="2151083"/>
              <a:ext cx="1678124" cy="391327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1" name="Talking Partner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44906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6022" y="148988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This is the same scale, how much liquid is in the measuring cylinder?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1920" y="2230720"/>
            <a:ext cx="3580404" cy="11742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If you look where the liquid comes up to, it is 3l plus three intervals, so this measures: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3l + 600ml = 3l 600ml.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167DE1D-EB03-44A8-92A2-5F534DAFDD08}"/>
              </a:ext>
            </a:extLst>
          </p:cNvPr>
          <p:cNvSpPr/>
          <p:nvPr/>
        </p:nvSpPr>
        <p:spPr>
          <a:xfrm>
            <a:off x="2347033" y="419558"/>
            <a:ext cx="4449937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Measuring Volume in</a:t>
            </a:r>
          </a:p>
          <a:p>
            <a:pPr algn="ctr"/>
            <a:r>
              <a:rPr lang="en-GB" altLang="en-US" sz="3600" b="1" dirty="0"/>
              <a:t>Litres and Millilitres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72784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44906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3419" y="1430974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your marvellous measuring skills to complete these activity sheets: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63199" y="697112"/>
            <a:ext cx="348653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b="1" dirty="0"/>
              <a:t>Reading Scales</a:t>
            </a:r>
            <a:endParaRPr lang="en-GB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2" b="8630"/>
          <a:stretch/>
        </p:blipFill>
        <p:spPr>
          <a:xfrm>
            <a:off x="755650" y="1999622"/>
            <a:ext cx="7632700" cy="4093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25" y="2113021"/>
            <a:ext cx="2746114" cy="38837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91" y="2113021"/>
            <a:ext cx="2746114" cy="38837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157" y="2113021"/>
            <a:ext cx="2746114" cy="38837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23" y="2113021"/>
            <a:ext cx="2746114" cy="38837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489" y="2113021"/>
            <a:ext cx="2746114" cy="38837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57" y="2113021"/>
            <a:ext cx="2746114" cy="38837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981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measure volume in litres and millilitres.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calculate the intervals on a scale. </a:t>
            </a:r>
          </a:p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read scales to measure in litres and millilitres.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57" y="5730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09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505" y="6277281"/>
              <a:ext cx="576495" cy="580719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8435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pPr eaLnBrk="1" hangingPunct="1"/>
            <a:r>
              <a:rPr lang="en-GB" altLang="en-US" sz="4400" b="1" dirty="0">
                <a:solidFill>
                  <a:schemeClr val="tx1"/>
                </a:solidFill>
                <a:latin typeface="Twinkl" pitchFamily="2" charset="0"/>
              </a:rPr>
              <a:t>Measuring in Litres and Millilitres</a:t>
            </a:r>
          </a:p>
        </p:txBody>
      </p:sp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measure volume in litres and millilitres.</a:t>
            </a:r>
          </a:p>
          <a:p>
            <a:pPr>
              <a:defRPr/>
            </a:pP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calculate the intervals on a scale. </a:t>
            </a:r>
          </a:p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can read scales to measure in litres and millilitres.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3557"/>
            <a:ext cx="7632700" cy="4102443"/>
            <a:chOff x="755650" y="1993557"/>
            <a:chExt cx="7632700" cy="41024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3" b="26314"/>
            <a:stretch/>
          </p:blipFill>
          <p:spPr>
            <a:xfrm>
              <a:off x="755650" y="1993557"/>
              <a:ext cx="7632700" cy="410244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794" y="4038322"/>
              <a:ext cx="774264" cy="79450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Rectangle 6"/>
          <p:cNvSpPr/>
          <p:nvPr/>
        </p:nvSpPr>
        <p:spPr>
          <a:xfrm>
            <a:off x="755650" y="1287951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In pairs, take turns to roll the Millilitres Dice. Keep a running total of </a:t>
            </a:r>
          </a:p>
          <a:p>
            <a:pPr algn="ctr"/>
            <a:r>
              <a:rPr lang="en-GB" dirty="0">
                <a:latin typeface="Twinkl" pitchFamily="50" charset="0"/>
              </a:rPr>
              <a:t>your score. The first person to reach exactly 1l wins 1 point.  </a:t>
            </a:r>
          </a:p>
        </p:txBody>
      </p:sp>
      <p:sp>
        <p:nvSpPr>
          <p:cNvPr id="8" name="Rectangle 7"/>
          <p:cNvSpPr/>
          <p:nvPr/>
        </p:nvSpPr>
        <p:spPr>
          <a:xfrm>
            <a:off x="3127748" y="697112"/>
            <a:ext cx="290303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Make a Litre</a:t>
            </a:r>
            <a:endParaRPr lang="en-GB" sz="4000" b="1" dirty="0"/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44906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30279" y="4979523"/>
            <a:ext cx="5371070" cy="9901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 first person to reach exactly 1l wins 1 point. If your total goes over 1l (1000ml) then you have to start from zero again!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0279" y="5147880"/>
            <a:ext cx="5371070" cy="6534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 person who scores the most points in three minutes wins! 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2505236" y="4147099"/>
            <a:ext cx="2110578" cy="1160549"/>
          </a:xfrm>
          <a:prstGeom prst="wedgeEllipseCallout">
            <a:avLst>
              <a:gd name="adj1" fmla="val -33996"/>
              <a:gd name="adj2" fmla="val -7286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rolled 200ml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2505236" y="4147099"/>
            <a:ext cx="2110578" cy="1160549"/>
          </a:xfrm>
          <a:prstGeom prst="wedgeEllipseCallout">
            <a:avLst>
              <a:gd name="adj1" fmla="val -33806"/>
              <a:gd name="adj2" fmla="val -7252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Then 100ml which totals 300ml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2505236" y="4147099"/>
            <a:ext cx="2110578" cy="1160549"/>
          </a:xfrm>
          <a:prstGeom prst="wedgeEllipseCallout">
            <a:avLst>
              <a:gd name="adj1" fmla="val -33806"/>
              <a:gd name="adj2" fmla="val -72869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Then 500ml which totals 800ml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2505236" y="4147099"/>
            <a:ext cx="2110578" cy="1160549"/>
          </a:xfrm>
          <a:prstGeom prst="wedgeEllipseCallout">
            <a:avLst>
              <a:gd name="adj1" fmla="val -33616"/>
              <a:gd name="adj2" fmla="val -7252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Then 100ml which totals 900ml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2505236" y="4147099"/>
            <a:ext cx="2110578" cy="1160549"/>
          </a:xfrm>
          <a:prstGeom prst="wedgeEllipseCallout">
            <a:avLst>
              <a:gd name="adj1" fmla="val -33899"/>
              <a:gd name="adj2" fmla="val -7147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Then 300ml which totals 1200ml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2448435" y="4102017"/>
            <a:ext cx="2224181" cy="1250712"/>
          </a:xfrm>
          <a:prstGeom prst="wedgeEllipseCallout">
            <a:avLst>
              <a:gd name="adj1" fmla="val -32232"/>
              <a:gd name="adj2" fmla="val -6734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have gone over 1l so I have to start again!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3787327" y="2150609"/>
            <a:ext cx="2110578" cy="1160549"/>
          </a:xfrm>
          <a:prstGeom prst="wedgeEllipseCallout">
            <a:avLst>
              <a:gd name="adj1" fmla="val 55873"/>
              <a:gd name="adj2" fmla="val 4493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rolled 300ml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787327" y="2150609"/>
            <a:ext cx="2110578" cy="1160549"/>
          </a:xfrm>
          <a:prstGeom prst="wedgeEllipseCallout">
            <a:avLst>
              <a:gd name="adj1" fmla="val 55873"/>
              <a:gd name="adj2" fmla="val 4493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Then 200ml which totals 500ml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3787327" y="2150609"/>
            <a:ext cx="2110578" cy="1160549"/>
          </a:xfrm>
          <a:prstGeom prst="wedgeEllipseCallout">
            <a:avLst>
              <a:gd name="adj1" fmla="val 55873"/>
              <a:gd name="adj2" fmla="val 4493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Then 400ml which totals 900ml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3787327" y="2150609"/>
            <a:ext cx="2110578" cy="1160549"/>
          </a:xfrm>
          <a:prstGeom prst="wedgeEllipseCallout">
            <a:avLst>
              <a:gd name="adj1" fmla="val 55873"/>
              <a:gd name="adj2" fmla="val 4493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Then 100ml which totals 1000ml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3661509" y="2097221"/>
            <a:ext cx="2362215" cy="1267324"/>
          </a:xfrm>
          <a:prstGeom prst="wedgeEllipseCallout">
            <a:avLst>
              <a:gd name="adj1" fmla="val 55873"/>
              <a:gd name="adj2" fmla="val 4493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 have rolled exactly one litre so I win a point! </a:t>
            </a:r>
          </a:p>
        </p:txBody>
      </p: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626" y="1999622"/>
            <a:ext cx="7636747" cy="4100001"/>
            <a:chOff x="753626" y="1999622"/>
            <a:chExt cx="7636747" cy="41000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7" t="16154" r="13473" b="29076"/>
            <a:stretch/>
          </p:blipFill>
          <p:spPr>
            <a:xfrm>
              <a:off x="757880" y="1999622"/>
              <a:ext cx="7628239" cy="381022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00"/>
            <a:stretch/>
          </p:blipFill>
          <p:spPr>
            <a:xfrm>
              <a:off x="991596" y="2455432"/>
              <a:ext cx="1896858" cy="364419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09" y="2063548"/>
              <a:ext cx="3739955" cy="310736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8" r="-1" b="4205"/>
            <a:stretch/>
          </p:blipFill>
          <p:spPr>
            <a:xfrm flipH="1">
              <a:off x="5867775" y="2094530"/>
              <a:ext cx="2522598" cy="399477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3" r="7549" b="24411"/>
            <a:stretch/>
          </p:blipFill>
          <p:spPr>
            <a:xfrm>
              <a:off x="753626" y="3335336"/>
              <a:ext cx="7636747" cy="275396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8" t="2404" r="71319" b="11185"/>
            <a:stretch/>
          </p:blipFill>
          <p:spPr>
            <a:xfrm>
              <a:off x="4450920" y="2141750"/>
              <a:ext cx="1718768" cy="3932653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1" name="Talking Partner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44906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6022" y="148988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We are going to measure volume in litres and millilitres.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347033" y="419558"/>
            <a:ext cx="4449937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Measuring Volume in</a:t>
            </a:r>
          </a:p>
          <a:p>
            <a:pPr algn="ctr"/>
            <a:r>
              <a:rPr lang="en-GB" altLang="en-US" sz="3600" b="1" dirty="0"/>
              <a:t>Litres and Millilitres</a:t>
            </a:r>
            <a:endParaRPr lang="en-GB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986174" y="2231394"/>
            <a:ext cx="3580404" cy="117385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We need to calculate what the small intervals on the scale on the measuring cylinder are worth.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86174" y="2231394"/>
            <a:ext cx="3580404" cy="65771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First, we need to convert litres to millilitres.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86174" y="2994870"/>
            <a:ext cx="3580404" cy="4108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1 litre = 1000 millilitres.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1920" y="2231394"/>
            <a:ext cx="3580404" cy="11742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To work out what each interval is worth we divide 1000 by 10.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1000 ÷ 10 = 100, so each interval is worth 100ml.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81920" y="2230720"/>
            <a:ext cx="3580404" cy="11742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If you look where the liquid comes up to it is 2l plus four intervals, so this measures: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2l + 400ml = 2l 400ml.</a:t>
            </a:r>
          </a:p>
        </p:txBody>
      </p:sp>
    </p:spTree>
    <p:extLst>
      <p:ext uri="{BB962C8B-B14F-4D97-AF65-F5344CB8AC3E}">
        <p14:creationId xmlns:p14="http://schemas.microsoft.com/office/powerpoint/2010/main" val="89342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626" y="1999622"/>
            <a:ext cx="7636747" cy="4100001"/>
            <a:chOff x="753626" y="1999622"/>
            <a:chExt cx="7636747" cy="41000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7" t="16154" r="13473" b="29076"/>
            <a:stretch/>
          </p:blipFill>
          <p:spPr>
            <a:xfrm>
              <a:off x="757880" y="1999622"/>
              <a:ext cx="7628239" cy="381022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00"/>
            <a:stretch/>
          </p:blipFill>
          <p:spPr>
            <a:xfrm>
              <a:off x="991596" y="2455432"/>
              <a:ext cx="1896858" cy="364419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09" y="2063548"/>
              <a:ext cx="3739955" cy="310736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8" r="-1" b="4205"/>
            <a:stretch/>
          </p:blipFill>
          <p:spPr>
            <a:xfrm flipH="1">
              <a:off x="5867775" y="2094530"/>
              <a:ext cx="2522598" cy="399477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3" r="7549" b="24411"/>
            <a:stretch/>
          </p:blipFill>
          <p:spPr>
            <a:xfrm>
              <a:off x="753626" y="3335336"/>
              <a:ext cx="7636747" cy="275396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05" t="2184" r="45092" b="11405"/>
            <a:stretch/>
          </p:blipFill>
          <p:spPr>
            <a:xfrm>
              <a:off x="4440872" y="2131702"/>
              <a:ext cx="1718768" cy="3932653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1" name="Talking Partner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44906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6022" y="148988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This is the same scale, how much liquid is in the measuring cylinder?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1920" y="2230720"/>
            <a:ext cx="3580404" cy="11742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If you look where the liquid comes up to it is 4l plus eight intervals, so this measures: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4l + 800ml = 4l 800ml.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4761E76-F333-4214-93CB-4D94FA032F9D}"/>
              </a:ext>
            </a:extLst>
          </p:cNvPr>
          <p:cNvSpPr/>
          <p:nvPr/>
        </p:nvSpPr>
        <p:spPr>
          <a:xfrm>
            <a:off x="2347033" y="419558"/>
            <a:ext cx="4449937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Measuring Volume in</a:t>
            </a:r>
          </a:p>
          <a:p>
            <a:pPr algn="ctr"/>
            <a:r>
              <a:rPr lang="en-GB" altLang="en-US" sz="3600" b="1" dirty="0"/>
              <a:t>Litres and Millilitres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02064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626" y="1999622"/>
            <a:ext cx="7636747" cy="4100001"/>
            <a:chOff x="753626" y="1999622"/>
            <a:chExt cx="7636747" cy="41000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7" t="16154" r="13473" b="29076"/>
            <a:stretch/>
          </p:blipFill>
          <p:spPr>
            <a:xfrm>
              <a:off x="757880" y="1999622"/>
              <a:ext cx="7628239" cy="381022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00"/>
            <a:stretch/>
          </p:blipFill>
          <p:spPr>
            <a:xfrm>
              <a:off x="991596" y="2455432"/>
              <a:ext cx="1896858" cy="364419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09" y="2063548"/>
              <a:ext cx="3739955" cy="310736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8" r="-1" b="4205"/>
            <a:stretch/>
          </p:blipFill>
          <p:spPr>
            <a:xfrm flipH="1">
              <a:off x="5867775" y="2094530"/>
              <a:ext cx="2522598" cy="399477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3" r="7549" b="24411"/>
            <a:stretch/>
          </p:blipFill>
          <p:spPr>
            <a:xfrm>
              <a:off x="753626" y="3335336"/>
              <a:ext cx="7636747" cy="275396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00" t="2625" r="18397" b="10964"/>
            <a:stretch/>
          </p:blipFill>
          <p:spPr>
            <a:xfrm>
              <a:off x="4450920" y="2151798"/>
              <a:ext cx="1718768" cy="3932653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1" name="Talking Partner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44906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6022" y="148988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We are going to measure volume in litres and millilitres.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86174" y="2231394"/>
            <a:ext cx="3580404" cy="117385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To work out what each interval is worth we divide 1000 by 2.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1000 ÷ 2 = 500, so each interval is worth 500ml.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6174" y="2228389"/>
            <a:ext cx="3580404" cy="11742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If you look where the liquid comes up to it is 4l plus one interval, so this measures: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4l + 500ml = 4l 500ml.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7864F2A-5690-408F-A838-A89A0618A0BC}"/>
              </a:ext>
            </a:extLst>
          </p:cNvPr>
          <p:cNvSpPr/>
          <p:nvPr/>
        </p:nvSpPr>
        <p:spPr>
          <a:xfrm>
            <a:off x="2347033" y="419558"/>
            <a:ext cx="4449937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Measuring Volume in</a:t>
            </a:r>
          </a:p>
          <a:p>
            <a:pPr algn="ctr"/>
            <a:r>
              <a:rPr lang="en-GB" altLang="en-US" sz="3600" b="1" dirty="0"/>
              <a:t>Litres and Millilitres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407005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53626" y="1999622"/>
            <a:ext cx="7636747" cy="4100001"/>
            <a:chOff x="753626" y="1999622"/>
            <a:chExt cx="7636747" cy="41000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7" t="16154" r="13473" b="29076"/>
            <a:stretch/>
          </p:blipFill>
          <p:spPr>
            <a:xfrm>
              <a:off x="757880" y="1999622"/>
              <a:ext cx="7628239" cy="381022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00"/>
            <a:stretch/>
          </p:blipFill>
          <p:spPr>
            <a:xfrm>
              <a:off x="991596" y="2455432"/>
              <a:ext cx="1896858" cy="364419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09" y="2063548"/>
              <a:ext cx="3739955" cy="310736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8" r="-1" b="4205"/>
            <a:stretch/>
          </p:blipFill>
          <p:spPr>
            <a:xfrm flipH="1">
              <a:off x="5867775" y="2094530"/>
              <a:ext cx="2522598" cy="399477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3" r="7549" b="24411"/>
            <a:stretch/>
          </p:blipFill>
          <p:spPr>
            <a:xfrm>
              <a:off x="753626" y="3335336"/>
              <a:ext cx="7636747" cy="275396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" t="3182" r="71539" b="11185"/>
            <a:stretch/>
          </p:blipFill>
          <p:spPr>
            <a:xfrm>
              <a:off x="4461984" y="2179201"/>
              <a:ext cx="1696639" cy="389520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1" name="Talking Partner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44906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6022" y="148988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This is the same scale, how much liquid is in the measuring cylinder?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1920" y="2230720"/>
            <a:ext cx="3580404" cy="11742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If you look where the liquid comes up to, it is 2l plus one interval, so this measures: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2l + 500ml = 2l 500ml.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888F9B5-3CC6-4198-B794-5FE82B196FD9}"/>
              </a:ext>
            </a:extLst>
          </p:cNvPr>
          <p:cNvSpPr/>
          <p:nvPr/>
        </p:nvSpPr>
        <p:spPr>
          <a:xfrm>
            <a:off x="2347033" y="419558"/>
            <a:ext cx="4449937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Measuring Volume in</a:t>
            </a:r>
          </a:p>
          <a:p>
            <a:pPr algn="ctr"/>
            <a:r>
              <a:rPr lang="en-GB" altLang="en-US" sz="3600" b="1" dirty="0"/>
              <a:t>Litres and Millilitres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68016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626" y="1999622"/>
            <a:ext cx="7636747" cy="4100001"/>
            <a:chOff x="753626" y="1999622"/>
            <a:chExt cx="7636747" cy="41000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7" t="16154" r="13473" b="29076"/>
            <a:stretch/>
          </p:blipFill>
          <p:spPr>
            <a:xfrm>
              <a:off x="757880" y="1999622"/>
              <a:ext cx="7628239" cy="381022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00"/>
            <a:stretch/>
          </p:blipFill>
          <p:spPr>
            <a:xfrm>
              <a:off x="991596" y="2455432"/>
              <a:ext cx="1896858" cy="364419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09" y="2063548"/>
              <a:ext cx="3739955" cy="310736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8" r="-1" b="4205"/>
            <a:stretch/>
          </p:blipFill>
          <p:spPr>
            <a:xfrm flipH="1">
              <a:off x="5867775" y="2094530"/>
              <a:ext cx="2522598" cy="399477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3" r="7549" b="24411"/>
            <a:stretch/>
          </p:blipFill>
          <p:spPr>
            <a:xfrm>
              <a:off x="753626" y="3335336"/>
              <a:ext cx="7636747" cy="275396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97" t="2961" r="44830" b="11406"/>
            <a:stretch/>
          </p:blipFill>
          <p:spPr>
            <a:xfrm>
              <a:off x="4472032" y="2169153"/>
              <a:ext cx="1696639" cy="389520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1" name="Talking Partner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44906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6022" y="148988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We are going to measure volume in litres and millilitres.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86174" y="2233164"/>
            <a:ext cx="3580404" cy="117385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To work out what each interval is worth, we divide 1000 by 4.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1000 ÷ 4 = 250, so each interval is worth 250ml.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6174" y="2232961"/>
            <a:ext cx="3580404" cy="11742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If you look where the liquid comes up to, it is 2l plus one interval, so this measures: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2l + 250ml = 2l 250ml.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28F142-2CF4-481C-93FA-6EF6B0B95BED}"/>
              </a:ext>
            </a:extLst>
          </p:cNvPr>
          <p:cNvSpPr/>
          <p:nvPr/>
        </p:nvSpPr>
        <p:spPr>
          <a:xfrm>
            <a:off x="2347033" y="419558"/>
            <a:ext cx="4449937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600" b="1" dirty="0"/>
              <a:t>Measuring Volume in</a:t>
            </a:r>
          </a:p>
          <a:p>
            <a:pPr algn="ctr"/>
            <a:r>
              <a:rPr lang="en-GB" altLang="en-US" sz="3600" b="1" dirty="0"/>
              <a:t>Litres and Millilitres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00762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374</TotalTime>
  <Words>767</Words>
  <Application>Microsoft Office PowerPoint</Application>
  <PresentationFormat>On-screen Show (4:3)</PresentationFormat>
  <Paragraphs>87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Twinkl SemiBold</vt:lpstr>
      <vt:lpstr>Sassoon Infant Rg</vt:lpstr>
      <vt:lpstr>Times New Roman</vt:lpstr>
      <vt:lpstr>Sassoon Infant Md</vt:lpstr>
      <vt:lpstr>Twinkl</vt:lpstr>
      <vt:lpstr>Tuffy</vt:lpstr>
      <vt:lpstr>1_Office Theme</vt:lpstr>
      <vt:lpstr>Maths</vt:lpstr>
      <vt:lpstr>Measuring in Litres and Millilitres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J Charnley</cp:lastModifiedBy>
  <cp:revision>35</cp:revision>
  <dcterms:created xsi:type="dcterms:W3CDTF">2017-03-16T17:37:56Z</dcterms:created>
  <dcterms:modified xsi:type="dcterms:W3CDTF">2020-06-11T18:45:17Z</dcterms:modified>
</cp:coreProperties>
</file>